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1373440"/>
            <a:ext cx="1089330" cy="4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Professional Boundaries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Over-involvement </a:t>
            </a:r>
            <a:r>
              <a:rPr lang="en-US" dirty="0"/>
              <a:t>or emotional attachment</a:t>
            </a:r>
          </a:p>
          <a:p>
            <a:r>
              <a:rPr lang="en-US" dirty="0"/>
              <a:t>Under-involvement due to burnout or bias</a:t>
            </a:r>
          </a:p>
          <a:p>
            <a:r>
              <a:rPr lang="en-US" dirty="0"/>
              <a:t>Examples of boundary issues:</a:t>
            </a:r>
          </a:p>
          <a:p>
            <a:pPr lvl="1"/>
            <a:r>
              <a:rPr lang="en-US" dirty="0"/>
              <a:t>Personal relationships with patients</a:t>
            </a:r>
          </a:p>
          <a:p>
            <a:pPr lvl="1"/>
            <a:r>
              <a:rPr lang="en-US" dirty="0"/>
              <a:t>Accepting gifts</a:t>
            </a:r>
          </a:p>
          <a:p>
            <a:pPr lvl="1"/>
            <a:r>
              <a:rPr lang="en-US" dirty="0"/>
              <a:t>Sharing personal details</a:t>
            </a:r>
          </a:p>
          <a:p>
            <a:r>
              <a:rPr lang="en-US" dirty="0"/>
              <a:t>Importance of maintaining objectivity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Cultural &amp; Religious Conflicts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</a:t>
            </a:r>
            <a:r>
              <a:rPr lang="en-US" dirty="0"/>
              <a:t>’ beliefs may affect decisions:</a:t>
            </a:r>
          </a:p>
          <a:p>
            <a:pPr lvl="1"/>
            <a:r>
              <a:rPr lang="en-US" dirty="0"/>
              <a:t>Fasting during illness</a:t>
            </a:r>
          </a:p>
          <a:p>
            <a:pPr lvl="1"/>
            <a:r>
              <a:rPr lang="en-US" dirty="0"/>
              <a:t>Alternative medicine preference</a:t>
            </a:r>
          </a:p>
          <a:p>
            <a:pPr lvl="1"/>
            <a:r>
              <a:rPr lang="en-US" dirty="0"/>
              <a:t>Religious prohibitions (e.g., blood transfusions)</a:t>
            </a:r>
          </a:p>
          <a:p>
            <a:r>
              <a:rPr lang="en-US" dirty="0"/>
              <a:t>Health professionals must:</a:t>
            </a:r>
          </a:p>
          <a:p>
            <a:pPr lvl="1"/>
            <a:r>
              <a:rPr lang="en-US" dirty="0"/>
              <a:t>Respect diversity</a:t>
            </a:r>
          </a:p>
          <a:p>
            <a:pPr lvl="1"/>
            <a:r>
              <a:rPr lang="en-US" dirty="0"/>
              <a:t>Avoid stereotyping</a:t>
            </a:r>
          </a:p>
          <a:p>
            <a:pPr lvl="1"/>
            <a:r>
              <a:rPr lang="en-US" dirty="0"/>
              <a:t>Communicate with cultural sensitivity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Dealing with Medical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Ethical </a:t>
            </a:r>
            <a:r>
              <a:rPr lang="en-US" dirty="0"/>
              <a:t>responsibility to disclose errors honestly</a:t>
            </a:r>
          </a:p>
          <a:p>
            <a:r>
              <a:rPr lang="en-US" dirty="0"/>
              <a:t>Barriers:</a:t>
            </a:r>
          </a:p>
          <a:p>
            <a:pPr lvl="1"/>
            <a:r>
              <a:rPr lang="en-US" dirty="0"/>
              <a:t>Fear of blame or litigation</a:t>
            </a:r>
          </a:p>
          <a:p>
            <a:pPr lvl="1"/>
            <a:r>
              <a:rPr lang="en-US" dirty="0"/>
              <a:t>Hierarchical team structures</a:t>
            </a:r>
          </a:p>
          <a:p>
            <a:r>
              <a:rPr lang="en-US" dirty="0"/>
              <a:t>Patients value transparency and apology</a:t>
            </a:r>
          </a:p>
          <a:p>
            <a:r>
              <a:rPr lang="en-US" dirty="0"/>
              <a:t>A systems approach encourages learning, not punishment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Working Under Pressure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</a:t>
            </a:r>
            <a:r>
              <a:rPr lang="en-US" dirty="0"/>
              <a:t>shifts, fatigue, high workload</a:t>
            </a:r>
          </a:p>
          <a:p>
            <a:r>
              <a:rPr lang="en-US" dirty="0"/>
              <a:t>Cognitive biases and impaired judgment under stress</a:t>
            </a:r>
          </a:p>
          <a:p>
            <a:r>
              <a:rPr lang="en-US" dirty="0"/>
              <a:t>Ethical conflict:</a:t>
            </a:r>
          </a:p>
          <a:p>
            <a:pPr lvl="1"/>
            <a:r>
              <a:rPr lang="en-US" dirty="0"/>
              <a:t>Duty to care for patients</a:t>
            </a:r>
          </a:p>
          <a:p>
            <a:pPr lvl="1"/>
            <a:r>
              <a:rPr lang="en-US" dirty="0"/>
              <a:t>Duty to maintain personal health</a:t>
            </a:r>
          </a:p>
          <a:p>
            <a:r>
              <a:rPr lang="en-US" dirty="0"/>
              <a:t>Burnout affects compassion, accuracy, and patient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Conflicts of Interest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Pharmaceutical </a:t>
            </a:r>
            <a:r>
              <a:rPr lang="en-US" dirty="0"/>
              <a:t>company incentives</a:t>
            </a:r>
          </a:p>
          <a:p>
            <a:r>
              <a:rPr lang="en-US" dirty="0"/>
              <a:t>Financial gain influencing clinical decisions</a:t>
            </a:r>
          </a:p>
          <a:p>
            <a:r>
              <a:rPr lang="en-US" dirty="0"/>
              <a:t>Referral relationships</a:t>
            </a:r>
          </a:p>
          <a:p>
            <a:r>
              <a:rPr lang="en-US" dirty="0"/>
              <a:t>Ethically required to:</a:t>
            </a:r>
          </a:p>
          <a:p>
            <a:pPr lvl="1"/>
            <a:r>
              <a:rPr lang="en-US" dirty="0"/>
              <a:t>Disclose conflicts</a:t>
            </a:r>
          </a:p>
          <a:p>
            <a:pPr lvl="1"/>
            <a:r>
              <a:rPr lang="en-US" dirty="0"/>
              <a:t>Maintain unbiased, evidence-based judgment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1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Ethical Conflicts Within Healthcare Teams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Disagreements </a:t>
            </a:r>
            <a:r>
              <a:rPr lang="en-US" dirty="0"/>
              <a:t>between nurses, doctors, or specialists</a:t>
            </a:r>
          </a:p>
          <a:p>
            <a:r>
              <a:rPr lang="en-US" dirty="0"/>
              <a:t>Conflicts in treatment plans or priorities</a:t>
            </a:r>
          </a:p>
          <a:p>
            <a:r>
              <a:rPr lang="en-US" dirty="0"/>
              <a:t>Ethical challenge:</a:t>
            </a:r>
          </a:p>
          <a:p>
            <a:pPr lvl="1"/>
            <a:r>
              <a:rPr lang="en-US" dirty="0"/>
              <a:t>Respecting professional roles</a:t>
            </a:r>
          </a:p>
          <a:p>
            <a:pPr lvl="1"/>
            <a:r>
              <a:rPr lang="en-US" dirty="0"/>
              <a:t>Ensuring collaborative decision-making</a:t>
            </a:r>
          </a:p>
          <a:p>
            <a:r>
              <a:rPr lang="en-US" dirty="0" err="1"/>
              <a:t>Behavioural</a:t>
            </a:r>
            <a:r>
              <a:rPr lang="en-US" dirty="0"/>
              <a:t> sciences highlight interpersonal communication skills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Ethical Decision-Making Frameworks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</a:t>
            </a:r>
            <a:r>
              <a:rPr lang="en-US" dirty="0"/>
              <a:t>the ethical issue</a:t>
            </a:r>
          </a:p>
          <a:p>
            <a:r>
              <a:rPr lang="en-US" dirty="0"/>
              <a:t>Collect relevant facts</a:t>
            </a:r>
          </a:p>
          <a:p>
            <a:r>
              <a:rPr lang="en-US" dirty="0"/>
              <a:t>Evaluate conflicting principles</a:t>
            </a:r>
          </a:p>
          <a:p>
            <a:r>
              <a:rPr lang="en-US" dirty="0"/>
              <a:t>Explore options and consequences</a:t>
            </a:r>
          </a:p>
          <a:p>
            <a:r>
              <a:rPr lang="en-US" dirty="0"/>
              <a:t>Make and justify a decision</a:t>
            </a:r>
          </a:p>
          <a:p>
            <a:r>
              <a:rPr lang="en-US" dirty="0"/>
              <a:t>Review outcome and reflect</a:t>
            </a:r>
          </a:p>
          <a:p>
            <a:r>
              <a:rPr lang="en-US" dirty="0"/>
              <a:t>Helps reduce emotional or biased decision-making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3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Ethical </a:t>
            </a:r>
            <a:r>
              <a:rPr lang="en-US" dirty="0"/>
              <a:t>dilemmas are unavoidable in daily clinical practice</a:t>
            </a:r>
          </a:p>
          <a:p>
            <a:r>
              <a:rPr lang="en-US" dirty="0" err="1"/>
              <a:t>Behavioural</a:t>
            </a:r>
            <a:r>
              <a:rPr lang="en-US" dirty="0"/>
              <a:t> sciences provide tools to understand:</a:t>
            </a:r>
          </a:p>
          <a:p>
            <a:pPr lvl="1"/>
            <a:r>
              <a:rPr lang="en-US" dirty="0"/>
              <a:t>Human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Emotions and biases</a:t>
            </a:r>
          </a:p>
          <a:p>
            <a:pPr lvl="1"/>
            <a:r>
              <a:rPr lang="en-US" dirty="0"/>
              <a:t>Communication strategies</a:t>
            </a:r>
          </a:p>
          <a:p>
            <a:r>
              <a:rPr lang="en-US" dirty="0"/>
              <a:t>Ethical practice requires:</a:t>
            </a:r>
          </a:p>
          <a:p>
            <a:pPr lvl="1"/>
            <a:r>
              <a:rPr lang="en-US" dirty="0"/>
              <a:t>Compassion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Lifelong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66990"/>
            <a:ext cx="11235193" cy="584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99" y="466991"/>
            <a:ext cx="11028459" cy="5806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Ethical Dilemmas in a Health Professional’s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Introduction to Ethical </a:t>
            </a:r>
            <a:r>
              <a:rPr lang="en-US" b="1" dirty="0" smtClean="0"/>
              <a:t>Dilemmas:</a:t>
            </a:r>
          </a:p>
          <a:p>
            <a:r>
              <a:rPr lang="en-US" dirty="0" smtClean="0"/>
              <a:t>Ethical </a:t>
            </a:r>
            <a:r>
              <a:rPr lang="en-US" dirty="0"/>
              <a:t>dilemmas occur when </a:t>
            </a:r>
            <a:r>
              <a:rPr lang="en-US" b="1" dirty="0"/>
              <a:t>two or more moral duties conflict</a:t>
            </a:r>
            <a:endParaRPr lang="en-US" dirty="0"/>
          </a:p>
          <a:p>
            <a:r>
              <a:rPr lang="en-US" dirty="0"/>
              <a:t>No option is entirely right or entirely wrong</a:t>
            </a:r>
          </a:p>
          <a:p>
            <a:r>
              <a:rPr lang="en-US" dirty="0" err="1"/>
              <a:t>Behavioural</a:t>
            </a:r>
            <a:r>
              <a:rPr lang="en-US" dirty="0"/>
              <a:t> sciences help understand:</a:t>
            </a:r>
          </a:p>
          <a:p>
            <a:pPr lvl="1"/>
            <a:r>
              <a:rPr lang="en-US" dirty="0"/>
              <a:t>Human values</a:t>
            </a:r>
          </a:p>
          <a:p>
            <a:pPr lvl="1"/>
            <a:r>
              <a:rPr lang="en-US" dirty="0"/>
              <a:t>Communication patterns</a:t>
            </a:r>
          </a:p>
          <a:p>
            <a:pPr lvl="1"/>
            <a:r>
              <a:rPr lang="en-US" dirty="0"/>
              <a:t>Cultural influences</a:t>
            </a:r>
          </a:p>
          <a:p>
            <a:pPr lvl="1"/>
            <a:r>
              <a:rPr lang="en-US" dirty="0"/>
              <a:t>Cognitive biases in decisions</a:t>
            </a:r>
          </a:p>
          <a:p>
            <a:r>
              <a:rPr lang="en-US" dirty="0"/>
              <a:t>Essential for safe, compassionate, patient-centered care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Foundations of Medical 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Autonomy</a:t>
            </a:r>
            <a:r>
              <a:rPr lang="en-US" b="1" dirty="0"/>
              <a:t>:</a:t>
            </a:r>
            <a:r>
              <a:rPr lang="en-US" dirty="0"/>
              <a:t> Respecting patient’s choices</a:t>
            </a:r>
          </a:p>
          <a:p>
            <a:r>
              <a:rPr lang="en-US" b="1" dirty="0"/>
              <a:t>Beneficence:</a:t>
            </a:r>
            <a:r>
              <a:rPr lang="en-US" dirty="0"/>
              <a:t> Acting in the patient’s best interest</a:t>
            </a:r>
          </a:p>
          <a:p>
            <a:r>
              <a:rPr lang="en-US" b="1" dirty="0"/>
              <a:t>Non-maleficence:</a:t>
            </a:r>
            <a:r>
              <a:rPr lang="en-US" dirty="0"/>
              <a:t> “Do no harm”</a:t>
            </a:r>
          </a:p>
          <a:p>
            <a:r>
              <a:rPr lang="en-US" b="1" dirty="0"/>
              <a:t>Justice:</a:t>
            </a:r>
            <a:r>
              <a:rPr lang="en-US" dirty="0"/>
              <a:t> Fairness and equality in healthcare</a:t>
            </a:r>
          </a:p>
          <a:p>
            <a:r>
              <a:rPr lang="en-US" b="1" dirty="0"/>
              <a:t>Professional integrity:</a:t>
            </a:r>
            <a:r>
              <a:rPr lang="en-US" dirty="0"/>
              <a:t> Honesty, accountability, respect</a:t>
            </a:r>
          </a:p>
          <a:p>
            <a:r>
              <a:rPr lang="en-US" dirty="0"/>
              <a:t>Conflicts arise when these principles clash in real-life situations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4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Autonomy vs. Beneficence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</a:t>
            </a:r>
            <a:r>
              <a:rPr lang="en-US" dirty="0"/>
              <a:t>refuses life-saving treatment</a:t>
            </a:r>
          </a:p>
          <a:p>
            <a:r>
              <a:rPr lang="en-US" dirty="0"/>
              <a:t>Health professional believes treatment is necessary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Refusal of blood transfusion due to religion</a:t>
            </a:r>
          </a:p>
          <a:p>
            <a:pPr lvl="1"/>
            <a:r>
              <a:rPr lang="en-US" dirty="0"/>
              <a:t>Chemotherapy refusal by terminal patients</a:t>
            </a:r>
          </a:p>
          <a:p>
            <a:r>
              <a:rPr lang="en-US" dirty="0"/>
              <a:t>Requires balancing respect for autonomy with duty to help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Truth-Telling vs. Withholding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</a:t>
            </a:r>
            <a:r>
              <a:rPr lang="en-US" dirty="0"/>
              <a:t>full diagnosis and prognosis always be revealed?</a:t>
            </a:r>
          </a:p>
          <a:p>
            <a:r>
              <a:rPr lang="en-US" dirty="0"/>
              <a:t>Ethical challenges:</a:t>
            </a:r>
          </a:p>
          <a:p>
            <a:pPr lvl="1"/>
            <a:r>
              <a:rPr lang="en-US" dirty="0"/>
              <a:t>Fear of causing emotional distress</a:t>
            </a:r>
          </a:p>
          <a:p>
            <a:pPr lvl="1"/>
            <a:r>
              <a:rPr lang="en-US" dirty="0"/>
              <a:t>Cultural norms where families request non-disclosure</a:t>
            </a:r>
          </a:p>
          <a:p>
            <a:pPr lvl="1"/>
            <a:r>
              <a:rPr lang="en-US" dirty="0"/>
              <a:t>Patients who explicitly do </a:t>
            </a:r>
            <a:r>
              <a:rPr lang="en-US" i="1" dirty="0"/>
              <a:t>not</a:t>
            </a:r>
            <a:r>
              <a:rPr lang="en-US" dirty="0"/>
              <a:t> want full details</a:t>
            </a:r>
          </a:p>
          <a:p>
            <a:r>
              <a:rPr lang="en-US" dirty="0" err="1"/>
              <a:t>Behavioural</a:t>
            </a:r>
            <a:r>
              <a:rPr lang="en-US" dirty="0"/>
              <a:t> science emphasizes </a:t>
            </a:r>
            <a:r>
              <a:rPr lang="en-US" b="1" dirty="0"/>
              <a:t>communication skills and empathy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Confidentiality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Confidentiality </a:t>
            </a:r>
            <a:r>
              <a:rPr lang="en-US" dirty="0"/>
              <a:t>is the core of trust</a:t>
            </a:r>
          </a:p>
          <a:p>
            <a:r>
              <a:rPr lang="en-US" dirty="0"/>
              <a:t>Common dilemmas:</a:t>
            </a:r>
          </a:p>
          <a:p>
            <a:pPr lvl="1"/>
            <a:r>
              <a:rPr lang="en-US" dirty="0"/>
              <a:t>Family insisting on patient information</a:t>
            </a:r>
          </a:p>
          <a:p>
            <a:pPr lvl="1"/>
            <a:r>
              <a:rPr lang="en-US" dirty="0"/>
              <a:t>Handling medical records securely</a:t>
            </a:r>
          </a:p>
          <a:p>
            <a:pPr lvl="1"/>
            <a:r>
              <a:rPr lang="en-US" dirty="0"/>
              <a:t>Confidentiality with minors</a:t>
            </a:r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Threat of harm to self or others</a:t>
            </a:r>
          </a:p>
          <a:p>
            <a:pPr lvl="1"/>
            <a:r>
              <a:rPr lang="en-US" dirty="0"/>
              <a:t>Legal requirements (e.g., infectious disease reporting)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Informed Consent Difficulties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Ensuring </a:t>
            </a:r>
            <a:r>
              <a:rPr lang="en-US" dirty="0"/>
              <a:t>patients fully understand:</a:t>
            </a:r>
          </a:p>
          <a:p>
            <a:pPr lvl="1"/>
            <a:r>
              <a:rPr lang="en-US" dirty="0"/>
              <a:t>Risks, benefits, alternatives</a:t>
            </a:r>
          </a:p>
          <a:p>
            <a:pPr lvl="1"/>
            <a:r>
              <a:rPr lang="en-US" dirty="0"/>
              <a:t>Consequences of refusal</a:t>
            </a:r>
          </a:p>
          <a:p>
            <a:r>
              <a:rPr lang="en-US" dirty="0"/>
              <a:t>Complications:</a:t>
            </a:r>
          </a:p>
          <a:p>
            <a:pPr lvl="1"/>
            <a:r>
              <a:rPr lang="en-US" dirty="0"/>
              <a:t>Language or literacy barriers</a:t>
            </a:r>
          </a:p>
          <a:p>
            <a:pPr lvl="1"/>
            <a:r>
              <a:rPr lang="en-US" dirty="0"/>
              <a:t>Mental illness, dementia, intoxication</a:t>
            </a:r>
          </a:p>
          <a:p>
            <a:pPr lvl="1"/>
            <a:r>
              <a:rPr lang="en-US" dirty="0"/>
              <a:t>Emergency situations where consent cannot be obtained</a:t>
            </a:r>
          </a:p>
          <a:p>
            <a:r>
              <a:rPr lang="en-US" dirty="0"/>
              <a:t>Ethical duty: protect vulnerable individuals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22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End-of-Life 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Issues </a:t>
            </a:r>
            <a:r>
              <a:rPr lang="en-US" dirty="0"/>
              <a:t>include:</a:t>
            </a:r>
          </a:p>
          <a:p>
            <a:pPr lvl="1"/>
            <a:r>
              <a:rPr lang="en-US" dirty="0"/>
              <a:t>DNR (Do Not Resuscitate) orders</a:t>
            </a:r>
          </a:p>
          <a:p>
            <a:pPr lvl="1"/>
            <a:r>
              <a:rPr lang="en-US" dirty="0"/>
              <a:t>Euthanasia and physician-assisted dying (in some countries)</a:t>
            </a:r>
          </a:p>
          <a:p>
            <a:pPr lvl="1"/>
            <a:r>
              <a:rPr lang="en-US" dirty="0"/>
              <a:t>Withdrawing or withholding life support</a:t>
            </a:r>
          </a:p>
          <a:p>
            <a:r>
              <a:rPr lang="en-US" dirty="0"/>
              <a:t>Conflicts:</a:t>
            </a:r>
          </a:p>
          <a:p>
            <a:pPr lvl="1"/>
            <a:r>
              <a:rPr lang="en-US" dirty="0"/>
              <a:t>Family wanting “everything done”</a:t>
            </a:r>
          </a:p>
          <a:p>
            <a:pPr lvl="1"/>
            <a:r>
              <a:rPr lang="en-US" dirty="0"/>
              <a:t>Patient’s previously stated wishes</a:t>
            </a:r>
          </a:p>
          <a:p>
            <a:pPr lvl="1"/>
            <a:r>
              <a:rPr lang="en-US" dirty="0"/>
              <a:t>Cultural or spiritual beliefs about death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0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Resource Allocation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Limited </a:t>
            </a:r>
            <a:r>
              <a:rPr lang="en-US" dirty="0"/>
              <a:t>resources create ethical tension:</a:t>
            </a:r>
          </a:p>
          <a:p>
            <a:pPr lvl="1"/>
            <a:r>
              <a:rPr lang="en-US" dirty="0"/>
              <a:t>ICU beds during epidemics</a:t>
            </a:r>
          </a:p>
          <a:p>
            <a:pPr lvl="1"/>
            <a:r>
              <a:rPr lang="en-US" dirty="0"/>
              <a:t>Organ transplantation eligibility</a:t>
            </a:r>
          </a:p>
          <a:p>
            <a:pPr lvl="1"/>
            <a:r>
              <a:rPr lang="en-US" dirty="0"/>
              <a:t>Expensive cancer treatment availability</a:t>
            </a:r>
          </a:p>
          <a:p>
            <a:r>
              <a:rPr lang="en-US" dirty="0"/>
              <a:t>Principles of </a:t>
            </a:r>
            <a:r>
              <a:rPr lang="en-US" b="1" dirty="0"/>
              <a:t>distributive justice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Treat equally</a:t>
            </a:r>
          </a:p>
          <a:p>
            <a:pPr lvl="1"/>
            <a:r>
              <a:rPr lang="en-US" dirty="0"/>
              <a:t>Prioritize the sickest</a:t>
            </a:r>
          </a:p>
          <a:p>
            <a:pPr lvl="1"/>
            <a:r>
              <a:rPr lang="en-US" dirty="0"/>
              <a:t>Maximize benefit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6991"/>
            <a:ext cx="1089330" cy="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609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BEHAVIOURAL SCIENCES</vt:lpstr>
      <vt:lpstr>Common Ethical Dilemmas in a Health Professional’s Life</vt:lpstr>
      <vt:lpstr>Foundations of Medical Ethics</vt:lpstr>
      <vt:lpstr>Autonomy vs. Beneficence</vt:lpstr>
      <vt:lpstr>Truth-Telling vs. Withholding Information</vt:lpstr>
      <vt:lpstr>Confidentiality Challenges</vt:lpstr>
      <vt:lpstr>Informed Consent Difficulties</vt:lpstr>
      <vt:lpstr>End-of-Life Decision Making</vt:lpstr>
      <vt:lpstr>Resource Allocation</vt:lpstr>
      <vt:lpstr>Professional Boundaries</vt:lpstr>
      <vt:lpstr>Cultural &amp; Religious Conflicts</vt:lpstr>
      <vt:lpstr>Dealing with Medical Errors</vt:lpstr>
      <vt:lpstr>Working Under Pressure</vt:lpstr>
      <vt:lpstr>Conflicts of Interest</vt:lpstr>
      <vt:lpstr>Ethical Conflicts Within Healthcare Teams</vt:lpstr>
      <vt:lpstr>Ethical Decision-Making Frameworks</vt:lpstr>
      <vt:lpstr>Conclusion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2025-11-23T14:12:41Z</dcterms:created>
  <dcterms:modified xsi:type="dcterms:W3CDTF">2025-11-23T14:26:39Z</dcterms:modified>
</cp:coreProperties>
</file>