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1104" y="1405465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646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Bald Tongue (Atrophic Glossitis)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Smooth </a:t>
            </a:r>
            <a:r>
              <a:rPr lang="en-US" dirty="0"/>
              <a:t>tongue due to loss of bumps</a:t>
            </a:r>
          </a:p>
          <a:p>
            <a:r>
              <a:rPr lang="en-US" dirty="0"/>
              <a:t>Causes:</a:t>
            </a:r>
          </a:p>
          <a:p>
            <a:pPr lvl="1"/>
            <a:r>
              <a:rPr lang="en-US" dirty="0"/>
              <a:t>Anemia</a:t>
            </a:r>
          </a:p>
          <a:p>
            <a:pPr lvl="1"/>
            <a:r>
              <a:rPr lang="en-US" dirty="0"/>
              <a:t>Vitamin B deficiency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844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Cold Sores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Caused </a:t>
            </a:r>
            <a:r>
              <a:rPr lang="en-US" dirty="0"/>
              <a:t>by </a:t>
            </a:r>
            <a:r>
              <a:rPr lang="en-US" b="1" dirty="0"/>
              <a:t>herpes simplex virus</a:t>
            </a:r>
            <a:endParaRPr lang="en-US" dirty="0"/>
          </a:p>
          <a:p>
            <a:r>
              <a:rPr lang="en-US" dirty="0"/>
              <a:t>Most common on lips but can appear on tongue</a:t>
            </a:r>
          </a:p>
          <a:p>
            <a:r>
              <a:rPr lang="en-US" dirty="0"/>
              <a:t>Highly contagious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585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Changes in Tongue Color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White </a:t>
            </a:r>
            <a:r>
              <a:rPr lang="en-US" b="1" dirty="0"/>
              <a:t>tongue</a:t>
            </a:r>
            <a:r>
              <a:rPr lang="en-US" dirty="0"/>
              <a:t> → Thrush, leukoplakia, other infections</a:t>
            </a:r>
          </a:p>
          <a:p>
            <a:r>
              <a:rPr lang="en-US" b="1" dirty="0"/>
              <a:t>Red/Purple tongue</a:t>
            </a:r>
            <a:r>
              <a:rPr lang="en-US" dirty="0"/>
              <a:t> → Geographic tongue, vitamin deficiencies, scarlet fever, Kawasaki disease</a:t>
            </a:r>
          </a:p>
          <a:p>
            <a:r>
              <a:rPr lang="en-US" b="1" dirty="0"/>
              <a:t>Black tongue</a:t>
            </a:r>
            <a:r>
              <a:rPr lang="en-US" dirty="0"/>
              <a:t> → “Black hairy tongue”; harmless but caused by trapped bacteria/debris</a:t>
            </a:r>
          </a:p>
          <a:p>
            <a:r>
              <a:rPr lang="en-US" b="1" dirty="0"/>
              <a:t>Yellow tongue</a:t>
            </a:r>
            <a:r>
              <a:rPr lang="en-US" dirty="0"/>
              <a:t> → Bacterial overgrowth, food habits, smoking; rarely jaundice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451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Taste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Chemical </a:t>
            </a:r>
            <a:r>
              <a:rPr lang="en-US" dirty="0"/>
              <a:t>sense detected by </a:t>
            </a:r>
            <a:r>
              <a:rPr lang="en-US" b="1" dirty="0"/>
              <a:t>chemoreceptors</a:t>
            </a:r>
            <a:r>
              <a:rPr lang="en-US" dirty="0"/>
              <a:t> in tongue &amp; pharynx</a:t>
            </a:r>
          </a:p>
          <a:p>
            <a:r>
              <a:rPr lang="en-US" dirty="0"/>
              <a:t>Four primary tastes:</a:t>
            </a:r>
          </a:p>
          <a:p>
            <a:pPr lvl="1"/>
            <a:r>
              <a:rPr lang="en-US" b="1" dirty="0"/>
              <a:t>Bitter</a:t>
            </a:r>
            <a:endParaRPr lang="en-US" dirty="0"/>
          </a:p>
          <a:p>
            <a:pPr lvl="1"/>
            <a:r>
              <a:rPr lang="en-US" b="1" dirty="0"/>
              <a:t>Sour</a:t>
            </a:r>
            <a:endParaRPr lang="en-US" dirty="0"/>
          </a:p>
          <a:p>
            <a:pPr lvl="1"/>
            <a:r>
              <a:rPr lang="en-US" b="1" dirty="0"/>
              <a:t>Salty</a:t>
            </a:r>
            <a:endParaRPr lang="en-US" dirty="0"/>
          </a:p>
          <a:p>
            <a:pPr lvl="1"/>
            <a:r>
              <a:rPr lang="en-US" b="1" dirty="0"/>
              <a:t>Sweet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132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Taste Sensation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Caused </a:t>
            </a:r>
            <a:r>
              <a:rPr lang="en-US" dirty="0"/>
              <a:t>by long-chain molecules or nitrogen-containing substances</a:t>
            </a:r>
          </a:p>
          <a:p>
            <a:r>
              <a:rPr lang="en-US" dirty="0"/>
              <a:t>Detected at </a:t>
            </a:r>
            <a:r>
              <a:rPr lang="en-US" b="1" dirty="0"/>
              <a:t>back of tongue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63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Sour Taste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Caused </a:t>
            </a:r>
            <a:r>
              <a:rPr lang="en-US" dirty="0"/>
              <a:t>by </a:t>
            </a:r>
            <a:r>
              <a:rPr lang="en-US" b="1" dirty="0"/>
              <a:t>H⁺ ions</a:t>
            </a:r>
            <a:r>
              <a:rPr lang="en-US" dirty="0"/>
              <a:t> (acids like </a:t>
            </a:r>
            <a:r>
              <a:rPr lang="en-US" dirty="0" err="1"/>
              <a:t>HCl</a:t>
            </a:r>
            <a:r>
              <a:rPr lang="en-US" dirty="0"/>
              <a:t>, HNO₃, H₂SO₄)</a:t>
            </a:r>
          </a:p>
          <a:p>
            <a:r>
              <a:rPr lang="en-US" dirty="0"/>
              <a:t>Detected at </a:t>
            </a:r>
            <a:r>
              <a:rPr lang="en-US" b="1" dirty="0"/>
              <a:t>posterior sides of tongue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002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Salty Taste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Caused </a:t>
            </a:r>
            <a:r>
              <a:rPr lang="en-US" dirty="0"/>
              <a:t>by </a:t>
            </a:r>
            <a:r>
              <a:rPr lang="en-US" b="1" dirty="0"/>
              <a:t>ionized salts</a:t>
            </a:r>
            <a:r>
              <a:rPr lang="en-US" dirty="0"/>
              <a:t> (Na⁺, K⁺, Mg²⁺, Ca²⁺)</a:t>
            </a:r>
          </a:p>
          <a:p>
            <a:r>
              <a:rPr lang="en-US" dirty="0"/>
              <a:t>Detected at </a:t>
            </a:r>
            <a:r>
              <a:rPr lang="en-US" b="1" dirty="0"/>
              <a:t>anterior sides of tongue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061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Sweet Taste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Caused </a:t>
            </a:r>
            <a:r>
              <a:rPr lang="en-US" dirty="0"/>
              <a:t>by organic compounds (sugars, glucose, aldehydes, ketones)</a:t>
            </a:r>
          </a:p>
          <a:p>
            <a:r>
              <a:rPr lang="en-US" dirty="0"/>
              <a:t>Detected at </a:t>
            </a:r>
            <a:r>
              <a:rPr lang="en-US" b="1" dirty="0"/>
              <a:t>tip of tongue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588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Taste Receptors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Lingual Papillae</a:t>
            </a:r>
          </a:p>
          <a:p>
            <a:r>
              <a:rPr lang="en-US" b="1" dirty="0"/>
              <a:t>Filiform papillae</a:t>
            </a:r>
            <a:endParaRPr lang="en-US" dirty="0"/>
          </a:p>
          <a:p>
            <a:r>
              <a:rPr lang="en-US" b="1" dirty="0"/>
              <a:t>Fungiform papillae</a:t>
            </a:r>
            <a:endParaRPr lang="en-US" dirty="0"/>
          </a:p>
          <a:p>
            <a:r>
              <a:rPr lang="en-US" b="1" dirty="0"/>
              <a:t>Circumvallate papillae</a:t>
            </a:r>
            <a:endParaRPr lang="en-US" dirty="0"/>
          </a:p>
          <a:p>
            <a:r>
              <a:rPr lang="en-US" b="1" dirty="0"/>
              <a:t>Folate papillae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034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Taste Buds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Primary </a:t>
            </a:r>
            <a:r>
              <a:rPr lang="en-US" dirty="0"/>
              <a:t>taste receptors</a:t>
            </a:r>
          </a:p>
          <a:p>
            <a:r>
              <a:rPr lang="en-US" dirty="0"/>
              <a:t>About </a:t>
            </a:r>
            <a:r>
              <a:rPr lang="en-US" b="1" dirty="0"/>
              <a:t>10,000</a:t>
            </a:r>
            <a:r>
              <a:rPr lang="en-US" dirty="0"/>
              <a:t> taste buds in humans</a:t>
            </a:r>
          </a:p>
          <a:p>
            <a:r>
              <a:rPr lang="en-US" dirty="0"/>
              <a:t>Located in:</a:t>
            </a:r>
          </a:p>
          <a:p>
            <a:pPr lvl="1"/>
            <a:r>
              <a:rPr lang="en-US" dirty="0"/>
              <a:t>Epiglottis</a:t>
            </a:r>
          </a:p>
          <a:p>
            <a:pPr lvl="1"/>
            <a:r>
              <a:rPr lang="en-US" dirty="0"/>
              <a:t>Palate</a:t>
            </a:r>
          </a:p>
          <a:p>
            <a:pPr lvl="1"/>
            <a:r>
              <a:rPr lang="en-US" dirty="0"/>
              <a:t>Tonsillar pillars</a:t>
            </a:r>
          </a:p>
          <a:p>
            <a:pPr lvl="1"/>
            <a:r>
              <a:rPr lang="en-US" dirty="0"/>
              <a:t>Pharynx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581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Changes in Taste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Dysgeusia</a:t>
            </a:r>
            <a:r>
              <a:rPr lang="en-US" dirty="0" smtClean="0"/>
              <a:t> </a:t>
            </a:r>
            <a:r>
              <a:rPr lang="en-US" dirty="0"/>
              <a:t>→ Altered taste</a:t>
            </a:r>
          </a:p>
          <a:p>
            <a:r>
              <a:rPr lang="en-US" b="1" dirty="0" err="1"/>
              <a:t>Ageusia</a:t>
            </a:r>
            <a:r>
              <a:rPr lang="en-US" dirty="0"/>
              <a:t> → Loss of taste</a:t>
            </a:r>
          </a:p>
          <a:p>
            <a:r>
              <a:rPr lang="en-US" dirty="0"/>
              <a:t>Causes:</a:t>
            </a:r>
          </a:p>
          <a:p>
            <a:pPr lvl="1"/>
            <a:r>
              <a:rPr lang="en-US" dirty="0"/>
              <a:t>Infections</a:t>
            </a:r>
          </a:p>
          <a:p>
            <a:pPr lvl="1"/>
            <a:r>
              <a:rPr lang="en-US" dirty="0"/>
              <a:t>Nerve problems</a:t>
            </a:r>
          </a:p>
          <a:p>
            <a:pPr lvl="1"/>
            <a:r>
              <a:rPr lang="en-US" dirty="0"/>
              <a:t>Certain medications</a:t>
            </a:r>
          </a:p>
          <a:p>
            <a:pPr lvl="1"/>
            <a:r>
              <a:rPr lang="en-US" dirty="0"/>
              <a:t>Damage to taste buds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060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Mechanism of Taste Stimulation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Taste </a:t>
            </a:r>
            <a:r>
              <a:rPr lang="en-US" dirty="0"/>
              <a:t>substance stimulates taste hairs</a:t>
            </a:r>
          </a:p>
          <a:p>
            <a:r>
              <a:rPr lang="en-US" dirty="0"/>
              <a:t>Substance adsorbs on taste hairs</a:t>
            </a:r>
          </a:p>
          <a:p>
            <a:r>
              <a:rPr lang="en-US" dirty="0"/>
              <a:t>Taste cells become permeable to </a:t>
            </a:r>
            <a:r>
              <a:rPr lang="en-US" b="1" dirty="0"/>
              <a:t>Na⁺ ions</a:t>
            </a:r>
            <a:endParaRPr lang="en-US" dirty="0"/>
          </a:p>
          <a:p>
            <a:r>
              <a:rPr lang="en-US" dirty="0"/>
              <a:t>Taste cells </a:t>
            </a:r>
            <a:r>
              <a:rPr lang="en-US" b="1" dirty="0"/>
              <a:t>depolarize</a:t>
            </a:r>
            <a:endParaRPr lang="en-US" dirty="0"/>
          </a:p>
          <a:p>
            <a:r>
              <a:rPr lang="en-US" dirty="0"/>
              <a:t>Impulses sent to </a:t>
            </a:r>
            <a:r>
              <a:rPr lang="en-US" b="1" dirty="0"/>
              <a:t>CNS via taste nerve fibers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904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516467"/>
            <a:ext cx="11187485" cy="58445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7643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516467"/>
            <a:ext cx="11203387" cy="58763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909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Numb Tongue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Possible </a:t>
            </a:r>
            <a:r>
              <a:rPr lang="en-US" b="1" dirty="0"/>
              <a:t>causes:</a:t>
            </a:r>
          </a:p>
          <a:p>
            <a:pPr lvl="1"/>
            <a:r>
              <a:rPr lang="en-US" dirty="0"/>
              <a:t>Allergic reactions to foods/chemicals</a:t>
            </a:r>
          </a:p>
          <a:p>
            <a:pPr lvl="1"/>
            <a:r>
              <a:rPr lang="en-US" dirty="0"/>
              <a:t>Autoimmune disorders (e.g., lupus, scleroderma, MS)</a:t>
            </a:r>
          </a:p>
          <a:p>
            <a:pPr lvl="1"/>
            <a:r>
              <a:rPr lang="en-US" dirty="0"/>
              <a:t>Raynaud’s phenomenon</a:t>
            </a:r>
          </a:p>
          <a:p>
            <a:pPr lvl="1"/>
            <a:r>
              <a:rPr lang="en-US" dirty="0"/>
              <a:t>Nerve damage (e.g., dental procedure, nerve injury)</a:t>
            </a:r>
          </a:p>
          <a:p>
            <a:pPr lvl="1"/>
            <a:r>
              <a:rPr lang="en-US" dirty="0"/>
              <a:t>Vitamin/mineral deficiencies (calcium, iron, zinc, phosphorus)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564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Warning signs of stroke</a:t>
            </a:r>
            <a:r>
              <a:rPr lang="en-US" dirty="0"/>
              <a:t> (seek emergency help):</a:t>
            </a:r>
          </a:p>
          <a:p>
            <a:r>
              <a:rPr lang="en-US" dirty="0"/>
              <a:t>Tongue numbness + facial droop</a:t>
            </a:r>
          </a:p>
          <a:p>
            <a:r>
              <a:rPr lang="en-US" dirty="0"/>
              <a:t>Difficulty speaking</a:t>
            </a:r>
          </a:p>
          <a:p>
            <a:r>
              <a:rPr lang="en-US" dirty="0"/>
              <a:t>Confusion, dizziness</a:t>
            </a:r>
          </a:p>
          <a:p>
            <a:r>
              <a:rPr lang="en-US" dirty="0"/>
              <a:t>Vision problems or severe headache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58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Sore or Bumpy Tongue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Causes</a:t>
            </a:r>
            <a:r>
              <a:rPr lang="en-US" b="1" dirty="0"/>
              <a:t>:</a:t>
            </a:r>
          </a:p>
          <a:p>
            <a:pPr lvl="1"/>
            <a:r>
              <a:rPr lang="en-US" dirty="0"/>
              <a:t>Irritation or minor infections</a:t>
            </a:r>
          </a:p>
          <a:p>
            <a:pPr lvl="1"/>
            <a:r>
              <a:rPr lang="en-US" dirty="0"/>
              <a:t>Smoking</a:t>
            </a:r>
          </a:p>
          <a:p>
            <a:pPr lvl="1"/>
            <a:r>
              <a:rPr lang="en-US" dirty="0"/>
              <a:t>Canker sores</a:t>
            </a:r>
          </a:p>
          <a:p>
            <a:pPr lvl="1"/>
            <a:r>
              <a:rPr lang="en-US" dirty="0"/>
              <a:t>Ill-fitting dentures</a:t>
            </a:r>
          </a:p>
          <a:p>
            <a:r>
              <a:rPr lang="en-US" dirty="0"/>
              <a:t>Can rarely indicate </a:t>
            </a:r>
            <a:r>
              <a:rPr lang="en-US" b="1" dirty="0"/>
              <a:t>oral cancer</a:t>
            </a:r>
            <a:r>
              <a:rPr lang="en-US" dirty="0"/>
              <a:t> (not all are painful)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518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1" y="516466"/>
            <a:ext cx="11219291" cy="58604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341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Burning Tongue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Known </a:t>
            </a:r>
            <a:r>
              <a:rPr lang="en-US" dirty="0"/>
              <a:t>as </a:t>
            </a:r>
            <a:r>
              <a:rPr lang="en-US" b="1" dirty="0"/>
              <a:t>burning mouth syndrome</a:t>
            </a:r>
            <a:endParaRPr lang="en-US" dirty="0"/>
          </a:p>
          <a:p>
            <a:r>
              <a:rPr lang="en-US" dirty="0"/>
              <a:t>Not harmful but uncomfortable</a:t>
            </a:r>
          </a:p>
          <a:p>
            <a:r>
              <a:rPr lang="en-US" dirty="0"/>
              <a:t>More common in </a:t>
            </a:r>
            <a:r>
              <a:rPr lang="en-US" b="1" dirty="0"/>
              <a:t>postmenopausal women</a:t>
            </a:r>
            <a:endParaRPr lang="en-US" dirty="0"/>
          </a:p>
          <a:p>
            <a:r>
              <a:rPr lang="en-US" dirty="0"/>
              <a:t>May affect anyone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471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Enlarged &amp; Bald Tongue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Enlarged </a:t>
            </a:r>
            <a:r>
              <a:rPr lang="en-US" b="1" dirty="0"/>
              <a:t>Tongue (</a:t>
            </a:r>
            <a:r>
              <a:rPr lang="en-US" b="1" dirty="0" err="1"/>
              <a:t>Macroglossia</a:t>
            </a:r>
            <a:r>
              <a:rPr lang="en-US" b="1" dirty="0"/>
              <a:t>)</a:t>
            </a:r>
          </a:p>
          <a:p>
            <a:r>
              <a:rPr lang="en-US" dirty="0"/>
              <a:t>Normal tongue: ~3 inches long, ~2.52 inches wide</a:t>
            </a:r>
          </a:p>
          <a:p>
            <a:r>
              <a:rPr lang="en-US" dirty="0"/>
              <a:t>Causes:</a:t>
            </a:r>
          </a:p>
          <a:p>
            <a:pPr lvl="1"/>
            <a:r>
              <a:rPr lang="en-US" dirty="0"/>
              <a:t>Trauma</a:t>
            </a:r>
          </a:p>
          <a:p>
            <a:pPr lvl="1"/>
            <a:r>
              <a:rPr lang="en-US" dirty="0"/>
              <a:t>Inflammatory conditions</a:t>
            </a:r>
          </a:p>
          <a:p>
            <a:pPr lvl="1"/>
            <a:r>
              <a:rPr lang="en-US" dirty="0"/>
              <a:t>Health disorders (e.g., primary amyloidosis)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996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982132"/>
            <a:ext cx="11139778" cy="53868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252" y="516466"/>
            <a:ext cx="763327" cy="4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486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</TotalTime>
  <Words>439</Words>
  <Application>Microsoft Office PowerPoint</Application>
  <PresentationFormat>Widescreen</PresentationFormat>
  <Paragraphs>96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Garamond</vt:lpstr>
      <vt:lpstr>Organic</vt:lpstr>
      <vt:lpstr>BASIC MEDICAL SCIENCE </vt:lpstr>
      <vt:lpstr>Changes in Taste</vt:lpstr>
      <vt:lpstr>Numb Tongue</vt:lpstr>
      <vt:lpstr>Continued </vt:lpstr>
      <vt:lpstr>Sore or Bumpy Tongue</vt:lpstr>
      <vt:lpstr>PowerPoint Presentation</vt:lpstr>
      <vt:lpstr>Burning Tongue</vt:lpstr>
      <vt:lpstr>Enlarged &amp; Bald Tongue</vt:lpstr>
      <vt:lpstr>PowerPoint Presentation</vt:lpstr>
      <vt:lpstr>Bald Tongue (Atrophic Glossitis)</vt:lpstr>
      <vt:lpstr>Cold Sores</vt:lpstr>
      <vt:lpstr>Changes in Tongue Color</vt:lpstr>
      <vt:lpstr>Taste</vt:lpstr>
      <vt:lpstr>Taste Sensation Details</vt:lpstr>
      <vt:lpstr>Sour Taste</vt:lpstr>
      <vt:lpstr>Salty Taste</vt:lpstr>
      <vt:lpstr>Sweet Taste</vt:lpstr>
      <vt:lpstr>Taste Receptors</vt:lpstr>
      <vt:lpstr>Taste Buds</vt:lpstr>
      <vt:lpstr>Mechanism of Taste Stimulation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3</cp:revision>
  <dcterms:created xsi:type="dcterms:W3CDTF">2025-11-24T14:44:54Z</dcterms:created>
  <dcterms:modified xsi:type="dcterms:W3CDTF">2025-11-24T15:10:47Z</dcterms:modified>
</cp:coreProperties>
</file>