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72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3AE9B-8AA9-43A7-B707-3E29DAB56D6A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061C8E-A279-4744-BF18-B44312E847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856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Fresh frozen plasma (FFP) is the liquid portion of whole blood, containing a broad range of clotting factors, while cryoprecipitate is a concentrated product derived from FFP that is rich in specific factors like fibrinogen, factor VIII, and von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Willebrand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factor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061C8E-A279-4744-BF18-B44312E8470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305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Low level of platelets (thrombocytopenia)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061C8E-A279-4744-BF18-B44312E8470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842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 </a:t>
            </a:r>
            <a:r>
              <a:rPr lang="en-US" b="1" dirty="0" smtClean="0">
                <a:effectLst/>
              </a:rPr>
              <a:t>120 mL/hour for the initial 15 minutes, increasing to 150-250 mL/hour</a:t>
            </a:r>
            <a:r>
              <a:rPr lang="en-US" dirty="0" smtClean="0"/>
              <a:t> if no reaction occurs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061C8E-A279-4744-BF18-B44312E8470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8709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normal resting respiratory rate for an adult is </a:t>
            </a:r>
            <a:r>
              <a:rPr lang="en-US" dirty="0" smtClean="0"/>
              <a:t>12 to 20 breaths per minute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061C8E-A279-4744-BF18-B44312E8470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3311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Shortness of breath </a:t>
            </a:r>
            <a:r>
              <a:rPr lang="en-US" smtClean="0"/>
              <a:t>(Dyspnea)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061C8E-A279-4744-BF18-B44312E8470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310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64B3009E-37C4-4636-A655-2AAEBBFE4224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84C1D3D-D39D-441B-8715-5CCA4F04111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3107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3009E-37C4-4636-A655-2AAEBBFE4224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C1D3D-D39D-441B-8715-5CCA4F041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071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3009E-37C4-4636-A655-2AAEBBFE4224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C1D3D-D39D-441B-8715-5CCA4F04111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34008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3009E-37C4-4636-A655-2AAEBBFE4224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C1D3D-D39D-441B-8715-5CCA4F04111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3319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3009E-37C4-4636-A655-2AAEBBFE4224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C1D3D-D39D-441B-8715-5CCA4F041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881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3009E-37C4-4636-A655-2AAEBBFE4224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C1D3D-D39D-441B-8715-5CCA4F04111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89845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3009E-37C4-4636-A655-2AAEBBFE4224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C1D3D-D39D-441B-8715-5CCA4F04111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1083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3009E-37C4-4636-A655-2AAEBBFE4224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C1D3D-D39D-441B-8715-5CCA4F041115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31087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3009E-37C4-4636-A655-2AAEBBFE4224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C1D3D-D39D-441B-8715-5CCA4F041115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7693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3009E-37C4-4636-A655-2AAEBBFE4224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C1D3D-D39D-441B-8715-5CCA4F041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352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3009E-37C4-4636-A655-2AAEBBFE4224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C1D3D-D39D-441B-8715-5CCA4F041115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4459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3009E-37C4-4636-A655-2AAEBBFE4224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C1D3D-D39D-441B-8715-5CCA4F041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36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3009E-37C4-4636-A655-2AAEBBFE4224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C1D3D-D39D-441B-8715-5CCA4F041115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720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3009E-37C4-4636-A655-2AAEBBFE4224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C1D3D-D39D-441B-8715-5CCA4F041115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2135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3009E-37C4-4636-A655-2AAEBBFE4224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C1D3D-D39D-441B-8715-5CCA4F041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610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3009E-37C4-4636-A655-2AAEBBFE4224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C1D3D-D39D-441B-8715-5CCA4F041115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7044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3009E-37C4-4636-A655-2AAEBBFE4224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C1D3D-D39D-441B-8715-5CCA4F041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347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4B3009E-37C4-4636-A655-2AAEBBFE4224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84C1D3D-D39D-441B-8715-5CCA4F041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070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Blood Transfusion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ADNAN RAMZAN</a:t>
            </a:r>
          </a:p>
          <a:p>
            <a:r>
              <a:rPr lang="en-US" b="1" dirty="0" smtClean="0">
                <a:solidFill>
                  <a:srgbClr val="00B0F0"/>
                </a:solidFill>
              </a:rPr>
              <a:t>FSC(OTT)</a:t>
            </a:r>
          </a:p>
          <a:p>
            <a:r>
              <a:rPr lang="en-US" b="1" dirty="0" smtClean="0">
                <a:solidFill>
                  <a:srgbClr val="7030A0"/>
                </a:solidFill>
              </a:rPr>
              <a:t>Doctors Institute of Medical &amp; Emerging Science</a:t>
            </a:r>
            <a:endParaRPr lang="en-US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9783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Transfusion Procedure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Maintain aseptic technique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Start transfusion slowly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Monitor vitals every 15 minutes initially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Adjust flow rate as needed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Complete transfusion within 4 hours</a:t>
            </a:r>
          </a:p>
        </p:txBody>
      </p:sp>
    </p:spTree>
    <p:extLst>
      <p:ext uri="{BB962C8B-B14F-4D97-AF65-F5344CB8AC3E}">
        <p14:creationId xmlns:p14="http://schemas.microsoft.com/office/powerpoint/2010/main" val="1568510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Monitoring During Transfusion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0" y="2323575"/>
            <a:ext cx="9022881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Pulse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Blood pressure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Temperature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Respiratory rate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Watch for any signs of reaction</a:t>
            </a:r>
          </a:p>
        </p:txBody>
      </p:sp>
    </p:spTree>
    <p:extLst>
      <p:ext uri="{BB962C8B-B14F-4D97-AF65-F5344CB8AC3E}">
        <p14:creationId xmlns:p14="http://schemas.microsoft.com/office/powerpoint/2010/main" val="4124831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Signs &amp; Symptoms of Reaction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0" y="2508240"/>
            <a:ext cx="8320237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Fever and chills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Rash, itching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Back or chest pain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Dyspnea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Hypotension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Dark urine</a:t>
            </a:r>
          </a:p>
        </p:txBody>
      </p:sp>
    </p:spTree>
    <p:extLst>
      <p:ext uri="{BB962C8B-B14F-4D97-AF65-F5344CB8AC3E}">
        <p14:creationId xmlns:p14="http://schemas.microsoft.com/office/powerpoint/2010/main" val="4234725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Management of Transfusion Reaction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1" y="2508240"/>
            <a:ext cx="9407892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STOP transfusion immediately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Keep IV line open with normal saline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Check vitals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Inform doctor and blood bank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Send blood bag and tubing for investigation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Provide supportive treatment</a:t>
            </a:r>
          </a:p>
        </p:txBody>
      </p:sp>
    </p:spTree>
    <p:extLst>
      <p:ext uri="{BB962C8B-B14F-4D97-AF65-F5344CB8AC3E}">
        <p14:creationId xmlns:p14="http://schemas.microsoft.com/office/powerpoint/2010/main" val="392233576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Storage of Blood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074019" y="3176255"/>
            <a:ext cx="9003631" cy="2195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Whole Blood &amp; PRBCs: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2–6°C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Platelets: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20–24°C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with continuous agitation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FFP &amp; cryoprecipitate: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–30°C or below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29131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Safety Measures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1" y="2323575"/>
            <a:ext cx="8965130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Donor screening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Proper labeling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Sterile equipment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Correct storage &amp; handling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Documentation and record-keeping</a:t>
            </a:r>
          </a:p>
        </p:txBody>
      </p:sp>
    </p:spTree>
    <p:extLst>
      <p:ext uri="{BB962C8B-B14F-4D97-AF65-F5344CB8AC3E}">
        <p14:creationId xmlns:p14="http://schemas.microsoft.com/office/powerpoint/2010/main" val="424811589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Role of OT Technician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1" y="2323575"/>
            <a:ext cx="8782250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Assist in preparation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Perform cross-check of blood pack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Monitor patient during surgery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Report any reaction immediately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Maintain sterility &amp; safety standards</a:t>
            </a:r>
          </a:p>
        </p:txBody>
      </p:sp>
    </p:spTree>
    <p:extLst>
      <p:ext uri="{BB962C8B-B14F-4D97-AF65-F5344CB8AC3E}">
        <p14:creationId xmlns:p14="http://schemas.microsoft.com/office/powerpoint/2010/main" val="225707818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644" y="2428277"/>
            <a:ext cx="6280727" cy="3549548"/>
          </a:xfrm>
        </p:spPr>
      </p:pic>
    </p:spTree>
    <p:extLst>
      <p:ext uri="{BB962C8B-B14F-4D97-AF65-F5344CB8AC3E}">
        <p14:creationId xmlns:p14="http://schemas.microsoft.com/office/powerpoint/2010/main" val="35343414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943" y="2406316"/>
            <a:ext cx="7950468" cy="3792353"/>
          </a:xfrm>
        </p:spPr>
      </p:pic>
    </p:spTree>
    <p:extLst>
      <p:ext uri="{BB962C8B-B14F-4D97-AF65-F5344CB8AC3E}">
        <p14:creationId xmlns:p14="http://schemas.microsoft.com/office/powerpoint/2010/main" val="27875552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Blood transfusion is the process of transferring blood or blood components into a patient's bloodstream.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a life-saving procedure used in surgery, trauma, and various medical conditions.</a:t>
            </a:r>
          </a:p>
        </p:txBody>
      </p:sp>
    </p:spTree>
    <p:extLst>
      <p:ext uri="{BB962C8B-B14F-4D97-AF65-F5344CB8AC3E}">
        <p14:creationId xmlns:p14="http://schemas.microsoft.com/office/powerpoint/2010/main" val="39097448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Understand the types of blood 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components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Know indications 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contraindications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Learn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procedure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Identify transfusion reactions and management</a:t>
            </a:r>
          </a:p>
        </p:txBody>
      </p:sp>
    </p:spTree>
    <p:extLst>
      <p:ext uri="{BB962C8B-B14F-4D97-AF65-F5344CB8AC3E}">
        <p14:creationId xmlns:p14="http://schemas.microsoft.com/office/powerpoint/2010/main" val="20741873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Components of Blood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Whole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Blood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Packed Red Blood Cells (PRBCs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Platelets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Fresh Frozen Plasma (FFP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Cryoprecipitate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Serum / Plasma</a:t>
            </a:r>
          </a:p>
        </p:txBody>
      </p:sp>
    </p:spTree>
    <p:extLst>
      <p:ext uri="{BB962C8B-B14F-4D97-AF65-F5344CB8AC3E}">
        <p14:creationId xmlns:p14="http://schemas.microsoft.com/office/powerpoint/2010/main" val="21621166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Cross matching</a:t>
            </a:r>
            <a:endParaRPr lang="en-US" b="1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Doner and recipient blood comparison</a:t>
            </a:r>
          </a:p>
          <a:p>
            <a:r>
              <a:rPr lang="en-US" dirty="0" smtClean="0"/>
              <a:t>Ensure compatibility</a:t>
            </a:r>
          </a:p>
          <a:p>
            <a:r>
              <a:rPr lang="en-US" dirty="0" smtClean="0"/>
              <a:t>Reduce risk of transfusion reaction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1864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Indications for Blood Transfusion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1" y="2877572"/>
            <a:ext cx="8705247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Severe anemia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Major blood loss (trauma, surgery)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Shock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Coagulation disorders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Thrombocytopenia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Burns &amp; severe infections</a:t>
            </a:r>
          </a:p>
        </p:txBody>
      </p:sp>
    </p:spTree>
    <p:extLst>
      <p:ext uri="{BB962C8B-B14F-4D97-AF65-F5344CB8AC3E}">
        <p14:creationId xmlns:p14="http://schemas.microsoft.com/office/powerpoint/2010/main" val="219764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Equipment Required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1" y="2593134"/>
            <a:ext cx="9302014" cy="3246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IV cannula (18–20G)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Blood transfusion set with filter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Tourniquet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Sterile gloves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Vital signs monitoring equipment</a:t>
            </a:r>
          </a:p>
        </p:txBody>
      </p:sp>
    </p:spTree>
    <p:extLst>
      <p:ext uri="{BB962C8B-B14F-4D97-AF65-F5344CB8AC3E}">
        <p14:creationId xmlns:p14="http://schemas.microsoft.com/office/powerpoint/2010/main" val="21593723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Pre-Transfusion Checks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1" y="2323575"/>
            <a:ext cx="9022881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Patient identification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Check blood bag label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Inspect blood (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colour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expiry, clots)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Record baseline vitals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Obtain informed consent</a:t>
            </a:r>
          </a:p>
        </p:txBody>
      </p:sp>
    </p:spTree>
    <p:extLst>
      <p:ext uri="{BB962C8B-B14F-4D97-AF65-F5344CB8AC3E}">
        <p14:creationId xmlns:p14="http://schemas.microsoft.com/office/powerpoint/2010/main" val="48168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72</TotalTime>
  <Words>418</Words>
  <Application>Microsoft Office PowerPoint</Application>
  <PresentationFormat>Widescreen</PresentationFormat>
  <Paragraphs>94</Paragraphs>
  <Slides>17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Garamond</vt:lpstr>
      <vt:lpstr>Times New Roman</vt:lpstr>
      <vt:lpstr>Organic</vt:lpstr>
      <vt:lpstr>Blood Transfusion</vt:lpstr>
      <vt:lpstr>PowerPoint Presentation</vt:lpstr>
      <vt:lpstr>Introduction</vt:lpstr>
      <vt:lpstr>Objectives</vt:lpstr>
      <vt:lpstr>Components of Blood</vt:lpstr>
      <vt:lpstr>Cross matching</vt:lpstr>
      <vt:lpstr>Indications for Blood Transfusion</vt:lpstr>
      <vt:lpstr>Equipment Required</vt:lpstr>
      <vt:lpstr>Pre-Transfusion Checks</vt:lpstr>
      <vt:lpstr>Transfusion Procedure</vt:lpstr>
      <vt:lpstr>Monitoring During Transfusion</vt:lpstr>
      <vt:lpstr>Signs &amp; Symptoms of Reaction</vt:lpstr>
      <vt:lpstr>Management of Transfusion Reaction</vt:lpstr>
      <vt:lpstr>Storage of Blood</vt:lpstr>
      <vt:lpstr>Safety Measures</vt:lpstr>
      <vt:lpstr>Role of OT Technician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Blood Transfusion</dc:title>
  <dc:creator>ADMIN</dc:creator>
  <cp:lastModifiedBy>ADMIN</cp:lastModifiedBy>
  <cp:revision>7</cp:revision>
  <dcterms:created xsi:type="dcterms:W3CDTF">2025-11-23T15:25:48Z</dcterms:created>
  <dcterms:modified xsi:type="dcterms:W3CDTF">2025-11-25T09:26:22Z</dcterms:modified>
</cp:coreProperties>
</file>