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X-rays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1. Radiation Safety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Always minimize exposure using ALARA; wear lead protection and maintain proper distance/time/shielding.</a:t>
            </a:r>
          </a:p>
          <a:p>
            <a:r>
              <a:rPr lang="en-US" b="1" dirty="0"/>
              <a:t>2. Equipment Operation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Ensure the X-ray unit is calibrated, warmed up, and operated strictly per manufacturer protocols.</a:t>
            </a:r>
          </a:p>
          <a:p>
            <a:r>
              <a:rPr lang="en-US" b="1" dirty="0"/>
              <a:t>3. Patient/Object Positioning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Correct positioning ensures diagnostic accuracy and reduces repeat exposures.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9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X-rays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4. X-ray Beam Quality &amp; Filtration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 proper filtration to remove low-energy photons, improving beam quality and lowering skin dose.</a:t>
            </a:r>
          </a:p>
          <a:p>
            <a:r>
              <a:rPr lang="en-US" b="1" dirty="0"/>
              <a:t>5. Collimation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Always restrict the beam to the area of interest to reduce scatter and improve image contrast.</a:t>
            </a:r>
          </a:p>
          <a:p>
            <a:r>
              <a:rPr lang="en-US" b="1" dirty="0"/>
              <a:t>6. Image Quality Optimization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Balance </a:t>
            </a:r>
            <a:r>
              <a:rPr lang="en-US" dirty="0" err="1"/>
              <a:t>kVp</a:t>
            </a:r>
            <a:r>
              <a:rPr lang="en-US" dirty="0"/>
              <a:t>, </a:t>
            </a:r>
            <a:r>
              <a:rPr lang="en-US" dirty="0" err="1"/>
              <a:t>mAs</a:t>
            </a:r>
            <a:r>
              <a:rPr lang="en-US" dirty="0"/>
              <a:t>, SID, and grids to obtain clear images with minimal noise and motion blur.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2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X-rays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7. Exposure Parameters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Choose appropriate </a:t>
            </a:r>
            <a:r>
              <a:rPr lang="en-US" dirty="0" err="1"/>
              <a:t>kVp</a:t>
            </a:r>
            <a:r>
              <a:rPr lang="en-US" dirty="0"/>
              <a:t> for penetration and </a:t>
            </a:r>
            <a:r>
              <a:rPr lang="en-US" dirty="0" err="1"/>
              <a:t>mAs</a:t>
            </a:r>
            <a:r>
              <a:rPr lang="en-US" dirty="0"/>
              <a:t> for density based on body part thickness.</a:t>
            </a:r>
          </a:p>
          <a:p>
            <a:r>
              <a:rPr lang="en-US" b="1" dirty="0"/>
              <a:t>8. Image Processing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Apply correct digital processing algorithms to enhance contrast, sharpness, and detail.</a:t>
            </a:r>
          </a:p>
          <a:p>
            <a:r>
              <a:rPr lang="en-US" b="1" dirty="0"/>
              <a:t>9. Dose Monitoring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Track patient dose using DAP meters or dose reports; avoid unnecessary repeat exposures.</a:t>
            </a:r>
          </a:p>
          <a:p>
            <a:r>
              <a:rPr lang="en-US" b="1" dirty="0"/>
              <a:t>10. Pregnancy Consideration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Screen for pregnancy before imaging; postpone or shield abdomen when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9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X-rays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11. Compliance &amp; Regulations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Follow local radiation protection laws, license requirements, and QA/QC standards.</a:t>
            </a:r>
          </a:p>
          <a:p>
            <a:r>
              <a:rPr lang="en-US" b="1" dirty="0"/>
              <a:t>12. NDT (Non-Destructive Testing) Industry Use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X-rays inspect welds, metals, and industrial components without damaging the material.</a:t>
            </a:r>
          </a:p>
          <a:p>
            <a:r>
              <a:rPr lang="en-US" b="1" dirty="0"/>
              <a:t>13. X-ray Crystallography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Uses X-ray diffraction to determine atomic and molecular structures in crystals.</a:t>
            </a:r>
          </a:p>
          <a:p>
            <a:r>
              <a:rPr lang="en-US" b="1" dirty="0"/>
              <a:t>14. Stay Informed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Regularly update yourself with new protocols, technologies, and safety guidelines.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Structure (Quick Points)</a:t>
            </a:r>
          </a:p>
          <a:p>
            <a:r>
              <a:rPr lang="en-US" dirty="0"/>
              <a:t>A vacuum tube with </a:t>
            </a:r>
            <a:r>
              <a:rPr lang="en-US" b="1" dirty="0"/>
              <a:t>three electrodes</a:t>
            </a:r>
            <a:r>
              <a:rPr lang="en-US" dirty="0"/>
              <a:t>: </a:t>
            </a:r>
            <a:r>
              <a:rPr lang="en-US" b="1" dirty="0"/>
              <a:t>Cathode</a:t>
            </a:r>
            <a:r>
              <a:rPr lang="en-US" dirty="0"/>
              <a:t>, </a:t>
            </a:r>
            <a:r>
              <a:rPr lang="en-US" b="1" dirty="0"/>
              <a:t>Anode (Plate)</a:t>
            </a:r>
            <a:r>
              <a:rPr lang="en-US" dirty="0"/>
              <a:t>, and </a:t>
            </a:r>
            <a:r>
              <a:rPr lang="en-US" b="1" dirty="0"/>
              <a:t>Control Grid</a:t>
            </a:r>
            <a:r>
              <a:rPr lang="en-US" dirty="0"/>
              <a:t>.</a:t>
            </a:r>
          </a:p>
          <a:p>
            <a:r>
              <a:rPr lang="en-US" dirty="0"/>
              <a:t>Cathode emits electrons; grid controls electron flow; anode collects electrons.</a:t>
            </a:r>
          </a:p>
          <a:p>
            <a:r>
              <a:rPr lang="en-US" dirty="0"/>
              <a:t>Enclosed in an evacuated glass tube.</a:t>
            </a:r>
          </a:p>
          <a:p>
            <a:r>
              <a:rPr lang="en-US" b="1" dirty="0"/>
              <a:t>2. Operation (How It Works)</a:t>
            </a:r>
          </a:p>
          <a:p>
            <a:r>
              <a:rPr lang="en-US" dirty="0"/>
              <a:t>Cathode heated → emits electrons (thermionic emission).</a:t>
            </a:r>
          </a:p>
          <a:p>
            <a:r>
              <a:rPr lang="en-US" dirty="0"/>
              <a:t>Control grid voltage regulates electron flow to the anode.</a:t>
            </a:r>
          </a:p>
          <a:p>
            <a:r>
              <a:rPr lang="en-US" dirty="0"/>
              <a:t>Small change in grid voltage → large change in plate current → </a:t>
            </a:r>
            <a:r>
              <a:rPr lang="en-US" b="1" dirty="0"/>
              <a:t>amplification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4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3. Applications</a:t>
            </a:r>
          </a:p>
          <a:p>
            <a:r>
              <a:rPr lang="en-US" dirty="0"/>
              <a:t>Early radio amplifiers.</a:t>
            </a:r>
          </a:p>
          <a:p>
            <a:r>
              <a:rPr lang="en-US" dirty="0"/>
              <a:t>Oscillators, audio amplifiers.</a:t>
            </a:r>
          </a:p>
          <a:p>
            <a:r>
              <a:rPr lang="en-US" dirty="0"/>
              <a:t>High-power RF transmitters.</a:t>
            </a:r>
          </a:p>
          <a:p>
            <a:r>
              <a:rPr lang="en-US" dirty="0"/>
              <a:t>Specialized scientific equipment.</a:t>
            </a:r>
          </a:p>
          <a:p>
            <a:r>
              <a:rPr lang="en-US" b="1" dirty="0"/>
              <a:t>4. Advantages</a:t>
            </a:r>
          </a:p>
          <a:p>
            <a:r>
              <a:rPr lang="en-US" dirty="0"/>
              <a:t>High voltage and power handling.</a:t>
            </a:r>
          </a:p>
          <a:p>
            <a:r>
              <a:rPr lang="en-US" dirty="0"/>
              <a:t>Good linearity for audio.</a:t>
            </a:r>
          </a:p>
          <a:p>
            <a:r>
              <a:rPr lang="en-US" dirty="0"/>
              <a:t>Resistant to radiation and electromagnetic pulses (EMP).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5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Structure</a:t>
            </a:r>
          </a:p>
          <a:p>
            <a:r>
              <a:rPr lang="en-US" dirty="0"/>
              <a:t>Made from </a:t>
            </a:r>
            <a:r>
              <a:rPr lang="en-US" b="1" dirty="0"/>
              <a:t>semiconductor materials</a:t>
            </a:r>
            <a:r>
              <a:rPr lang="en-US" dirty="0"/>
              <a:t> such as </a:t>
            </a:r>
            <a:r>
              <a:rPr lang="en-US" b="1" dirty="0"/>
              <a:t>Silicon or Germanium</a:t>
            </a:r>
            <a:r>
              <a:rPr lang="en-US" dirty="0"/>
              <a:t>.</a:t>
            </a:r>
          </a:p>
          <a:p>
            <a:r>
              <a:rPr lang="en-US" dirty="0"/>
              <a:t>PN-junction (diode) or </a:t>
            </a:r>
            <a:r>
              <a:rPr lang="en-US" b="1" dirty="0"/>
              <a:t>NPN/PNP</a:t>
            </a:r>
            <a:r>
              <a:rPr lang="en-US" dirty="0"/>
              <a:t> layered structure (transistor</a:t>
            </a:r>
            <a:r>
              <a:rPr lang="en-US" dirty="0" smtClean="0"/>
              <a:t>).No </a:t>
            </a:r>
            <a:r>
              <a:rPr lang="en-US" dirty="0"/>
              <a:t>vacuum; solid-state device.</a:t>
            </a:r>
          </a:p>
          <a:p>
            <a:r>
              <a:rPr lang="en-US" b="1" dirty="0"/>
              <a:t>2. Operation</a:t>
            </a:r>
          </a:p>
          <a:p>
            <a:r>
              <a:rPr lang="en-US" dirty="0"/>
              <a:t>Electrical conduction controlled by </a:t>
            </a:r>
            <a:r>
              <a:rPr lang="en-US" b="1" dirty="0"/>
              <a:t>charge carriers (electrons and holes)</a:t>
            </a:r>
            <a:r>
              <a:rPr lang="en-US" dirty="0"/>
              <a:t>.</a:t>
            </a:r>
          </a:p>
          <a:p>
            <a:r>
              <a:rPr lang="en-US" dirty="0"/>
              <a:t>In diodes: PN junction allows current in one direction.</a:t>
            </a:r>
          </a:p>
          <a:p>
            <a:r>
              <a:rPr lang="en-US" dirty="0"/>
              <a:t>In transistors: base/emitter voltage controls collector current → </a:t>
            </a:r>
            <a:r>
              <a:rPr lang="en-US" b="1" dirty="0"/>
              <a:t>amplification or switching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1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3. Applications</a:t>
            </a:r>
          </a:p>
          <a:p>
            <a:r>
              <a:rPr lang="en-US" dirty="0"/>
              <a:t>Computers, mobile phones, ICs.</a:t>
            </a:r>
          </a:p>
          <a:p>
            <a:r>
              <a:rPr lang="en-US" dirty="0"/>
              <a:t>Switching circuits, amplifiers, power supplies.</a:t>
            </a:r>
          </a:p>
          <a:p>
            <a:r>
              <a:rPr lang="en-US" dirty="0"/>
              <a:t>Digital electronics, sensors, medical devices.</a:t>
            </a:r>
          </a:p>
          <a:p>
            <a:r>
              <a:rPr lang="en-US" b="1" dirty="0"/>
              <a:t>4. Advantages</a:t>
            </a:r>
          </a:p>
          <a:p>
            <a:r>
              <a:rPr lang="en-US" dirty="0"/>
              <a:t>Very small, lightweight, </a:t>
            </a:r>
            <a:r>
              <a:rPr lang="en-US" dirty="0" smtClean="0"/>
              <a:t>robust. Low </a:t>
            </a:r>
            <a:r>
              <a:rPr lang="en-US" dirty="0"/>
              <a:t>power consumption, no warm-up needed.</a:t>
            </a:r>
          </a:p>
          <a:p>
            <a:r>
              <a:rPr lang="en-US" dirty="0"/>
              <a:t>Long life and high reliability.</a:t>
            </a:r>
          </a:p>
          <a:p>
            <a:r>
              <a:rPr lang="en-US" dirty="0"/>
              <a:t>Can be integrated into microchips.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7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301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RIT</vt:lpstr>
      <vt:lpstr>Practical Aspects of X-rays </vt:lpstr>
      <vt:lpstr>Practical Aspects of X-rays </vt:lpstr>
      <vt:lpstr>Practical Aspects of X-rays </vt:lpstr>
      <vt:lpstr>Practical Aspects of X-rays </vt:lpstr>
      <vt:lpstr>TRIODE VALVE</vt:lpstr>
      <vt:lpstr>TRIODE VALVE</vt:lpstr>
      <vt:lpstr>SEMICONDUCTOR DEVICE</vt:lpstr>
      <vt:lpstr>SEMICONDUCTOR DEVICE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</dc:title>
  <dc:creator>Moorche</dc:creator>
  <cp:lastModifiedBy>Moorche</cp:lastModifiedBy>
  <cp:revision>2</cp:revision>
  <dcterms:created xsi:type="dcterms:W3CDTF">2025-11-25T09:16:33Z</dcterms:created>
  <dcterms:modified xsi:type="dcterms:W3CDTF">2025-11-25T09:23:01Z</dcterms:modified>
</cp:coreProperties>
</file>