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826" autoAdjust="0"/>
  </p:normalViewPr>
  <p:slideViewPr>
    <p:cSldViewPr snapToGrid="0">
      <p:cViewPr varScale="1">
        <p:scale>
          <a:sx n="76" d="100"/>
          <a:sy n="76" d="100"/>
        </p:scale>
        <p:origin x="2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GENERAL ANATOMY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smtClean="0"/>
              <a:t>DPT</a:t>
            </a:r>
          </a:p>
          <a:p>
            <a:r>
              <a:rPr lang="en-US" b="1" smtClean="0"/>
              <a:t>1</a:t>
            </a:r>
            <a:r>
              <a:rPr lang="en-US" b="1" baseline="30000" smtClean="0"/>
              <a:t>ST</a:t>
            </a:r>
            <a:r>
              <a:rPr lang="en-US" b="1" smtClean="0"/>
              <a:t> </a:t>
            </a:r>
            <a:r>
              <a:rPr lang="en-US" b="1" dirty="0" smtClean="0"/>
              <a:t>SEMESTER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2059" y="1413785"/>
            <a:ext cx="906449" cy="45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182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546" y="524786"/>
            <a:ext cx="906449" cy="457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3. Ligaments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Fibrous </a:t>
            </a:r>
            <a:r>
              <a:rPr lang="en-US" b="1" dirty="0"/>
              <a:t>connective tissue bands</a:t>
            </a:r>
            <a:r>
              <a:rPr lang="en-US" dirty="0"/>
              <a:t> that support and strengthen joints</a:t>
            </a:r>
            <a:r>
              <a:rPr lang="en-US" dirty="0" smtClean="0"/>
              <a:t>.</a:t>
            </a:r>
          </a:p>
          <a:p>
            <a:r>
              <a:rPr lang="en-US" dirty="0"/>
              <a:t>May be:</a:t>
            </a:r>
          </a:p>
          <a:p>
            <a:r>
              <a:rPr lang="en-US" b="1" dirty="0"/>
              <a:t>Capsular ligaments:</a:t>
            </a:r>
            <a:r>
              <a:rPr lang="en-US" dirty="0"/>
              <a:t> thickenings of the capsule.</a:t>
            </a:r>
          </a:p>
          <a:p>
            <a:r>
              <a:rPr lang="en-US" b="1" dirty="0"/>
              <a:t>Accessory ligaments:</a:t>
            </a:r>
            <a:r>
              <a:rPr lang="en-US" dirty="0"/>
              <a:t> separate from the capsule (extracapsular or </a:t>
            </a:r>
            <a:r>
              <a:rPr lang="en-US" dirty="0" err="1"/>
              <a:t>intracapsular</a:t>
            </a:r>
            <a:r>
              <a:rPr lang="en-US" dirty="0"/>
              <a:t>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789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546" y="524786"/>
            <a:ext cx="906449" cy="457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Tough </a:t>
            </a:r>
            <a:r>
              <a:rPr lang="en-US" dirty="0"/>
              <a:t>and inelastic but flexible enough to allow normal movement.</a:t>
            </a:r>
          </a:p>
          <a:p>
            <a:r>
              <a:rPr lang="en-US" dirty="0"/>
              <a:t>Prevent </a:t>
            </a:r>
            <a:r>
              <a:rPr lang="en-US" b="1" dirty="0"/>
              <a:t>excessive or abnormal joint movements</a:t>
            </a:r>
            <a:r>
              <a:rPr lang="en-US" dirty="0"/>
              <a:t>.</a:t>
            </a:r>
          </a:p>
          <a:p>
            <a:r>
              <a:rPr lang="en-US" dirty="0"/>
              <a:t>Rich nerve supply → pain when overstretched helps prevent injury.</a:t>
            </a:r>
          </a:p>
          <a:p>
            <a:r>
              <a:rPr lang="en-US" dirty="0"/>
              <a:t>Excessive stretch → </a:t>
            </a:r>
            <a:r>
              <a:rPr lang="en-US" b="1" dirty="0"/>
              <a:t>sprain</a:t>
            </a:r>
            <a:r>
              <a:rPr lang="en-US" dirty="0"/>
              <a:t> (pain + swelling).</a:t>
            </a:r>
          </a:p>
        </p:txBody>
      </p:sp>
    </p:spTree>
    <p:extLst>
      <p:ext uri="{BB962C8B-B14F-4D97-AF65-F5344CB8AC3E}">
        <p14:creationId xmlns:p14="http://schemas.microsoft.com/office/powerpoint/2010/main" val="1230215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546" y="524786"/>
            <a:ext cx="906449" cy="457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0451" y="982132"/>
            <a:ext cx="11023134" cy="539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367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546" y="524786"/>
            <a:ext cx="906449" cy="457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Ligament </a:t>
            </a:r>
            <a:r>
              <a:rPr lang="en-US" dirty="0"/>
              <a:t>healing is slow due to </a:t>
            </a:r>
            <a:r>
              <a:rPr lang="en-US" b="1" dirty="0"/>
              <a:t>poor blood supply</a:t>
            </a:r>
            <a:r>
              <a:rPr lang="en-US" dirty="0"/>
              <a:t>.</a:t>
            </a:r>
          </a:p>
          <a:p>
            <a:r>
              <a:rPr lang="en-US" dirty="0"/>
              <a:t>Some ligaments strengthen joints dynamically through </a:t>
            </a:r>
            <a:r>
              <a:rPr lang="en-US" b="1" dirty="0"/>
              <a:t>muscle attachments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0907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546" y="524786"/>
            <a:ext cx="906449" cy="457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4. Synovial Membrane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b="1" dirty="0"/>
              <a:t>thin connective tissue sheet</a:t>
            </a:r>
            <a:r>
              <a:rPr lang="en-US" dirty="0"/>
              <a:t> lining the inner surface of the fibrous capsule.</a:t>
            </a:r>
          </a:p>
          <a:p>
            <a:r>
              <a:rPr lang="en-US" dirty="0"/>
              <a:t>Does </a:t>
            </a:r>
            <a:r>
              <a:rPr lang="en-US" b="1" dirty="0"/>
              <a:t>not</a:t>
            </a:r>
            <a:r>
              <a:rPr lang="en-US" dirty="0"/>
              <a:t> cover articular cartilage, discs, or menisci.</a:t>
            </a:r>
          </a:p>
          <a:p>
            <a:r>
              <a:rPr lang="en-US" dirty="0"/>
              <a:t>Rich in </a:t>
            </a:r>
            <a:r>
              <a:rPr lang="en-US" b="1" dirty="0"/>
              <a:t>blood vessels &amp; lymphatics</a:t>
            </a:r>
            <a:r>
              <a:rPr lang="en-US" dirty="0"/>
              <a:t>.</a:t>
            </a:r>
          </a:p>
          <a:p>
            <a:r>
              <a:rPr lang="en-US" dirty="0"/>
              <a:t>Forms folds and may contain </a:t>
            </a:r>
            <a:r>
              <a:rPr lang="en-US" b="1" dirty="0"/>
              <a:t>fat pads</a:t>
            </a:r>
            <a:r>
              <a:rPr lang="en-US" dirty="0"/>
              <a:t> (articular fat pads) → act as joint cushions.</a:t>
            </a:r>
          </a:p>
          <a:p>
            <a:r>
              <a:rPr lang="en-US" dirty="0"/>
              <a:t>Secretes </a:t>
            </a:r>
            <a:r>
              <a:rPr lang="en-US" b="1" dirty="0"/>
              <a:t>synovial fluid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7858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546" y="524786"/>
            <a:ext cx="906449" cy="457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7229" y="982132"/>
            <a:ext cx="11006355" cy="539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553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546" y="524786"/>
            <a:ext cx="906449" cy="457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5. Synovial Fluid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/>
              <a:t>clear, pale-yellow, viscous (egg-white-like)</a:t>
            </a:r>
            <a:r>
              <a:rPr lang="en-US" dirty="0"/>
              <a:t> fluid within the joint cavity.</a:t>
            </a:r>
          </a:p>
          <a:p>
            <a:r>
              <a:rPr lang="en-US" dirty="0"/>
              <a:t>Normally present in </a:t>
            </a:r>
            <a:r>
              <a:rPr lang="en-US" b="1" dirty="0"/>
              <a:t>small amounts</a:t>
            </a:r>
            <a:r>
              <a:rPr lang="en-US" dirty="0"/>
              <a:t> (&lt;0.5 ml in large joints).</a:t>
            </a:r>
          </a:p>
          <a:p>
            <a:r>
              <a:rPr lang="en-US" dirty="0"/>
              <a:t>Two main functions:</a:t>
            </a:r>
          </a:p>
          <a:p>
            <a:pPr lvl="1"/>
            <a:r>
              <a:rPr lang="en-US" b="1" dirty="0"/>
              <a:t>Lubricates</a:t>
            </a:r>
            <a:r>
              <a:rPr lang="en-US" dirty="0"/>
              <a:t> articular surfaces.</a:t>
            </a:r>
          </a:p>
          <a:p>
            <a:pPr lvl="1"/>
            <a:r>
              <a:rPr lang="en-US" b="1" dirty="0"/>
              <a:t>Nourishes</a:t>
            </a:r>
            <a:r>
              <a:rPr lang="en-US" dirty="0"/>
              <a:t> articular cartilage, discs, and menisci.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144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546" y="524786"/>
            <a:ext cx="906449" cy="457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15068" y="982132"/>
            <a:ext cx="10486237" cy="532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140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546" y="524786"/>
            <a:ext cx="906449" cy="457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6. Articular Discs &amp; Menisci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Found </a:t>
            </a:r>
            <a:r>
              <a:rPr lang="en-US" dirty="0"/>
              <a:t>in some joints (e.g., </a:t>
            </a:r>
            <a:r>
              <a:rPr lang="en-US" b="1" dirty="0"/>
              <a:t>sternoclavicular, temporomandibular joint</a:t>
            </a:r>
            <a:r>
              <a:rPr lang="en-US" dirty="0"/>
              <a:t>).</a:t>
            </a:r>
          </a:p>
          <a:p>
            <a:r>
              <a:rPr lang="en-US" dirty="0"/>
              <a:t>Made of </a:t>
            </a:r>
            <a:r>
              <a:rPr lang="en-US" b="1" dirty="0"/>
              <a:t>fibrocartilage</a:t>
            </a:r>
            <a:r>
              <a:rPr lang="en-US" dirty="0"/>
              <a:t>, dividing the joint cavity into compartments.</a:t>
            </a:r>
          </a:p>
          <a:p>
            <a:r>
              <a:rPr lang="en-US" dirty="0"/>
              <a:t>Improve </a:t>
            </a:r>
            <a:r>
              <a:rPr lang="en-US" b="1" dirty="0"/>
              <a:t>joint congruence</a:t>
            </a:r>
            <a:r>
              <a:rPr lang="en-US" dirty="0"/>
              <a:t>, absorb shock, and increase stability.</a:t>
            </a:r>
          </a:p>
          <a:p>
            <a:r>
              <a:rPr lang="en-US" dirty="0" smtClean="0"/>
              <a:t>Menisci </a:t>
            </a:r>
            <a:r>
              <a:rPr lang="en-US" dirty="0"/>
              <a:t>(e.g., in the knee) enhance </a:t>
            </a:r>
            <a:r>
              <a:rPr lang="en-US" b="1" dirty="0"/>
              <a:t>load distribution</a:t>
            </a:r>
            <a:r>
              <a:rPr lang="en-US" dirty="0"/>
              <a:t> and improve joint lubrication.</a:t>
            </a:r>
          </a:p>
        </p:txBody>
      </p:sp>
    </p:spTree>
    <p:extLst>
      <p:ext uri="{BB962C8B-B14F-4D97-AF65-F5344CB8AC3E}">
        <p14:creationId xmlns:p14="http://schemas.microsoft.com/office/powerpoint/2010/main" val="1416329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546" y="524786"/>
            <a:ext cx="906449" cy="457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A </a:t>
            </a:r>
            <a:r>
              <a:rPr lang="en-US" b="1" dirty="0"/>
              <a:t>synovial joint consists of: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✔ Articular cartilage</a:t>
            </a:r>
            <a:br>
              <a:rPr lang="en-US" dirty="0"/>
            </a:br>
            <a:r>
              <a:rPr lang="en-US" dirty="0"/>
              <a:t>✔ Synovial cavity</a:t>
            </a:r>
            <a:br>
              <a:rPr lang="en-US" dirty="0"/>
            </a:br>
            <a:r>
              <a:rPr lang="en-US" dirty="0"/>
              <a:t>✔ Synovial fluid</a:t>
            </a:r>
            <a:br>
              <a:rPr lang="en-US" dirty="0"/>
            </a:br>
            <a:r>
              <a:rPr lang="en-US" dirty="0"/>
              <a:t>✔ Synovial membrane</a:t>
            </a:r>
            <a:br>
              <a:rPr lang="en-US" dirty="0"/>
            </a:br>
            <a:r>
              <a:rPr lang="en-US" dirty="0"/>
              <a:t>✔ Fibrous capsule</a:t>
            </a:r>
            <a:br>
              <a:rPr lang="en-US" dirty="0"/>
            </a:br>
            <a:r>
              <a:rPr lang="en-US" dirty="0"/>
              <a:t>✔ Ligaments (capsular &amp; accessory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/>
              <a:t>✔ Optional structures – Discs, menisci, fat pads, </a:t>
            </a:r>
            <a:r>
              <a:rPr lang="en-US" dirty="0" err="1"/>
              <a:t>bursae</a:t>
            </a:r>
            <a:endParaRPr lang="en-US" dirty="0"/>
          </a:p>
          <a:p>
            <a:r>
              <a:rPr lang="en-US" dirty="0"/>
              <a:t>Together, these enable </a:t>
            </a:r>
            <a:r>
              <a:rPr lang="en-US" b="1" dirty="0"/>
              <a:t>smooth, pain-free, and stable movement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299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546" y="524786"/>
            <a:ext cx="906449" cy="457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Diarthroses</a:t>
            </a:r>
            <a:r>
              <a:rPr lang="en-US" b="1" dirty="0" smtClean="0"/>
              <a:t>(synovial joints)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Permit free movement</a:t>
            </a:r>
          </a:p>
          <a:p>
            <a:r>
              <a:rPr lang="en-US" dirty="0" err="1" smtClean="0"/>
              <a:t>E.g</a:t>
            </a:r>
            <a:r>
              <a:rPr lang="en-US" dirty="0" smtClean="0"/>
              <a:t> shoulder </a:t>
            </a:r>
            <a:r>
              <a:rPr lang="en-US" dirty="0" err="1" smtClean="0"/>
              <a:t>joint,elbow</a:t>
            </a:r>
            <a:r>
              <a:rPr lang="en-US" dirty="0" smtClean="0"/>
              <a:t> </a:t>
            </a:r>
            <a:r>
              <a:rPr lang="en-US" dirty="0" err="1" smtClean="0"/>
              <a:t>joint,knee</a:t>
            </a:r>
            <a:r>
              <a:rPr lang="en-US" dirty="0" smtClean="0"/>
              <a:t> joint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384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546" y="524786"/>
            <a:ext cx="906449" cy="457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8506" y="982132"/>
            <a:ext cx="11098635" cy="538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1979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546" y="524786"/>
            <a:ext cx="906449" cy="457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4007" y="982132"/>
            <a:ext cx="11107023" cy="535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323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546" y="524786"/>
            <a:ext cx="906449" cy="457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917736"/>
          </a:xfrm>
        </p:spPr>
        <p:txBody>
          <a:bodyPr>
            <a:normAutofit/>
          </a:bodyPr>
          <a:lstStyle/>
          <a:p>
            <a:r>
              <a:rPr lang="en-US" b="1" dirty="0"/>
              <a:t>Synovial Joints – Structure &amp; Key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6861" y="6718852"/>
            <a:ext cx="9601196" cy="457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615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546" y="524786"/>
            <a:ext cx="906449" cy="457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1. Articular Cartilage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 </a:t>
            </a:r>
            <a:r>
              <a:rPr lang="en-US" b="1" dirty="0"/>
              <a:t>special type of hyaline cartilage</a:t>
            </a:r>
            <a:r>
              <a:rPr lang="en-US" dirty="0"/>
              <a:t> covering the articular (joint) surfaces of bones.</a:t>
            </a:r>
          </a:p>
          <a:p>
            <a:r>
              <a:rPr lang="en-US" dirty="0"/>
              <a:t>Provides a </a:t>
            </a:r>
            <a:r>
              <a:rPr lang="en-US" b="1" dirty="0"/>
              <a:t>smooth, glistening, wear-resistant, lubricated</a:t>
            </a:r>
            <a:r>
              <a:rPr lang="en-US" dirty="0"/>
              <a:t> surface for bone movement.</a:t>
            </a:r>
          </a:p>
          <a:p>
            <a:r>
              <a:rPr lang="en-US" dirty="0"/>
              <a:t>Acts as a </a:t>
            </a:r>
            <a:r>
              <a:rPr lang="en-US" b="1" dirty="0"/>
              <a:t>shock absorber</a:t>
            </a:r>
            <a:r>
              <a:rPr lang="en-US" dirty="0"/>
              <a:t> due to its elastic and compressible nature.</a:t>
            </a:r>
          </a:p>
          <a:p>
            <a:r>
              <a:rPr lang="en-US" b="1" dirty="0"/>
              <a:t>Thickness:</a:t>
            </a:r>
            <a:r>
              <a:rPr lang="en-US" dirty="0"/>
              <a:t> 5–7 mm in young individuals; becomes </a:t>
            </a:r>
            <a:r>
              <a:rPr lang="en-US" b="1" dirty="0"/>
              <a:t>thinner, firmer, more brittle</a:t>
            </a:r>
            <a:r>
              <a:rPr lang="en-US" dirty="0"/>
              <a:t> with age.</a:t>
            </a:r>
          </a:p>
          <a:p>
            <a:r>
              <a:rPr lang="en-US" b="1" dirty="0"/>
              <a:t>Avascular &amp; </a:t>
            </a:r>
            <a:r>
              <a:rPr lang="en-US" b="1" dirty="0" err="1"/>
              <a:t>aneural</a:t>
            </a:r>
            <a:r>
              <a:rPr lang="en-US" dirty="0"/>
              <a:t> → cannot feel pain, gets nutrients from synovial fluid by diffusion.</a:t>
            </a:r>
          </a:p>
          <a:p>
            <a:r>
              <a:rPr lang="en-US" dirty="0"/>
              <a:t>Surface facing the joint cavity </a:t>
            </a:r>
            <a:r>
              <a:rPr lang="en-US" b="1" dirty="0"/>
              <a:t>lacks perichondrium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451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546" y="524786"/>
            <a:ext cx="906449" cy="457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9174" y="982132"/>
            <a:ext cx="10679185" cy="528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712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546" y="524786"/>
            <a:ext cx="906449" cy="457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Articular </a:t>
            </a:r>
            <a:r>
              <a:rPr lang="en-US" dirty="0"/>
              <a:t>cartilage damage heals poorly due to </a:t>
            </a:r>
            <a:r>
              <a:rPr lang="en-US" b="1" dirty="0"/>
              <a:t>lack of blood supply</a:t>
            </a:r>
            <a:r>
              <a:rPr lang="en-US" dirty="0"/>
              <a:t>.</a:t>
            </a:r>
          </a:p>
          <a:p>
            <a:r>
              <a:rPr lang="en-US" dirty="0"/>
              <a:t>Composed mainly of </a:t>
            </a:r>
            <a:r>
              <a:rPr lang="en-US" b="1" dirty="0"/>
              <a:t>water (70–80%)</a:t>
            </a:r>
            <a:r>
              <a:rPr lang="en-US" dirty="0"/>
              <a:t>, collagen type II</a:t>
            </a:r>
          </a:p>
        </p:txBody>
      </p:sp>
    </p:spTree>
    <p:extLst>
      <p:ext uri="{BB962C8B-B14F-4D97-AF65-F5344CB8AC3E}">
        <p14:creationId xmlns:p14="http://schemas.microsoft.com/office/powerpoint/2010/main" val="1763002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546" y="524786"/>
            <a:ext cx="906449" cy="457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Fibrous Capsule (Articular Capsule)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b="1" dirty="0"/>
              <a:t>tough fibrous cuff</a:t>
            </a:r>
            <a:r>
              <a:rPr lang="en-US" dirty="0"/>
              <a:t> surrounding the synovial joint.</a:t>
            </a:r>
          </a:p>
          <a:p>
            <a:r>
              <a:rPr lang="en-US" dirty="0"/>
              <a:t>Attached around the articular ends of bones.</a:t>
            </a:r>
          </a:p>
          <a:p>
            <a:r>
              <a:rPr lang="en-US" dirty="0"/>
              <a:t>In long bones, attachment may be </a:t>
            </a:r>
            <a:r>
              <a:rPr lang="en-US" b="1" dirty="0"/>
              <a:t>far from the articular surface</a:t>
            </a:r>
            <a:r>
              <a:rPr lang="en-US" dirty="0"/>
              <a:t>.</a:t>
            </a:r>
          </a:p>
          <a:p>
            <a:r>
              <a:rPr lang="en-US" dirty="0"/>
              <a:t>Holds bones together while remaining </a:t>
            </a:r>
            <a:r>
              <a:rPr lang="en-US" b="1" dirty="0"/>
              <a:t>flexible and lax</a:t>
            </a:r>
            <a:r>
              <a:rPr lang="en-US" dirty="0"/>
              <a:t> to allow movement.</a:t>
            </a:r>
          </a:p>
          <a:p>
            <a:r>
              <a:rPr lang="en-US" dirty="0"/>
              <a:t>Contains </a:t>
            </a:r>
            <a:r>
              <a:rPr lang="en-US" b="1" dirty="0"/>
              <a:t>apertures for </a:t>
            </a:r>
            <a:r>
              <a:rPr lang="en-US" b="1" dirty="0" err="1"/>
              <a:t>bursae</a:t>
            </a:r>
            <a:r>
              <a:rPr lang="en-US" dirty="0"/>
              <a:t> and is penetrated by blood vessels and nerves.</a:t>
            </a:r>
          </a:p>
        </p:txBody>
      </p:sp>
    </p:spTree>
    <p:extLst>
      <p:ext uri="{BB962C8B-B14F-4D97-AF65-F5344CB8AC3E}">
        <p14:creationId xmlns:p14="http://schemas.microsoft.com/office/powerpoint/2010/main" val="56100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546" y="524786"/>
            <a:ext cx="906449" cy="457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1729" y="982133"/>
            <a:ext cx="11115412" cy="535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582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546" y="524786"/>
            <a:ext cx="906449" cy="457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Provides </a:t>
            </a:r>
            <a:r>
              <a:rPr lang="en-US" b="1" dirty="0"/>
              <a:t>static stability</a:t>
            </a:r>
            <a:r>
              <a:rPr lang="en-US" dirty="0"/>
              <a:t> to joints.</a:t>
            </a:r>
          </a:p>
          <a:p>
            <a:r>
              <a:rPr lang="en-US" dirty="0"/>
              <a:t>Reinforced by ligaments and sometimes muscles crossing the joint.</a:t>
            </a:r>
          </a:p>
        </p:txBody>
      </p:sp>
    </p:spTree>
    <p:extLst>
      <p:ext uri="{BB962C8B-B14F-4D97-AF65-F5344CB8AC3E}">
        <p14:creationId xmlns:p14="http://schemas.microsoft.com/office/powerpoint/2010/main" val="14441884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48</TotalTime>
  <Words>479</Words>
  <Application>Microsoft Office PowerPoint</Application>
  <PresentationFormat>Widescreen</PresentationFormat>
  <Paragraphs>62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Garamond</vt:lpstr>
      <vt:lpstr>Organic</vt:lpstr>
      <vt:lpstr>GENERAL ANATOMY</vt:lpstr>
      <vt:lpstr>Diarthroses(synovial joints)</vt:lpstr>
      <vt:lpstr>Synovial Joints – Structure &amp; Key Features</vt:lpstr>
      <vt:lpstr>1. Articular Cartilage</vt:lpstr>
      <vt:lpstr>PowerPoint Presentation</vt:lpstr>
      <vt:lpstr>Continued </vt:lpstr>
      <vt:lpstr>Fibrous Capsule (Articular Capsule)</vt:lpstr>
      <vt:lpstr>PowerPoint Presentation</vt:lpstr>
      <vt:lpstr>Continued </vt:lpstr>
      <vt:lpstr>3. Ligaments</vt:lpstr>
      <vt:lpstr>Continued </vt:lpstr>
      <vt:lpstr>PowerPoint Presentation</vt:lpstr>
      <vt:lpstr>Continued </vt:lpstr>
      <vt:lpstr>4. Synovial Membrane</vt:lpstr>
      <vt:lpstr>PowerPoint Presentation</vt:lpstr>
      <vt:lpstr>5. Synovial Fluid</vt:lpstr>
      <vt:lpstr>PowerPoint Presentation</vt:lpstr>
      <vt:lpstr>6. Articular Discs &amp; Menisci</vt:lpstr>
      <vt:lpstr>Summary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ANATOMY</dc:title>
  <dc:creator>Moorche</dc:creator>
  <cp:lastModifiedBy>Moorche</cp:lastModifiedBy>
  <cp:revision>8</cp:revision>
  <dcterms:created xsi:type="dcterms:W3CDTF">2025-11-23T12:34:27Z</dcterms:created>
  <dcterms:modified xsi:type="dcterms:W3CDTF">2025-11-23T13:23:57Z</dcterms:modified>
</cp:coreProperties>
</file>