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Properties of Cardiac Muscle</a:t>
            </a:r>
          </a:p>
        </p:txBody>
      </p:sp>
      <p:sp>
        <p:nvSpPr>
          <p:cNvPr id="3" name="Subtitle 2"/>
          <p:cNvSpPr>
            <a:spLocks noGrp="1"/>
          </p:cNvSpPr>
          <p:nvPr>
            <p:ph type="subTitle" idx="1"/>
          </p:nvPr>
        </p:nvSpPr>
        <p:spPr/>
        <p:txBody>
          <a:bodyPr/>
          <a:lstStyle/>
          <a:p>
            <a:r>
              <a:rPr lang="en-US" dirty="0" smtClean="0"/>
              <a:t>DPT</a:t>
            </a:r>
          </a:p>
          <a:p>
            <a:r>
              <a:rPr lang="en-US" dirty="0" err="1" smtClean="0"/>
              <a:t>Awais</a:t>
            </a:r>
            <a:r>
              <a:rPr lang="en-US" dirty="0" smtClean="0"/>
              <a:t> Hamza</a:t>
            </a:r>
            <a:endParaRPr lang="en-US" dirty="0"/>
          </a:p>
        </p:txBody>
      </p:sp>
    </p:spTree>
    <p:extLst>
      <p:ext uri="{BB962C8B-B14F-4D97-AF65-F5344CB8AC3E}">
        <p14:creationId xmlns:p14="http://schemas.microsoft.com/office/powerpoint/2010/main" val="248104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Sinoatrial Node</a:t>
            </a:r>
          </a:p>
        </p:txBody>
      </p:sp>
      <p:sp>
        <p:nvSpPr>
          <p:cNvPr id="3" name="Content Placeholder 2"/>
          <p:cNvSpPr>
            <a:spLocks noGrp="1"/>
          </p:cNvSpPr>
          <p:nvPr>
            <p:ph idx="1"/>
          </p:nvPr>
        </p:nvSpPr>
        <p:spPr/>
        <p:txBody>
          <a:bodyPr/>
          <a:lstStyle/>
          <a:p>
            <a:r>
              <a:rPr lang="en-US" dirty="0"/>
              <a:t>Sinoatrial (SA) node is a small strip of modified cardiac muscle, situated in the superior part of lateral wall of right atrium, just below the opening of superior vena cava. </a:t>
            </a:r>
            <a:endParaRPr lang="en-US" dirty="0" smtClean="0"/>
          </a:p>
          <a:p>
            <a:r>
              <a:rPr lang="en-US" dirty="0" smtClean="0"/>
              <a:t>The </a:t>
            </a:r>
            <a:r>
              <a:rPr lang="en-US" dirty="0"/>
              <a:t>fibers of this node do not have contractile elements. These fibers are continuous with fibers of atrial muscle, so that the impulses from the SA node spread rapidly through atria. </a:t>
            </a:r>
          </a:p>
        </p:txBody>
      </p:sp>
    </p:spTree>
    <p:extLst>
      <p:ext uri="{BB962C8B-B14F-4D97-AF65-F5344CB8AC3E}">
        <p14:creationId xmlns:p14="http://schemas.microsoft.com/office/powerpoint/2010/main" val="35224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ELECTRICAL POTENTIAL IN SA NODE</a:t>
            </a:r>
          </a:p>
        </p:txBody>
      </p:sp>
      <p:sp>
        <p:nvSpPr>
          <p:cNvPr id="3" name="Content Placeholder 2"/>
          <p:cNvSpPr>
            <a:spLocks noGrp="1"/>
          </p:cNvSpPr>
          <p:nvPr>
            <p:ph idx="1"/>
          </p:nvPr>
        </p:nvSpPr>
        <p:spPr/>
        <p:txBody>
          <a:bodyPr/>
          <a:lstStyle/>
          <a:p>
            <a:r>
              <a:rPr lang="en-US" dirty="0"/>
              <a:t>Pacemaker potential is the unstable resting membrane potential in SA node. It is also called </a:t>
            </a:r>
            <a:r>
              <a:rPr lang="en-US" dirty="0" err="1"/>
              <a:t>prepotential</a:t>
            </a:r>
            <a:r>
              <a:rPr lang="en-US" dirty="0"/>
              <a:t>. </a:t>
            </a:r>
            <a:endParaRPr lang="en-US" dirty="0" smtClean="0"/>
          </a:p>
          <a:p>
            <a:r>
              <a:rPr lang="en-US" dirty="0" smtClean="0"/>
              <a:t>Electrical </a:t>
            </a:r>
            <a:r>
              <a:rPr lang="en-US" dirty="0"/>
              <a:t>potential in SA node is different from that of other cardiac muscle fibers. </a:t>
            </a:r>
            <a:endParaRPr lang="en-US" dirty="0" smtClean="0"/>
          </a:p>
          <a:p>
            <a:r>
              <a:rPr lang="en-US" dirty="0" smtClean="0"/>
              <a:t>In </a:t>
            </a:r>
            <a:r>
              <a:rPr lang="en-US" dirty="0"/>
              <a:t>SA node, each impulse triggers the next impulse. It is mainly due to the unstable resting membrane potential. Resting membrane potential in SA node has a negativity of –55 to –60 mV. It is different from the negativity of –85 to –95 mV in other cardiac muscle fibers.</a:t>
            </a:r>
          </a:p>
        </p:txBody>
      </p:sp>
    </p:spTree>
    <p:extLst>
      <p:ext uri="{BB962C8B-B14F-4D97-AF65-F5344CB8AC3E}">
        <p14:creationId xmlns:p14="http://schemas.microsoft.com/office/powerpoint/2010/main" val="184746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Potential</a:t>
            </a:r>
          </a:p>
        </p:txBody>
      </p:sp>
      <p:sp>
        <p:nvSpPr>
          <p:cNvPr id="3" name="Content Placeholder 2"/>
          <p:cNvSpPr>
            <a:spLocks noGrp="1"/>
          </p:cNvSpPr>
          <p:nvPr>
            <p:ph idx="1"/>
          </p:nvPr>
        </p:nvSpPr>
        <p:spPr/>
        <p:txBody>
          <a:bodyPr/>
          <a:lstStyle/>
          <a:p>
            <a:r>
              <a:rPr lang="en-US" dirty="0"/>
              <a:t>Depolarization starts very slowly and the threshold level of –40 mV is reached very slowly. </a:t>
            </a:r>
            <a:endParaRPr lang="en-US" dirty="0" smtClean="0"/>
          </a:p>
          <a:p>
            <a:r>
              <a:rPr lang="en-US" dirty="0" smtClean="0"/>
              <a:t>After </a:t>
            </a:r>
            <a:r>
              <a:rPr lang="en-US" dirty="0"/>
              <a:t>the threshold level, rapid depolarization occurs up to +5 mV. </a:t>
            </a:r>
            <a:endParaRPr lang="en-US" dirty="0" smtClean="0"/>
          </a:p>
          <a:p>
            <a:r>
              <a:rPr lang="en-US" dirty="0" smtClean="0"/>
              <a:t>It </a:t>
            </a:r>
            <a:r>
              <a:rPr lang="en-US" dirty="0"/>
              <a:t>is followed by rapid repolarization. </a:t>
            </a:r>
            <a:endParaRPr lang="en-US" dirty="0" smtClean="0"/>
          </a:p>
          <a:p>
            <a:r>
              <a:rPr lang="en-US" dirty="0" smtClean="0"/>
              <a:t>Once </a:t>
            </a:r>
            <a:r>
              <a:rPr lang="en-US" dirty="0"/>
              <a:t>again, the resting membrane potential becomes unstable and reaches the threshold level slowly</a:t>
            </a:r>
          </a:p>
        </p:txBody>
      </p:sp>
    </p:spTree>
    <p:extLst>
      <p:ext uri="{BB962C8B-B14F-4D97-AF65-F5344CB8AC3E}">
        <p14:creationId xmlns:p14="http://schemas.microsoft.com/office/powerpoint/2010/main" val="204784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Ionic Basis of Electrical Activity in Pacemaker</a:t>
            </a:r>
          </a:p>
        </p:txBody>
      </p:sp>
      <p:sp>
        <p:nvSpPr>
          <p:cNvPr id="3" name="Content Placeholder 2"/>
          <p:cNvSpPr>
            <a:spLocks noGrp="1"/>
          </p:cNvSpPr>
          <p:nvPr>
            <p:ph idx="1"/>
          </p:nvPr>
        </p:nvSpPr>
        <p:spPr/>
        <p:txBody>
          <a:bodyPr/>
          <a:lstStyle/>
          <a:p>
            <a:r>
              <a:rPr lang="en-US" dirty="0"/>
              <a:t>Resting membrane potential is not stable in the SA node. To start with, the sodium ions leak into the pacemaker fibers and cause slow depolarization. </a:t>
            </a:r>
            <a:endParaRPr lang="en-US" dirty="0" smtClean="0"/>
          </a:p>
          <a:p>
            <a:r>
              <a:rPr lang="en-US" dirty="0"/>
              <a:t>S</a:t>
            </a:r>
            <a:r>
              <a:rPr lang="en-US" dirty="0" smtClean="0"/>
              <a:t>low </a:t>
            </a:r>
            <a:r>
              <a:rPr lang="en-US" dirty="0"/>
              <a:t>depolarization forms the initial part of pacemaker potential. Then, the calcium channels start opening. At the beginning, there is a slow influx of calcium ions causing further depolarization in the same slower rate. It forms the later part of the pacemaker potential. Thus, the initial part of pacemaker potential is due to slow influx of sodium ions and the later part is due to the slow influx of calcium ions.</a:t>
            </a:r>
          </a:p>
        </p:txBody>
      </p:sp>
    </p:spTree>
    <p:extLst>
      <p:ext uri="{BB962C8B-B14F-4D97-AF65-F5344CB8AC3E}">
        <p14:creationId xmlns:p14="http://schemas.microsoft.com/office/powerpoint/2010/main" val="151718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Depolarization</a:t>
            </a:r>
          </a:p>
        </p:txBody>
      </p:sp>
      <p:sp>
        <p:nvSpPr>
          <p:cNvPr id="3" name="Content Placeholder 2"/>
          <p:cNvSpPr>
            <a:spLocks noGrp="1"/>
          </p:cNvSpPr>
          <p:nvPr>
            <p:ph idx="1"/>
          </p:nvPr>
        </p:nvSpPr>
        <p:spPr/>
        <p:txBody>
          <a:bodyPr/>
          <a:lstStyle/>
          <a:p>
            <a:r>
              <a:rPr lang="en-US" dirty="0"/>
              <a:t>When the negativity is decreased to –40 mV, which is the threshold level, the action potential starts with rapid depolarization. The depolarization occurs because of influx of more calcium ions. Unlike in other tissues, the depolarization in SA node is mainly due to the influx of calcium ions, rather than sodium ions.</a:t>
            </a:r>
          </a:p>
        </p:txBody>
      </p:sp>
    </p:spTree>
    <p:extLst>
      <p:ext uri="{BB962C8B-B14F-4D97-AF65-F5344CB8AC3E}">
        <p14:creationId xmlns:p14="http://schemas.microsoft.com/office/powerpoint/2010/main" val="206685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Repolarization</a:t>
            </a:r>
          </a:p>
        </p:txBody>
      </p:sp>
      <p:sp>
        <p:nvSpPr>
          <p:cNvPr id="3" name="Content Placeholder 2"/>
          <p:cNvSpPr>
            <a:spLocks noGrp="1"/>
          </p:cNvSpPr>
          <p:nvPr>
            <p:ph idx="1"/>
          </p:nvPr>
        </p:nvSpPr>
        <p:spPr/>
        <p:txBody>
          <a:bodyPr>
            <a:normAutofit fontScale="92500" lnSpcReduction="10000"/>
          </a:bodyPr>
          <a:lstStyle/>
          <a:p>
            <a:r>
              <a:rPr lang="en-US" dirty="0"/>
              <a:t>After rapid depolarization, repolarization starts. It is due to the efflux of potassium ions from pacemaker fibers. </a:t>
            </a:r>
            <a:endParaRPr lang="en-US" dirty="0" smtClean="0"/>
          </a:p>
          <a:p>
            <a:r>
              <a:rPr lang="en-US" dirty="0" smtClean="0"/>
              <a:t>Potassium </a:t>
            </a:r>
            <a:r>
              <a:rPr lang="en-US" dirty="0"/>
              <a:t>channels remain open for a longer time, causing efflux of more potassium ions. </a:t>
            </a:r>
            <a:endParaRPr lang="en-US" dirty="0" smtClean="0"/>
          </a:p>
          <a:p>
            <a:r>
              <a:rPr lang="en-US" dirty="0" smtClean="0"/>
              <a:t>It </a:t>
            </a:r>
            <a:r>
              <a:rPr lang="en-US" dirty="0"/>
              <a:t>leads to the development of more negativity, beyond the level of resting membrane potential. </a:t>
            </a:r>
            <a:endParaRPr lang="en-US" dirty="0" smtClean="0"/>
          </a:p>
          <a:p>
            <a:r>
              <a:rPr lang="en-US" dirty="0" smtClean="0"/>
              <a:t>It </a:t>
            </a:r>
            <a:r>
              <a:rPr lang="en-US" dirty="0"/>
              <a:t>exists only for a short period. Then, the slow depolarization starts once again, leading to the development of pacemaker potential, which triggers the next action potential.</a:t>
            </a:r>
          </a:p>
        </p:txBody>
      </p:sp>
    </p:spTree>
    <p:extLst>
      <p:ext uri="{BB962C8B-B14F-4D97-AF65-F5344CB8AC3E}">
        <p14:creationId xmlns:p14="http://schemas.microsoft.com/office/powerpoint/2010/main" val="387953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CONDUCTIVITY</a:t>
            </a:r>
          </a:p>
        </p:txBody>
      </p:sp>
      <p:sp>
        <p:nvSpPr>
          <p:cNvPr id="3" name="Content Placeholder 2"/>
          <p:cNvSpPr>
            <a:spLocks noGrp="1"/>
          </p:cNvSpPr>
          <p:nvPr>
            <p:ph idx="1"/>
          </p:nvPr>
        </p:nvSpPr>
        <p:spPr/>
        <p:txBody>
          <a:bodyPr>
            <a:normAutofit lnSpcReduction="10000"/>
          </a:bodyPr>
          <a:lstStyle/>
          <a:p>
            <a:r>
              <a:rPr lang="en-US" dirty="0"/>
              <a:t>Conductive system of the heart is formed by the modified cardiac muscle fibers. These fibers are the specialized cells, which conduct the impulses rapidly from SA node to the ventricles. Conductive tissues of the heart are also called the junctional tissues. </a:t>
            </a:r>
            <a:endParaRPr lang="en-US" dirty="0" smtClean="0"/>
          </a:p>
          <a:p>
            <a:r>
              <a:rPr lang="en-US" b="1" dirty="0"/>
              <a:t>SA node is situated in right atrium</a:t>
            </a:r>
            <a:r>
              <a:rPr lang="en-US" dirty="0"/>
              <a:t>, just below the opening of superior vena cava. </a:t>
            </a:r>
            <a:r>
              <a:rPr lang="en-US" b="1" dirty="0"/>
              <a:t>AV node is situated in right posterior portion of intra-atrial septum. </a:t>
            </a:r>
            <a:r>
              <a:rPr lang="en-US" dirty="0"/>
              <a:t>Impulses from SA node are conducted throughout right and left atria. Impulses also reach the AV node via some specialized fibers called </a:t>
            </a:r>
            <a:r>
              <a:rPr lang="en-US" b="1" dirty="0" err="1"/>
              <a:t>internodal</a:t>
            </a:r>
            <a:r>
              <a:rPr lang="en-US" b="1" dirty="0"/>
              <a:t> fibers</a:t>
            </a:r>
          </a:p>
        </p:txBody>
      </p:sp>
    </p:spTree>
    <p:extLst>
      <p:ext uri="{BB962C8B-B14F-4D97-AF65-F5344CB8AC3E}">
        <p14:creationId xmlns:p14="http://schemas.microsoft.com/office/powerpoint/2010/main" val="370187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CONTRACTILITY</a:t>
            </a:r>
          </a:p>
        </p:txBody>
      </p:sp>
      <p:sp>
        <p:nvSpPr>
          <p:cNvPr id="3" name="Content Placeholder 2"/>
          <p:cNvSpPr>
            <a:spLocks noGrp="1"/>
          </p:cNvSpPr>
          <p:nvPr>
            <p:ph idx="1"/>
          </p:nvPr>
        </p:nvSpPr>
        <p:spPr/>
        <p:txBody>
          <a:bodyPr/>
          <a:lstStyle/>
          <a:p>
            <a:r>
              <a:rPr lang="en-US" dirty="0"/>
              <a:t>Contractility is ability of the tissue to shorten in length (contraction) after receiving a stimulus. Various factors affect the contractile properties of the cardiac muscle. </a:t>
            </a:r>
          </a:p>
        </p:txBody>
      </p:sp>
    </p:spTree>
    <p:extLst>
      <p:ext uri="{BB962C8B-B14F-4D97-AF65-F5344CB8AC3E}">
        <p14:creationId xmlns:p14="http://schemas.microsoft.com/office/powerpoint/2010/main" val="350816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ALL-OR-NONE LAW</a:t>
            </a:r>
          </a:p>
        </p:txBody>
      </p:sp>
      <p:sp>
        <p:nvSpPr>
          <p:cNvPr id="3" name="Content Placeholder 2"/>
          <p:cNvSpPr>
            <a:spLocks noGrp="1"/>
          </p:cNvSpPr>
          <p:nvPr>
            <p:ph idx="1"/>
          </p:nvPr>
        </p:nvSpPr>
        <p:spPr/>
        <p:txBody>
          <a:bodyPr/>
          <a:lstStyle/>
          <a:p>
            <a:r>
              <a:rPr lang="en-US" dirty="0"/>
              <a:t>According to all-or-none law, </a:t>
            </a:r>
            <a:r>
              <a:rPr lang="en-US" b="1" dirty="0"/>
              <a:t>when a stimulus is applied, whatever may be the strength, the whole cardiac muscle gives maximum response or it does not give any response at all. </a:t>
            </a:r>
            <a:r>
              <a:rPr lang="en-US" dirty="0"/>
              <a:t>Below the threshold level, i.e. if the strength of stimulus is not adequate, the muscle does not give response. All-or-none law is applicable to whole cardiac muscle. It is because of syncytial arrangement of cardiac muscle. In the case of skeletal muscle, all-or-none law is applicable only to a single muscle fiber.</a:t>
            </a:r>
          </a:p>
        </p:txBody>
      </p:sp>
    </p:spTree>
    <p:extLst>
      <p:ext uri="{BB962C8B-B14F-4D97-AF65-F5344CB8AC3E}">
        <p14:creationId xmlns:p14="http://schemas.microsoft.com/office/powerpoint/2010/main" val="180151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STAIRCASE PHENOMENON</a:t>
            </a:r>
          </a:p>
        </p:txBody>
      </p:sp>
      <p:sp>
        <p:nvSpPr>
          <p:cNvPr id="3" name="Content Placeholder 2"/>
          <p:cNvSpPr>
            <a:spLocks noGrp="1"/>
          </p:cNvSpPr>
          <p:nvPr>
            <p:ph idx="1"/>
          </p:nvPr>
        </p:nvSpPr>
        <p:spPr/>
        <p:txBody>
          <a:bodyPr/>
          <a:lstStyle/>
          <a:p>
            <a:r>
              <a:rPr lang="en-US" dirty="0"/>
              <a:t>When the ventricle of a quiescent heart of frog is stimulated at a short interval of 2 seconds, without changing the strength, the force of contraction increases gradually for the first few contractions and then it remains same. Gradual increase in the force of contraction is called staircase phenomenon.</a:t>
            </a:r>
          </a:p>
        </p:txBody>
      </p:sp>
    </p:spTree>
    <p:extLst>
      <p:ext uri="{BB962C8B-B14F-4D97-AF65-F5344CB8AC3E}">
        <p14:creationId xmlns:p14="http://schemas.microsoft.com/office/powerpoint/2010/main" val="172905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EXCITABILITY</a:t>
            </a:r>
          </a:p>
        </p:txBody>
      </p:sp>
      <p:sp>
        <p:nvSpPr>
          <p:cNvPr id="3" name="Content Placeholder 2"/>
          <p:cNvSpPr>
            <a:spLocks noGrp="1"/>
          </p:cNvSpPr>
          <p:nvPr>
            <p:ph idx="1"/>
          </p:nvPr>
        </p:nvSpPr>
        <p:spPr/>
        <p:txBody>
          <a:bodyPr/>
          <a:lstStyle/>
          <a:p>
            <a:r>
              <a:rPr lang="en-US" dirty="0"/>
              <a:t>Excitability is defined as the ability of a living tissue to give response to a stimulus. </a:t>
            </a:r>
            <a:endParaRPr lang="en-US" dirty="0" smtClean="0"/>
          </a:p>
          <a:p>
            <a:r>
              <a:rPr lang="en-US" dirty="0" smtClean="0"/>
              <a:t>In </a:t>
            </a:r>
            <a:r>
              <a:rPr lang="en-US" dirty="0"/>
              <a:t>all the tissues, initial response to a stimulus is electrical activity in the form of action potential. </a:t>
            </a:r>
            <a:endParaRPr lang="en-US" dirty="0" smtClean="0"/>
          </a:p>
          <a:p>
            <a:r>
              <a:rPr lang="en-US" dirty="0" smtClean="0"/>
              <a:t>It </a:t>
            </a:r>
            <a:r>
              <a:rPr lang="en-US" dirty="0"/>
              <a:t>is followed by mechanical activity in the form of contraction, secretion, etc. </a:t>
            </a:r>
          </a:p>
        </p:txBody>
      </p:sp>
    </p:spTree>
    <p:extLst>
      <p:ext uri="{BB962C8B-B14F-4D97-AF65-F5344CB8AC3E}">
        <p14:creationId xmlns:p14="http://schemas.microsoft.com/office/powerpoint/2010/main" val="373485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REFRACTORY PERIOD</a:t>
            </a:r>
          </a:p>
        </p:txBody>
      </p:sp>
      <p:sp>
        <p:nvSpPr>
          <p:cNvPr id="3" name="Content Placeholder 2"/>
          <p:cNvSpPr>
            <a:spLocks noGrp="1"/>
          </p:cNvSpPr>
          <p:nvPr>
            <p:ph idx="1"/>
          </p:nvPr>
        </p:nvSpPr>
        <p:spPr/>
        <p:txBody>
          <a:bodyPr/>
          <a:lstStyle/>
          <a:p>
            <a:r>
              <a:rPr lang="en-US" dirty="0"/>
              <a:t>Refractory period is the period in which the muscle does not show any response to a stimulus. </a:t>
            </a:r>
            <a:r>
              <a:rPr lang="en-US" b="1" dirty="0"/>
              <a:t>Absolute refractory period </a:t>
            </a:r>
            <a:r>
              <a:rPr lang="en-US" dirty="0"/>
              <a:t>is the period during which the muscle </a:t>
            </a:r>
            <a:r>
              <a:rPr lang="en-US" b="1" dirty="0"/>
              <a:t>does not show any response at all</a:t>
            </a:r>
            <a:r>
              <a:rPr lang="en-US" dirty="0"/>
              <a:t>, whatever may be the strength of the stimulus. It is because, the depolarization occurs during this period. So, a second depolarization is not possible. </a:t>
            </a:r>
            <a:r>
              <a:rPr lang="en-US" b="1" dirty="0"/>
              <a:t>Relative refractory period </a:t>
            </a:r>
            <a:r>
              <a:rPr lang="en-US" dirty="0"/>
              <a:t>is the period during </a:t>
            </a:r>
            <a:r>
              <a:rPr lang="en-US" b="1" dirty="0"/>
              <a:t>which the muscle shows response</a:t>
            </a:r>
            <a:r>
              <a:rPr lang="en-US" dirty="0"/>
              <a:t> if the strength of stimulus is increased to maximum. </a:t>
            </a:r>
          </a:p>
        </p:txBody>
      </p:sp>
    </p:spTree>
    <p:extLst>
      <p:ext uri="{BB962C8B-B14F-4D97-AF65-F5344CB8AC3E}">
        <p14:creationId xmlns:p14="http://schemas.microsoft.com/office/powerpoint/2010/main" val="2450928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Refractory Period in Cardiac Muscle </a:t>
            </a:r>
          </a:p>
        </p:txBody>
      </p:sp>
      <p:sp>
        <p:nvSpPr>
          <p:cNvPr id="3" name="Content Placeholder 2"/>
          <p:cNvSpPr>
            <a:spLocks noGrp="1"/>
          </p:cNvSpPr>
          <p:nvPr>
            <p:ph idx="1"/>
          </p:nvPr>
        </p:nvSpPr>
        <p:spPr/>
        <p:txBody>
          <a:bodyPr/>
          <a:lstStyle/>
          <a:p>
            <a:r>
              <a:rPr lang="en-US" dirty="0"/>
              <a:t>Cardiac muscle has a long refractory period compared to skeletal muscle. Absolute refractory period extends throughout the contraction period of cardiac muscle and its duration is 0.27 sec. Relative refractory period extends during first half of relaxation period, which is about 0.26 sec. So, the total refractory period is 0.53 sec.</a:t>
            </a:r>
          </a:p>
        </p:txBody>
      </p:sp>
    </p:spTree>
    <p:extLst>
      <p:ext uri="{BB962C8B-B14F-4D97-AF65-F5344CB8AC3E}">
        <p14:creationId xmlns:p14="http://schemas.microsoft.com/office/powerpoint/2010/main" val="2371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Significance of Long Refractory Period in Cardiac Muscle</a:t>
            </a:r>
          </a:p>
        </p:txBody>
      </p:sp>
      <p:sp>
        <p:nvSpPr>
          <p:cNvPr id="3" name="Content Placeholder 2"/>
          <p:cNvSpPr>
            <a:spLocks noGrp="1"/>
          </p:cNvSpPr>
          <p:nvPr>
            <p:ph idx="1"/>
          </p:nvPr>
        </p:nvSpPr>
        <p:spPr/>
        <p:txBody>
          <a:bodyPr/>
          <a:lstStyle/>
          <a:p>
            <a:r>
              <a:rPr lang="en-US" dirty="0"/>
              <a:t>Long refractory period in cardiac muscle has three advantages: </a:t>
            </a:r>
            <a:endParaRPr lang="en-US" dirty="0" smtClean="0"/>
          </a:p>
          <a:p>
            <a:r>
              <a:rPr lang="en-US" dirty="0" smtClean="0"/>
              <a:t>1</a:t>
            </a:r>
            <a:r>
              <a:rPr lang="en-US" dirty="0"/>
              <a:t>. Summation of contractions does not occur </a:t>
            </a:r>
            <a:endParaRPr lang="en-US" dirty="0" smtClean="0"/>
          </a:p>
          <a:p>
            <a:r>
              <a:rPr lang="en-US" dirty="0" smtClean="0"/>
              <a:t>2</a:t>
            </a:r>
            <a:r>
              <a:rPr lang="en-US" dirty="0"/>
              <a:t>. Fatigue does not occur </a:t>
            </a:r>
            <a:endParaRPr lang="en-US" dirty="0" smtClean="0"/>
          </a:p>
          <a:p>
            <a:r>
              <a:rPr lang="en-US" dirty="0" smtClean="0"/>
              <a:t>3</a:t>
            </a:r>
            <a:r>
              <a:rPr lang="en-US" dirty="0"/>
              <a:t>. Tetanus does not occur.</a:t>
            </a:r>
          </a:p>
        </p:txBody>
      </p:sp>
    </p:spTree>
    <p:extLst>
      <p:ext uri="{BB962C8B-B14F-4D97-AF65-F5344CB8AC3E}">
        <p14:creationId xmlns:p14="http://schemas.microsoft.com/office/powerpoint/2010/main" val="364802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Potential</a:t>
            </a:r>
          </a:p>
        </p:txBody>
      </p:sp>
      <p:sp>
        <p:nvSpPr>
          <p:cNvPr id="3" name="Content Placeholder 2"/>
          <p:cNvSpPr>
            <a:spLocks noGrp="1"/>
          </p:cNvSpPr>
          <p:nvPr>
            <p:ph idx="1"/>
          </p:nvPr>
        </p:nvSpPr>
        <p:spPr/>
        <p:txBody>
          <a:bodyPr/>
          <a:lstStyle/>
          <a:p>
            <a:r>
              <a:rPr lang="en-US" dirty="0"/>
              <a:t>Action potential in cardiac muscle is different from that of other tissues such as skeletal muscle, smooth muscle and nervous tissue. Duration of the action potential in cardiac muscle is 250 to 350 </a:t>
            </a:r>
            <a:r>
              <a:rPr lang="en-US" dirty="0" err="1"/>
              <a:t>msec</a:t>
            </a:r>
            <a:r>
              <a:rPr lang="en-US" dirty="0"/>
              <a:t> (0.25 to 0.35 sec). </a:t>
            </a:r>
            <a:endParaRPr lang="en-US" dirty="0" smtClean="0"/>
          </a:p>
          <a:p>
            <a:r>
              <a:rPr lang="en-US" dirty="0" smtClean="0"/>
              <a:t>Phases </a:t>
            </a:r>
            <a:r>
              <a:rPr lang="en-US" dirty="0"/>
              <a:t>of action potential Action potential in a single cardiac muscle fiber occurs in four phases: </a:t>
            </a:r>
            <a:endParaRPr lang="en-US" dirty="0" smtClean="0"/>
          </a:p>
          <a:p>
            <a:r>
              <a:rPr lang="en-US" dirty="0" smtClean="0"/>
              <a:t>1</a:t>
            </a:r>
            <a:r>
              <a:rPr lang="en-US" dirty="0"/>
              <a:t>. Initial depolarization 2. Initial repolarization 3. A plateau or final depolarization 4. Final repolarization.</a:t>
            </a:r>
          </a:p>
        </p:txBody>
      </p:sp>
    </p:spTree>
    <p:extLst>
      <p:ext uri="{BB962C8B-B14F-4D97-AF65-F5344CB8AC3E}">
        <p14:creationId xmlns:p14="http://schemas.microsoft.com/office/powerpoint/2010/main" val="84086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Action Potential</a:t>
            </a:r>
            <a:endParaRPr lang="en-US" dirty="0"/>
          </a:p>
        </p:txBody>
      </p:sp>
      <p:sp>
        <p:nvSpPr>
          <p:cNvPr id="3" name="Content Placeholder 2"/>
          <p:cNvSpPr>
            <a:spLocks noGrp="1"/>
          </p:cNvSpPr>
          <p:nvPr>
            <p:ph idx="1"/>
          </p:nvPr>
        </p:nvSpPr>
        <p:spPr/>
        <p:txBody>
          <a:bodyPr>
            <a:normAutofit/>
          </a:bodyPr>
          <a:lstStyle/>
          <a:p>
            <a:r>
              <a:rPr lang="en-US" b="1" dirty="0"/>
              <a:t>Initial depolarization </a:t>
            </a:r>
            <a:r>
              <a:rPr lang="en-US" dirty="0"/>
              <a:t>is very rapid and it lasts for about 2 </a:t>
            </a:r>
            <a:r>
              <a:rPr lang="en-US" dirty="0" err="1"/>
              <a:t>msec</a:t>
            </a:r>
            <a:r>
              <a:rPr lang="en-US" dirty="0"/>
              <a:t> (0.002 sec). Amplitude of depolarization is about + 20 </a:t>
            </a:r>
            <a:r>
              <a:rPr lang="en-US" dirty="0" smtClean="0"/>
              <a:t>mV</a:t>
            </a:r>
          </a:p>
          <a:p>
            <a:r>
              <a:rPr lang="en-US" b="1" dirty="0" smtClean="0"/>
              <a:t>Initial </a:t>
            </a:r>
            <a:r>
              <a:rPr lang="en-US" b="1" dirty="0"/>
              <a:t>Repolarization: </a:t>
            </a:r>
            <a:r>
              <a:rPr lang="en-US" dirty="0"/>
              <a:t>Immediately after depolarization, there is an initial rapid repolarization for a short period of about 2 msec. The end of rapid repolarization is represented by a </a:t>
            </a:r>
            <a:r>
              <a:rPr lang="en-US" dirty="0" smtClean="0"/>
              <a:t>notch</a:t>
            </a:r>
          </a:p>
        </p:txBody>
      </p:sp>
    </p:spTree>
    <p:extLst>
      <p:ext uri="{BB962C8B-B14F-4D97-AF65-F5344CB8AC3E}">
        <p14:creationId xmlns:p14="http://schemas.microsoft.com/office/powerpoint/2010/main" val="281945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Action Potential</a:t>
            </a:r>
          </a:p>
        </p:txBody>
      </p:sp>
      <p:sp>
        <p:nvSpPr>
          <p:cNvPr id="3" name="Content Placeholder 2"/>
          <p:cNvSpPr>
            <a:spLocks noGrp="1"/>
          </p:cNvSpPr>
          <p:nvPr>
            <p:ph idx="1"/>
          </p:nvPr>
        </p:nvSpPr>
        <p:spPr/>
        <p:txBody>
          <a:bodyPr/>
          <a:lstStyle/>
          <a:p>
            <a:r>
              <a:rPr lang="en-US" b="1" dirty="0"/>
              <a:t>Plateau or Final Depolarization </a:t>
            </a:r>
            <a:r>
              <a:rPr lang="en-US" dirty="0"/>
              <a:t>Afterwards, the muscle fiber remains in depolarized state for sometime before further repolarization. It forms the plateau (stable period) in action potential curve. The plateau lasts for about 200 </a:t>
            </a:r>
            <a:r>
              <a:rPr lang="en-US" dirty="0" err="1"/>
              <a:t>msec</a:t>
            </a:r>
            <a:r>
              <a:rPr lang="en-US" dirty="0"/>
              <a:t> in atrial muscle fibers and for about 300 </a:t>
            </a:r>
            <a:r>
              <a:rPr lang="en-US" dirty="0" err="1"/>
              <a:t>msec</a:t>
            </a:r>
            <a:r>
              <a:rPr lang="en-US" dirty="0"/>
              <a:t> in ventricular muscle fibers</a:t>
            </a:r>
            <a:r>
              <a:rPr lang="en-US" dirty="0" smtClean="0"/>
              <a:t>.</a:t>
            </a:r>
          </a:p>
          <a:p>
            <a:r>
              <a:rPr lang="en-US" b="1" dirty="0"/>
              <a:t>Final Repolarization: </a:t>
            </a:r>
            <a:r>
              <a:rPr lang="en-US" dirty="0"/>
              <a:t>Final repolarization occurs after the plateau. It is a slow process and it lasts for about 50 to 80 </a:t>
            </a:r>
            <a:r>
              <a:rPr lang="en-US" dirty="0" err="1"/>
              <a:t>msec</a:t>
            </a:r>
            <a:r>
              <a:rPr lang="en-US" dirty="0"/>
              <a:t> before the re-establishment of resting membrane potential.</a:t>
            </a:r>
          </a:p>
        </p:txBody>
      </p:sp>
    </p:spTree>
    <p:extLst>
      <p:ext uri="{BB962C8B-B14F-4D97-AF65-F5344CB8AC3E}">
        <p14:creationId xmlns:p14="http://schemas.microsoft.com/office/powerpoint/2010/main" val="41840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IONIC BASIS OF ACTION </a:t>
            </a:r>
            <a:r>
              <a:rPr lang="en-US" dirty="0" smtClean="0"/>
              <a:t>POTENTIAL</a:t>
            </a:r>
            <a:endParaRPr lang="en-US" dirty="0"/>
          </a:p>
        </p:txBody>
      </p:sp>
      <p:sp>
        <p:nvSpPr>
          <p:cNvPr id="3" name="Content Placeholder 2"/>
          <p:cNvSpPr>
            <a:spLocks noGrp="1"/>
          </p:cNvSpPr>
          <p:nvPr>
            <p:ph idx="1"/>
          </p:nvPr>
        </p:nvSpPr>
        <p:spPr/>
        <p:txBody>
          <a:bodyPr/>
          <a:lstStyle/>
          <a:p>
            <a:r>
              <a:rPr lang="en-US" dirty="0"/>
              <a:t>1. </a:t>
            </a:r>
            <a:r>
              <a:rPr lang="en-US" b="1" dirty="0"/>
              <a:t>Initial </a:t>
            </a:r>
            <a:r>
              <a:rPr lang="en-US" b="1" dirty="0" smtClean="0"/>
              <a:t>Depolarization: Initial </a:t>
            </a:r>
            <a:r>
              <a:rPr lang="en-US" b="1" dirty="0"/>
              <a:t>depolarization </a:t>
            </a:r>
            <a:r>
              <a:rPr lang="en-US" dirty="0"/>
              <a:t>(first phase) is because of rapid opening of fast sodium channels and the rapid influx of sodium </a:t>
            </a:r>
            <a:r>
              <a:rPr lang="en-US" dirty="0" smtClean="0"/>
              <a:t>ions</a:t>
            </a:r>
          </a:p>
          <a:p>
            <a:r>
              <a:rPr lang="en-US" b="1" dirty="0"/>
              <a:t>Initial Repolarization </a:t>
            </a:r>
            <a:r>
              <a:rPr lang="en-US" dirty="0"/>
              <a:t>Initial repolarization is due to the transient (short duration) opening of potassium channels and efflux of a small quantity of potassium ions from the muscle fiber. Simultaneously, the fast sodium channels close suddenly and slow sodium channels open, resulting in slow influx of low quantity of sodium ions.</a:t>
            </a:r>
          </a:p>
        </p:txBody>
      </p:sp>
    </p:spTree>
    <p:extLst>
      <p:ext uri="{BB962C8B-B14F-4D97-AF65-F5344CB8AC3E}">
        <p14:creationId xmlns:p14="http://schemas.microsoft.com/office/powerpoint/2010/main" val="161868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IONIC BASIS OF ACTION POTENTIAL</a:t>
            </a:r>
          </a:p>
        </p:txBody>
      </p:sp>
      <p:sp>
        <p:nvSpPr>
          <p:cNvPr id="3" name="Content Placeholder 2"/>
          <p:cNvSpPr>
            <a:spLocks noGrp="1"/>
          </p:cNvSpPr>
          <p:nvPr>
            <p:ph idx="1"/>
          </p:nvPr>
        </p:nvSpPr>
        <p:spPr/>
        <p:txBody>
          <a:bodyPr/>
          <a:lstStyle/>
          <a:p>
            <a:r>
              <a:rPr lang="en-US" dirty="0"/>
              <a:t>3. </a:t>
            </a:r>
            <a:r>
              <a:rPr lang="en-US" b="1" dirty="0"/>
              <a:t>Plateau or Final Depolarization Plateau </a:t>
            </a:r>
            <a:r>
              <a:rPr lang="en-US" dirty="0"/>
              <a:t>is due to the slow opening of calcium channels. These channels are kept open for a longer period and cause influx of large number of calcium ions. Already the slow sodium channels are opened, through which slow influx of sodium ions </a:t>
            </a:r>
            <a:r>
              <a:rPr lang="en-US" dirty="0" smtClean="0"/>
              <a:t>continues</a:t>
            </a:r>
          </a:p>
          <a:p>
            <a:r>
              <a:rPr lang="en-US" b="1" dirty="0"/>
              <a:t>4. Final </a:t>
            </a:r>
            <a:r>
              <a:rPr lang="en-US" b="1" dirty="0" smtClean="0"/>
              <a:t>Repolarization: </a:t>
            </a:r>
            <a:r>
              <a:rPr lang="en-US" dirty="0" smtClean="0"/>
              <a:t>due </a:t>
            </a:r>
            <a:r>
              <a:rPr lang="en-US" dirty="0"/>
              <a:t>to efflux of potassium ions. Number of potassium ions moving out of the muscle fiber exceeds the number of calcium ions moving in. It makes negativity inside, resulting in final repolarization.</a:t>
            </a:r>
          </a:p>
        </p:txBody>
      </p:sp>
    </p:spTree>
    <p:extLst>
      <p:ext uri="{BB962C8B-B14F-4D97-AF65-F5344CB8AC3E}">
        <p14:creationId xmlns:p14="http://schemas.microsoft.com/office/powerpoint/2010/main" val="419619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Restoration of Resting Membrane Potential</a:t>
            </a:r>
          </a:p>
        </p:txBody>
      </p:sp>
      <p:sp>
        <p:nvSpPr>
          <p:cNvPr id="3" name="Content Placeholder 2"/>
          <p:cNvSpPr>
            <a:spLocks noGrp="1"/>
          </p:cNvSpPr>
          <p:nvPr>
            <p:ph idx="1"/>
          </p:nvPr>
        </p:nvSpPr>
        <p:spPr/>
        <p:txBody>
          <a:bodyPr/>
          <a:lstStyle/>
          <a:p>
            <a:r>
              <a:rPr lang="en-US" dirty="0"/>
              <a:t>At the end of final repolarization, all sodium ions, which had entered the cell throughout the process of action potential move out of the cell and potassium ions move into the cell, by activation of sodium-potassium pump</a:t>
            </a:r>
            <a:r>
              <a:rPr lang="en-US" dirty="0" smtClean="0"/>
              <a:t>.</a:t>
            </a:r>
          </a:p>
          <a:p>
            <a:r>
              <a:rPr lang="en-US" dirty="0" smtClean="0"/>
              <a:t> </a:t>
            </a:r>
            <a:r>
              <a:rPr lang="en-US" dirty="0"/>
              <a:t>Simultaneously, excess of calcium ions, which had entered the muscle fiber also move out through </a:t>
            </a:r>
            <a:r>
              <a:rPr lang="en-US" dirty="0" err="1"/>
              <a:t>sodiumcalcium</a:t>
            </a:r>
            <a:r>
              <a:rPr lang="en-US" dirty="0"/>
              <a:t> pump. </a:t>
            </a:r>
            <a:endParaRPr lang="en-US" dirty="0" smtClean="0"/>
          </a:p>
          <a:p>
            <a:r>
              <a:rPr lang="en-US" dirty="0" smtClean="0"/>
              <a:t>Thus</a:t>
            </a:r>
            <a:r>
              <a:rPr lang="en-US" dirty="0"/>
              <a:t>, the resting membrane potential is restored.</a:t>
            </a:r>
          </a:p>
        </p:txBody>
      </p:sp>
    </p:spTree>
    <p:extLst>
      <p:ext uri="{BB962C8B-B14F-4D97-AF65-F5344CB8AC3E}">
        <p14:creationId xmlns:p14="http://schemas.microsoft.com/office/powerpoint/2010/main" val="174659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RHYTHMICITY </a:t>
            </a:r>
          </a:p>
        </p:txBody>
      </p:sp>
      <p:sp>
        <p:nvSpPr>
          <p:cNvPr id="3" name="Content Placeholder 2"/>
          <p:cNvSpPr>
            <a:spLocks noGrp="1"/>
          </p:cNvSpPr>
          <p:nvPr>
            <p:ph idx="1"/>
          </p:nvPr>
        </p:nvSpPr>
        <p:spPr/>
        <p:txBody>
          <a:bodyPr/>
          <a:lstStyle/>
          <a:p>
            <a:r>
              <a:rPr lang="en-US" dirty="0"/>
              <a:t>Rhythmicity is the ability of a tissue to produce its own impulses regularly. It is also called </a:t>
            </a:r>
            <a:r>
              <a:rPr lang="en-US" dirty="0" err="1"/>
              <a:t>autorhythmicity</a:t>
            </a:r>
            <a:r>
              <a:rPr lang="en-US" dirty="0"/>
              <a:t> or self-excitation. </a:t>
            </a:r>
            <a:endParaRPr lang="en-US" dirty="0" smtClean="0"/>
          </a:p>
          <a:p>
            <a:r>
              <a:rPr lang="en-US" dirty="0" smtClean="0"/>
              <a:t>Property </a:t>
            </a:r>
            <a:r>
              <a:rPr lang="en-US" dirty="0"/>
              <a:t>of rhythmicity is present in all the tissues of heart. However, heart has a specialized excitatory structure, from which the discharge of impulses is rapid. This specialized structure is called pacemaker. </a:t>
            </a:r>
          </a:p>
        </p:txBody>
      </p:sp>
    </p:spTree>
    <p:extLst>
      <p:ext uri="{BB962C8B-B14F-4D97-AF65-F5344CB8AC3E}">
        <p14:creationId xmlns:p14="http://schemas.microsoft.com/office/powerpoint/2010/main" val="25646932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1567</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Properties of Cardiac Muscle</vt:lpstr>
      <vt:lpstr>EXCITABILITY</vt:lpstr>
      <vt:lpstr>Action Potential</vt:lpstr>
      <vt:lpstr>Steps of Action Potential</vt:lpstr>
      <vt:lpstr>Steps of Action Potential</vt:lpstr>
      <vt:lpstr>IONIC BASIS OF ACTION POTENTIAL</vt:lpstr>
      <vt:lpstr>IONIC BASIS OF ACTION POTENTIAL</vt:lpstr>
      <vt:lpstr>Restoration of Resting Membrane Potential</vt:lpstr>
      <vt:lpstr>RHYTHMICITY </vt:lpstr>
      <vt:lpstr>Sinoatrial Node</vt:lpstr>
      <vt:lpstr>ELECTRICAL POTENTIAL IN SA NODE</vt:lpstr>
      <vt:lpstr>Action Potential</vt:lpstr>
      <vt:lpstr>Ionic Basis of Electrical Activity in Pacemaker</vt:lpstr>
      <vt:lpstr>Depolarization</vt:lpstr>
      <vt:lpstr>Repolarization</vt:lpstr>
      <vt:lpstr>CONDUCTIVITY</vt:lpstr>
      <vt:lpstr>CONTRACTILITY</vt:lpstr>
      <vt:lpstr>ALL-OR-NONE LAW</vt:lpstr>
      <vt:lpstr>STAIRCASE PHENOMENON</vt:lpstr>
      <vt:lpstr>REFRACTORY PERIOD</vt:lpstr>
      <vt:lpstr>Refractory Period in Cardiac Muscle </vt:lpstr>
      <vt:lpstr>Significance of Long Refractory Period in Cardiac Muscle</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Cardiac Muscle</dc:title>
  <dc:creator>Moorche</dc:creator>
  <cp:lastModifiedBy>Moorche</cp:lastModifiedBy>
  <cp:revision>2</cp:revision>
  <dcterms:created xsi:type="dcterms:W3CDTF">2025-11-23T20:37:37Z</dcterms:created>
  <dcterms:modified xsi:type="dcterms:W3CDTF">2025-11-23T20:54:12Z</dcterms:modified>
</cp:coreProperties>
</file>