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933" r:id="rId1"/>
  </p:sldMasterIdLst>
  <p:notesMasterIdLst>
    <p:notesMasterId r:id="rId22"/>
  </p:notesMasterIdLst>
  <p:sldIdLst>
    <p:sldId id="277" r:id="rId2"/>
    <p:sldId id="256" r:id="rId3"/>
    <p:sldId id="257" r:id="rId4"/>
    <p:sldId id="258" r:id="rId5"/>
    <p:sldId id="259" r:id="rId6"/>
    <p:sldId id="260" r:id="rId7"/>
    <p:sldId id="272" r:id="rId8"/>
    <p:sldId id="261" r:id="rId9"/>
    <p:sldId id="262" r:id="rId10"/>
    <p:sldId id="274" r:id="rId11"/>
    <p:sldId id="273" r:id="rId12"/>
    <p:sldId id="263" r:id="rId13"/>
    <p:sldId id="264" r:id="rId14"/>
    <p:sldId id="266" r:id="rId15"/>
    <p:sldId id="267" r:id="rId16"/>
    <p:sldId id="268" r:id="rId17"/>
    <p:sldId id="269" r:id="rId18"/>
    <p:sldId id="270" r:id="rId19"/>
    <p:sldId id="276" r:id="rId20"/>
    <p:sldId id="271" r:id="rId21"/>
  </p:sldIdLst>
  <p:sldSz cx="9144000" cy="5143500" type="screen16x9"/>
  <p:notesSz cx="6858000" cy="9144000"/>
  <p:embeddedFontLst>
    <p:embeddedFont>
      <p:font typeface="Bell MT" panose="02020503060305020303" pitchFamily="18" charset="0"/>
      <p:regular r:id="rId23"/>
      <p:bold r:id="rId24"/>
      <p:italic r:id="rId25"/>
    </p:embeddedFont>
    <p:embeddedFont>
      <p:font typeface="Garamond" panose="02020404030301010803" pitchFamily="18" charset="0"/>
      <p:regular r:id="rId26"/>
      <p:bold r:id="rId27"/>
      <p:italic r:id="rId28"/>
    </p:embeddedFont>
    <p:embeddedFont>
      <p:font typeface="Merriweather" panose="020B060402020202020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640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466407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ca859840d7fef4e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ca859840d7fef4e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6545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9d6809c08bef189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9d6809c08bef189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024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c2cb6750b06b30e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c2cb6750b06b30e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18181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6b7ff9c3432140e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6b7ff9c3432140e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5878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75e6302e381a05bc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75e6302e381a05bc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0474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75e6302e381a05bc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75e6302e381a05bc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62308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75e6302e381a05bc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75e6302e381a05bc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2545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4a016c043610c1b4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4a016c043610c1b4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0939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927efb16f3c619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927efb16f3c619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7485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6ab0e9ef45e60bc5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6ab0e9ef45e60bc5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9535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5da6f03dc23bd1c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5da6f03dc23bd1c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95319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77737e825320157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77737e825320157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4566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c92008f9b2e26e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c92008f9b2e26e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8736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3af2124d2f0fd83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3af2124d2f0fd83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4268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a63761d1a2eb85d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a63761d1a2eb85d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3144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2700" y="0"/>
            <a:ext cx="9173370" cy="5142161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9299" y="1403349"/>
            <a:ext cx="5111752" cy="1136650"/>
          </a:xfrm>
        </p:spPr>
        <p:txBody>
          <a:bodyPr anchor="b">
            <a:noAutofit/>
          </a:bodyPr>
          <a:lstStyle>
            <a:lvl1pPr algn="ctr">
              <a:defRPr sz="405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9299" y="2743198"/>
            <a:ext cx="5111752" cy="990602"/>
          </a:xfrm>
        </p:spPr>
        <p:txBody>
          <a:bodyPr anchor="t">
            <a:normAutofit/>
          </a:bodyPr>
          <a:lstStyle>
            <a:lvl1pPr marL="0" indent="0" algn="ctr">
              <a:buNone/>
              <a:defRPr sz="1575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7425" y="3778247"/>
            <a:ext cx="673100" cy="20955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19298" y="3778247"/>
            <a:ext cx="3910976" cy="2095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17676" y="3778247"/>
            <a:ext cx="413375" cy="20955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299" y="2641598"/>
            <a:ext cx="5111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94305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3611561"/>
            <a:ext cx="7207250" cy="425054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1070" y="781050"/>
            <a:ext cx="7579479" cy="2501902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51" y="4036615"/>
            <a:ext cx="7207250" cy="370284"/>
          </a:xfrm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78874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901" y="736599"/>
            <a:ext cx="7194549" cy="2216151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7901" y="3257550"/>
            <a:ext cx="7194549" cy="1149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310514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78702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9" cy="177800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109" y="2514600"/>
            <a:ext cx="6629402" cy="43815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5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257550"/>
            <a:ext cx="7207250" cy="1149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0200" y="2120903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047127" y="310514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26550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2" y="2481436"/>
            <a:ext cx="7207251" cy="11016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3036"/>
            <a:ext cx="7207251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39901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9" cy="168275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9484"/>
            <a:ext cx="7207251" cy="66522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397250"/>
            <a:ext cx="7207251" cy="10096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0200" y="1949446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047127" y="257175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798372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736599"/>
            <a:ext cx="7207250" cy="168275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2626"/>
            <a:ext cx="7207251" cy="63093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1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3352800"/>
            <a:ext cx="7207253" cy="10541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257175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43663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632671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9518" y="736599"/>
            <a:ext cx="1418171" cy="36703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49" y="736599"/>
            <a:ext cx="5574769" cy="3670301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6647918" y="742950"/>
            <a:ext cx="0" cy="36576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4599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05813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4115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181283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9185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302" y="1314454"/>
            <a:ext cx="6119016" cy="1366886"/>
          </a:xfrm>
        </p:spPr>
        <p:txBody>
          <a:bodyPr anchor="b">
            <a:normAutofit/>
          </a:bodyPr>
          <a:lstStyle>
            <a:lvl1pPr algn="ctr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300" y="2884539"/>
            <a:ext cx="6119018" cy="71591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509542" y="2782939"/>
            <a:ext cx="612253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12972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3836" y="1920240"/>
            <a:ext cx="3538728" cy="248259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6008" y="1920240"/>
            <a:ext cx="3538728" cy="248259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19772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1993900"/>
            <a:ext cx="3538728" cy="432197"/>
          </a:xfrm>
        </p:spPr>
        <p:txBody>
          <a:bodyPr anchor="b">
            <a:noAutofit/>
          </a:bodyPr>
          <a:lstStyle>
            <a:lvl1pPr marL="0" indent="0">
              <a:spcBef>
                <a:spcPts val="504"/>
              </a:spcBef>
              <a:spcAft>
                <a:spcPts val="450"/>
              </a:spcAft>
              <a:buNone/>
              <a:defRPr sz="21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1550" y="2432447"/>
            <a:ext cx="3538728" cy="1974454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5503" y="1993900"/>
            <a:ext cx="3538728" cy="432197"/>
          </a:xfrm>
        </p:spPr>
        <p:txBody>
          <a:bodyPr anchor="b">
            <a:noAutofit/>
          </a:bodyPr>
          <a:lstStyle>
            <a:lvl1pPr marL="0" indent="0">
              <a:spcBef>
                <a:spcPts val="504"/>
              </a:spcBef>
              <a:spcAft>
                <a:spcPts val="450"/>
              </a:spcAft>
              <a:buNone/>
              <a:defRPr sz="21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5503" y="2432447"/>
            <a:ext cx="3538728" cy="1974454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27559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76245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170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359" y="1041401"/>
            <a:ext cx="2788841" cy="10287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1" y="736599"/>
            <a:ext cx="4102100" cy="3670301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0359" y="2273299"/>
            <a:ext cx="2788841" cy="1828803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047127" y="2184400"/>
            <a:ext cx="26358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79122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49" y="1412874"/>
            <a:ext cx="4681362" cy="1028700"/>
          </a:xfrm>
        </p:spPr>
        <p:txBody>
          <a:bodyPr anchor="b">
            <a:normAutofit/>
          </a:bodyPr>
          <a:lstStyle>
            <a:lvl1pPr algn="ctr">
              <a:defRPr sz="21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71124" y="781050"/>
            <a:ext cx="2297510" cy="35814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49" y="2441574"/>
            <a:ext cx="4681362" cy="1371600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290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802" y="0"/>
            <a:ext cx="9172472" cy="5142161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1552" y="736600"/>
            <a:ext cx="7200897" cy="9779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1917699"/>
            <a:ext cx="7200897" cy="24892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923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  <p:sldLayoutId id="2147483946" r:id="rId13"/>
    <p:sldLayoutId id="2147483947" r:id="rId14"/>
    <p:sldLayoutId id="2147483948" r:id="rId15"/>
    <p:sldLayoutId id="2147483949" r:id="rId16"/>
    <p:sldLayoutId id="2147483950" r:id="rId17"/>
    <p:sldLayoutId id="2147483951" r:id="rId18"/>
    <p:sldLayoutId id="2147483952" r:id="rId19"/>
    <p:sldLayoutId id="2147483953" r:id="rId20"/>
  </p:sldLayoutIdLst>
  <p:hf sldNum="0"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5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3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0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300" y="568800"/>
            <a:ext cx="8520600" cy="888125"/>
          </a:xfrm>
        </p:spPr>
        <p:txBody>
          <a:bodyPr>
            <a:normAutofit/>
          </a:bodyPr>
          <a:lstStyle/>
          <a:p>
            <a:r>
              <a:rPr lang="en-GB" sz="3600" b="1" i="1" u="sng" dirty="0">
                <a:latin typeface="Merriweather"/>
                <a:ea typeface="Merriweather"/>
                <a:cs typeface="Merriweather"/>
                <a:sym typeface="Merriweather"/>
              </a:rPr>
              <a:t>FUMIGATION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100" y="1686600"/>
            <a:ext cx="8520600" cy="3416400"/>
          </a:xfrm>
        </p:spPr>
        <p:txBody>
          <a:bodyPr/>
          <a:lstStyle/>
          <a:p>
            <a:pPr marL="11430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pPr marL="114300" indent="0" algn="ctr">
              <a:buNone/>
            </a:pPr>
            <a:r>
              <a:rPr lang="en-US" b="1" dirty="0" smtClean="0">
                <a:solidFill>
                  <a:srgbClr val="0070C0"/>
                </a:solidFill>
              </a:rPr>
              <a:t>FSC(OT)</a:t>
            </a:r>
          </a:p>
          <a:p>
            <a:pPr marL="114300" indent="0" algn="ctr">
              <a:buNone/>
            </a:pPr>
            <a:r>
              <a:rPr lang="en-US" b="1" dirty="0" smtClean="0">
                <a:solidFill>
                  <a:srgbClr val="7030A0"/>
                </a:solidFill>
              </a:rPr>
              <a:t>Doctors Institute of Medical &amp; Emerging Science</a:t>
            </a:r>
          </a:p>
          <a:p>
            <a:pPr marL="114300" indent="0" algn="ctr">
              <a:buNone/>
            </a:pP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218" y="2766149"/>
            <a:ext cx="1820363" cy="182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925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WhatsApp Video 2025-05-21 at 23.53.42_702cc011">
            <a:hlinkClick r:id="" action="ppaction://media"/>
            <a:extLst>
              <a:ext uri="{FF2B5EF4-FFF2-40B4-BE49-F238E27FC236}">
                <a16:creationId xmlns="" xmlns:a16="http://schemas.microsoft.com/office/drawing/2014/main" id="{85959250-9F50-8E94-4D06-296090583E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03342" y="583200"/>
            <a:ext cx="3695857" cy="396970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9689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453980C-4C2B-76D8-7872-55747B243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660" y="227550"/>
            <a:ext cx="3162934" cy="18104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670D37B-7735-2503-059E-3921ADDBA03B}"/>
              </a:ext>
            </a:extLst>
          </p:cNvPr>
          <p:cNvSpPr txBox="1"/>
          <p:nvPr/>
        </p:nvSpPr>
        <p:spPr>
          <a:xfrm>
            <a:off x="798160" y="2145146"/>
            <a:ext cx="7555425" cy="960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52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Char char="●"/>
            </a:pP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Surgical Theatre Volume = </a:t>
            </a:r>
            <a:r>
              <a:rPr lang="en-US" sz="20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LxWxH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= 3500 cubic feet</a:t>
            </a:r>
          </a:p>
          <a:p>
            <a:pPr marL="457200" lvl="0" indent="-352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Char char="●"/>
            </a:pP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much formaldehyde is required for fumigation???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63E9F41-6E92-5000-55F4-14A4D066FB89}"/>
              </a:ext>
            </a:extLst>
          </p:cNvPr>
          <p:cNvSpPr txBox="1"/>
          <p:nvPr/>
        </p:nvSpPr>
        <p:spPr>
          <a:xfrm>
            <a:off x="4403127" y="3665349"/>
            <a:ext cx="3950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Ans: 3500/1000*500 = 1750ml</a:t>
            </a:r>
          </a:p>
        </p:txBody>
      </p:sp>
    </p:spTree>
    <p:extLst>
      <p:ext uri="{BB962C8B-B14F-4D97-AF65-F5344CB8AC3E}">
        <p14:creationId xmlns:p14="http://schemas.microsoft.com/office/powerpoint/2010/main" val="196595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311700" y="25129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Neutralization?</a:t>
            </a:r>
            <a:endParaRPr sz="30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Google Shape;99;p20"/>
          <p:cNvSpPr txBox="1">
            <a:spLocks noGrp="1"/>
          </p:cNvSpPr>
          <p:nvPr>
            <p:ph type="body" idx="1"/>
          </p:nvPr>
        </p:nvSpPr>
        <p:spPr>
          <a:xfrm>
            <a:off x="212695" y="1127091"/>
            <a:ext cx="8421595" cy="38304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GB" sz="19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Before neutralization, formaldehyde fumigation system should be taken out from the surgical </a:t>
            </a:r>
            <a:r>
              <a:rPr lang="en-GB" sz="19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theater</a:t>
            </a:r>
            <a:r>
              <a:rPr lang="en-GB" sz="19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9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Then the toxicity of formaldehyde vapor should be neutralized with ammonia solution.</a:t>
            </a:r>
            <a:endParaRPr sz="19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GB" sz="19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Place a cotton ball and </a:t>
            </a:r>
            <a:r>
              <a:rPr lang="en-GB" sz="19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pour 300 ml of 10% ammonia</a:t>
            </a:r>
            <a:r>
              <a:rPr lang="en-GB" sz="19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(for each 500 ml of formaldehyde used) on the floor of surgical </a:t>
            </a:r>
            <a:r>
              <a:rPr lang="en-GB" sz="19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theater</a:t>
            </a:r>
            <a:r>
              <a:rPr lang="en-GB" sz="19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at least 4 hours before (07 a.m.) the "Sterility Test".</a:t>
            </a:r>
            <a:endParaRPr sz="19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GB" sz="19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Formaldehyde gas reacts with ammonia gas and produce </a:t>
            </a:r>
            <a:r>
              <a:rPr lang="en-GB" sz="19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hexamine</a:t>
            </a:r>
            <a:r>
              <a:rPr lang="en-GB" sz="19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(synonym hexamethylenetetramine) which is considered a harmless substance. • Switch on the A/C, at </a:t>
            </a:r>
            <a:r>
              <a:rPr lang="en-GB" sz="19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least 2 hours</a:t>
            </a:r>
            <a:r>
              <a:rPr lang="en-GB" sz="19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before the "Sterility Test".</a:t>
            </a:r>
            <a:endParaRPr sz="19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 : </a:t>
            </a:r>
            <a:endParaRPr sz="3000" b="1" u="sng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Google Shape;105;p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8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50"/>
              <a:buChar char="●"/>
            </a:pPr>
            <a:r>
              <a:rPr lang="en-GB" sz="205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Surgical </a:t>
            </a:r>
            <a:r>
              <a:rPr lang="en-GB" sz="205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Theater</a:t>
            </a:r>
            <a:r>
              <a:rPr lang="en-GB" sz="205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Volume</a:t>
            </a:r>
            <a:r>
              <a:rPr lang="en-GB" sz="20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GB" sz="205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LxWxH</a:t>
            </a:r>
            <a:r>
              <a:rPr lang="en-GB" sz="20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20 x 15 x 10 = 3000 cubic feet</a:t>
            </a:r>
            <a:endParaRPr sz="205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58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50"/>
              <a:buChar char="●"/>
            </a:pPr>
            <a:r>
              <a:rPr lang="en-GB" sz="205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Formaldehyde required for fumigation</a:t>
            </a:r>
            <a:r>
              <a:rPr lang="en-GB" sz="20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500 ml for 1000 cubic feet</a:t>
            </a:r>
            <a:endParaRPr sz="205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58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50"/>
              <a:buChar char="●"/>
            </a:pPr>
            <a:r>
              <a:rPr lang="en-GB" sz="20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So, </a:t>
            </a:r>
            <a:r>
              <a:rPr lang="en-GB" sz="205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1500 ml</a:t>
            </a:r>
            <a:r>
              <a:rPr lang="en-GB" sz="20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formaldehyde required (to be diluted in 3000 ml of distilled water)</a:t>
            </a:r>
            <a:endParaRPr sz="205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58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50"/>
              <a:buChar char="●"/>
            </a:pPr>
            <a:r>
              <a:rPr lang="en-GB" sz="205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Ammonia required for neutralization</a:t>
            </a:r>
            <a:r>
              <a:rPr lang="en-GB" sz="20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300 ml of 10% ammonia for 500 ml of formaldehyde</a:t>
            </a:r>
            <a:endParaRPr sz="205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425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50"/>
              <a:buNone/>
            </a:pPr>
            <a:r>
              <a:rPr lang="en-GB" sz="20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much??</a:t>
            </a:r>
            <a:endParaRPr sz="205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C57A9F8-F1D8-B7F0-9506-B2678F26AE15}"/>
              </a:ext>
            </a:extLst>
          </p:cNvPr>
          <p:cNvSpPr txBox="1"/>
          <p:nvPr/>
        </p:nvSpPr>
        <p:spPr>
          <a:xfrm>
            <a:off x="4029559" y="420113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900 ml of 10% ammonia required</a:t>
            </a:r>
            <a:endParaRPr lang="en-US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311700" y="381600"/>
            <a:ext cx="8520600" cy="358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3- </a:t>
            </a:r>
            <a:r>
              <a:rPr lang="en-GB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 BOILER FUMIGATION METHOD: </a:t>
            </a:r>
            <a:endParaRPr sz="30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>
            <a:off x="311700" y="1273324"/>
            <a:ext cx="5007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GB" sz="19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each </a:t>
            </a:r>
            <a:r>
              <a:rPr lang="en-GB" sz="19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 cubic feet, 500 ml of formaldehyde (40% solution) is added to 1000 ml of distilled water</a:t>
            </a:r>
            <a:r>
              <a:rPr lang="en-GB" sz="19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an electric boiler. </a:t>
            </a:r>
            <a:endParaRPr sz="19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GB" sz="19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Switch on the boiler, leave the room, and seal the door. </a:t>
            </a:r>
            <a:endParaRPr sz="19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GB" sz="19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</a:t>
            </a:r>
            <a:r>
              <a:rPr lang="en-GB" sz="19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minutes</a:t>
            </a:r>
            <a:r>
              <a:rPr lang="en-GB" sz="19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switch off the boiler without entering the room (Switch off the main from outside).</a:t>
            </a:r>
            <a:endParaRPr sz="19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8" name="Google Shape;11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2000" y="1139129"/>
            <a:ext cx="3519599" cy="351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>
            <a:spLocks noGrp="1"/>
          </p:cNvSpPr>
          <p:nvPr>
            <p:ph type="title"/>
          </p:nvPr>
        </p:nvSpPr>
        <p:spPr>
          <a:xfrm>
            <a:off x="311700" y="604799"/>
            <a:ext cx="8520600" cy="1422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Mostly </a:t>
            </a:r>
            <a:r>
              <a:rPr lang="en-GB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Used Chemicals: (for fumigation)</a:t>
            </a:r>
            <a:endParaRPr sz="30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Google Shape;124;p24"/>
          <p:cNvSpPr txBox="1">
            <a:spLocks noGrp="1"/>
          </p:cNvSpPr>
          <p:nvPr>
            <p:ph type="body" idx="1"/>
          </p:nvPr>
        </p:nvSpPr>
        <p:spPr>
          <a:xfrm>
            <a:off x="1016873" y="1461877"/>
            <a:ext cx="316767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5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Hydrogen cyanide: </a:t>
            </a:r>
            <a:endParaRPr sz="175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75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Iodoform</a:t>
            </a:r>
            <a:r>
              <a:rPr lang="en-GB" sz="17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175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75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Formaldehyde: </a:t>
            </a:r>
            <a:endParaRPr sz="1750" b="1" i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75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 Magnesium Phosphide: </a:t>
            </a:r>
            <a:endParaRPr sz="1750" b="1" i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75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AA16DCD-AE8F-2923-FE51-5C8EA7681039}"/>
              </a:ext>
            </a:extLst>
          </p:cNvPr>
          <p:cNvSpPr txBox="1"/>
          <p:nvPr/>
        </p:nvSpPr>
        <p:spPr>
          <a:xfrm>
            <a:off x="4812224" y="1508371"/>
            <a:ext cx="4572000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Methyl Bromide: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 Sulfuryl Fluoride: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 Phosphine: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8- 1,3-Dichloropropene: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Side Effects </a:t>
            </a:r>
            <a:endParaRPr sz="3000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Google Shape;130;p25"/>
          <p:cNvSpPr txBox="1">
            <a:spLocks noGrp="1"/>
          </p:cNvSpPr>
          <p:nvPr>
            <p:ph type="body" idx="1"/>
          </p:nvPr>
        </p:nvSpPr>
        <p:spPr>
          <a:xfrm>
            <a:off x="311700" y="1370900"/>
            <a:ext cx="4572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2100" b="1" i="1" dirty="0">
                <a:solidFill>
                  <a:schemeClr val="accent1">
                    <a:lumMod val="50000"/>
                  </a:schemeClr>
                </a:solidFill>
              </a:rPr>
              <a:t>Coughing</a:t>
            </a:r>
            <a:endParaRPr sz="21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2100" b="1" i="1" dirty="0">
                <a:solidFill>
                  <a:schemeClr val="accent1">
                    <a:lumMod val="50000"/>
                  </a:schemeClr>
                </a:solidFill>
              </a:rPr>
              <a:t>Nausea</a:t>
            </a:r>
            <a:endParaRPr sz="21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2100" b="1" i="1" dirty="0">
                <a:solidFill>
                  <a:schemeClr val="accent1">
                    <a:lumMod val="50000"/>
                  </a:schemeClr>
                </a:solidFill>
              </a:rPr>
              <a:t>Vomiting</a:t>
            </a:r>
            <a:endParaRPr sz="21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2100" b="1" i="1" dirty="0">
                <a:solidFill>
                  <a:schemeClr val="accent1">
                    <a:lumMod val="50000"/>
                  </a:schemeClr>
                </a:solidFill>
              </a:rPr>
              <a:t>Secretion of more saliva</a:t>
            </a:r>
            <a:endParaRPr sz="21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2100" b="1" i="1" dirty="0">
                <a:solidFill>
                  <a:schemeClr val="accent1">
                    <a:lumMod val="50000"/>
                  </a:schemeClr>
                </a:solidFill>
              </a:rPr>
              <a:t>Sweating</a:t>
            </a:r>
            <a:endParaRPr sz="21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2100" b="1" i="1" dirty="0">
                <a:solidFill>
                  <a:schemeClr val="accent1">
                    <a:lumMod val="50000"/>
                  </a:schemeClr>
                </a:solidFill>
              </a:rPr>
              <a:t>Red eyes</a:t>
            </a:r>
            <a:endParaRPr sz="21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2100" b="1" i="1" dirty="0">
                <a:solidFill>
                  <a:schemeClr val="accent1">
                    <a:lumMod val="50000"/>
                  </a:schemeClr>
                </a:solidFill>
              </a:rPr>
              <a:t>Itchy skin</a:t>
            </a:r>
            <a:endParaRPr sz="21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2100" b="1" i="1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sz="2100" b="1" i="1" dirty="0">
                <a:solidFill>
                  <a:schemeClr val="accent1">
                    <a:lumMod val="50000"/>
                  </a:schemeClr>
                </a:solidFill>
              </a:rPr>
              <a:t>running stomach</a:t>
            </a:r>
            <a:endParaRPr sz="21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31" name="Google Shape;13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4000" y="350634"/>
            <a:ext cx="3955200" cy="222111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/>
            </a:outerShdw>
          </a:effectLst>
        </p:spPr>
      </p:pic>
      <p:pic>
        <p:nvPicPr>
          <p:cNvPr id="132" name="Google Shape;13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4000" y="2716975"/>
            <a:ext cx="3948301" cy="226695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/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Treatment: </a:t>
            </a:r>
            <a:endParaRPr sz="30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Google Shape;138;p26"/>
          <p:cNvSpPr txBox="1">
            <a:spLocks noGrp="1"/>
          </p:cNvSpPr>
          <p:nvPr>
            <p:ph type="body" idx="1"/>
          </p:nvPr>
        </p:nvSpPr>
        <p:spPr>
          <a:xfrm>
            <a:off x="311700" y="1299306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GB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the hospital, the stomach will be emptied using oral or IV (intravenous) medication, a process called </a:t>
            </a:r>
            <a:r>
              <a:rPr lang="en-GB" sz="20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regurgitation,</a:t>
            </a:r>
            <a:r>
              <a:rPr lang="en-GB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such that the concentration of the chemicals in the body is reduced.</a:t>
            </a:r>
            <a:endParaRPr sz="20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GB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sz="20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corticosteroid</a:t>
            </a:r>
            <a:r>
              <a:rPr lang="en-GB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(usually a drug called hydrocortisone) will also be given to dilute the poison further and reduce the possible damage the chemicals might have on the liver and the kidneys </a:t>
            </a:r>
            <a:endParaRPr sz="2000" i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>
            <a:spLocks noGrp="1"/>
          </p:cNvSpPr>
          <p:nvPr>
            <p:ph type="title"/>
          </p:nvPr>
        </p:nvSpPr>
        <p:spPr>
          <a:xfrm>
            <a:off x="623400" y="43267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700" b="1" i="1" u="sng" dirty="0">
                <a:solidFill>
                  <a:srgbClr val="C00000"/>
                </a:solidFill>
              </a:rPr>
              <a:t>Quiz : </a:t>
            </a:r>
            <a:endParaRPr sz="4700" b="1" i="1" u="sng" dirty="0">
              <a:solidFill>
                <a:srgbClr val="C00000"/>
              </a:solidFill>
            </a:endParaRPr>
          </a:p>
        </p:txBody>
      </p:sp>
      <p:sp>
        <p:nvSpPr>
          <p:cNvPr id="144" name="Google Shape;144;p27"/>
          <p:cNvSpPr txBox="1">
            <a:spLocks noGrp="1"/>
          </p:cNvSpPr>
          <p:nvPr>
            <p:ph type="body" idx="1"/>
          </p:nvPr>
        </p:nvSpPr>
        <p:spPr>
          <a:xfrm>
            <a:off x="311709" y="2052572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Operation Theatre Size = 2500 Cubic Feet</a:t>
            </a:r>
            <a:endParaRPr sz="2400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much :</a:t>
            </a:r>
            <a:endParaRPr sz="2400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Formaldehyde needed for fumigation?</a:t>
            </a:r>
            <a:endParaRPr sz="2400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Ammonia needed for neutralization? </a:t>
            </a:r>
            <a:endParaRPr sz="2400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1200"/>
              </a:spcBef>
              <a:spcAft>
                <a:spcPts val="1200"/>
              </a:spcAft>
              <a:buNone/>
            </a:pPr>
            <a:endParaRPr sz="2400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5" name="Google Shape;145;p27"/>
          <p:cNvPicPr preferRelativeResize="0"/>
          <p:nvPr/>
        </p:nvPicPr>
        <p:blipFill rotWithShape="1">
          <a:blip r:embed="rId3">
            <a:alphaModFix/>
          </a:blip>
          <a:srcRect l="17817" r="25277" b="6472"/>
          <a:stretch/>
        </p:blipFill>
        <p:spPr>
          <a:xfrm>
            <a:off x="311700" y="432663"/>
            <a:ext cx="2371379" cy="427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3FE3E1E-89F1-F496-ED49-FBAABC5A0C8A}"/>
              </a:ext>
            </a:extLst>
          </p:cNvPr>
          <p:cNvSpPr txBox="1"/>
          <p:nvPr/>
        </p:nvSpPr>
        <p:spPr>
          <a:xfrm>
            <a:off x="228600" y="1893201"/>
            <a:ext cx="868680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Formaldehyde needed for fumigation = 2500/1000*500= 1250ml</a:t>
            </a:r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Ammonia is required for neutralization =2500/1000*300= 750ml  </a:t>
            </a:r>
            <a:endParaRPr lang="en-US" sz="2400" dirty="0"/>
          </a:p>
        </p:txBody>
      </p:sp>
      <p:sp>
        <p:nvSpPr>
          <p:cNvPr id="6" name="Google Shape;143;p27">
            <a:extLst>
              <a:ext uri="{FF2B5EF4-FFF2-40B4-BE49-F238E27FC236}">
                <a16:creationId xmlns="" xmlns:a16="http://schemas.microsoft.com/office/drawing/2014/main" id="{F1051CD0-6BCF-9357-0510-6DB5861B65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400" y="43267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700" b="1" i="1" u="sng" dirty="0">
                <a:solidFill>
                  <a:srgbClr val="C00000"/>
                </a:solidFill>
              </a:rPr>
              <a:t>Answer : </a:t>
            </a:r>
            <a:endParaRPr sz="4700" b="1" i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609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88017" y="-418226"/>
            <a:ext cx="4572300" cy="24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C00000"/>
              </a:solidFill>
              <a:latin typeface="Bell MT" panose="02020503060305020303" pitchFamily="18" charset="0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6511" y="1220686"/>
            <a:ext cx="5467000" cy="3317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l="16513" r="15105"/>
          <a:stretch/>
        </p:blipFill>
        <p:spPr>
          <a:xfrm>
            <a:off x="514132" y="1360954"/>
            <a:ext cx="2268250" cy="3317075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92000"/>
              </a:srgbClr>
            </a:outerShdw>
          </a:effectLst>
        </p:spPr>
      </p:pic>
      <p:sp>
        <p:nvSpPr>
          <p:cNvPr id="57" name="Google Shape;57;p13"/>
          <p:cNvSpPr/>
          <p:nvPr/>
        </p:nvSpPr>
        <p:spPr>
          <a:xfrm>
            <a:off x="4669023" y="394924"/>
            <a:ext cx="4172459" cy="8580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 txBox="1"/>
          <p:nvPr/>
        </p:nvSpPr>
        <p:spPr>
          <a:xfrm flipH="1">
            <a:off x="4960317" y="320075"/>
            <a:ext cx="9144000" cy="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i="1" u="sng" dirty="0">
                <a:latin typeface="Merriweather"/>
                <a:ea typeface="Merriweather"/>
                <a:cs typeface="Merriweather"/>
                <a:sym typeface="Merriweather"/>
              </a:rPr>
              <a:t>FUMIGATION </a:t>
            </a:r>
            <a:endParaRPr sz="4400" i="1" u="sng" dirty="0"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38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2EDB201-1540-73A6-6A67-BFF62E9E1B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7138" y="3135106"/>
            <a:ext cx="3540838" cy="20083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61938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Definition</a:t>
            </a:r>
            <a:r>
              <a:rPr lang="en-GB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30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311700" y="1454359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GB" sz="19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Fumigation is the process of gaseous sterilization (mostly by formaldehyde), which is used for killing microbial organisms and preventing microbial growth in air, on the surface of walls or floors.</a:t>
            </a:r>
            <a:endParaRPr sz="19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492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GB" sz="19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Within a hospital OT ROOMS, WARDS, ICU, and PACU can be fumigated.</a:t>
            </a:r>
            <a:endParaRPr sz="19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3760" y="152400"/>
            <a:ext cx="5509965" cy="483870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311700" y="323999"/>
            <a:ext cx="8520600" cy="4287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Fumigator</a:t>
            </a:r>
            <a:r>
              <a:rPr lang="en-GB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30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>
            <a:off x="311700" y="950100"/>
            <a:ext cx="6347100" cy="4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i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Application</a:t>
            </a:r>
            <a:r>
              <a:rPr lang="en-GB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Aerial Sterilisation of Operation Theatre, Clean </a:t>
            </a:r>
            <a:r>
              <a:rPr lang="en-GB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Room</a:t>
            </a:r>
            <a:r>
              <a:rPr lang="en-GB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Microbiology Lab</a:t>
            </a:r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b="1" i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Droplet </a:t>
            </a:r>
            <a:r>
              <a:rPr lang="en-GB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Size: </a:t>
            </a:r>
            <a:r>
              <a:rPr lang="en-GB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than 1 micron</a:t>
            </a:r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b="1" i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Voltage</a:t>
            </a:r>
            <a:r>
              <a:rPr lang="en-GB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220-240 </a:t>
            </a:r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b="1" i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Tank </a:t>
            </a:r>
            <a:r>
              <a:rPr lang="en-GB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Capacity:</a:t>
            </a:r>
            <a:r>
              <a:rPr lang="en-GB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Litres </a:t>
            </a:r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i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</a:t>
            </a:r>
            <a:r>
              <a:rPr lang="en-GB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Portable</a:t>
            </a:r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b="1" i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Volume </a:t>
            </a:r>
            <a:r>
              <a:rPr lang="en-GB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Coverage:</a:t>
            </a:r>
            <a:r>
              <a:rPr lang="en-GB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7000 to 8000 cubic feet</a:t>
            </a:r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b="1" i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Weight </a:t>
            </a:r>
            <a:r>
              <a:rPr lang="en-GB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Machine:</a:t>
            </a:r>
            <a:r>
              <a:rPr lang="en-GB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kg</a:t>
            </a:r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6" name="Google Shape;76;p16"/>
          <p:cNvPicPr preferRelativeResize="0"/>
          <p:nvPr/>
        </p:nvPicPr>
        <p:blipFill rotWithShape="1">
          <a:blip r:embed="rId3">
            <a:alphaModFix/>
          </a:blip>
          <a:srcRect l="18502" r="15699"/>
          <a:stretch/>
        </p:blipFill>
        <p:spPr>
          <a:xfrm>
            <a:off x="6280463" y="950100"/>
            <a:ext cx="2485200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Preparation </a:t>
            </a:r>
            <a:r>
              <a:rPr lang="en-GB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Fumigation: </a:t>
            </a:r>
            <a:endParaRPr sz="30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311700" y="124333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2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Char char="●"/>
            </a:pP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Thoroughly clean </a:t>
            </a:r>
            <a:r>
              <a:rPr lang="en-GB" sz="195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windows, doors, floor, walls, surgery table,</a:t>
            </a: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all washable equipment with soap and water</a:t>
            </a:r>
            <a:endParaRPr sz="195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52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Char char="●"/>
            </a:pPr>
            <a:r>
              <a:rPr lang="en-GB" sz="195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Close windows and ventilators</a:t>
            </a: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tightly. If any openings are found, seal them with cellophane </a:t>
            </a:r>
            <a:r>
              <a:rPr lang="en-GB" sz="1950" u="sng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tape</a:t>
            </a: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other material to avoid the leak of fume.</a:t>
            </a:r>
            <a:endParaRPr sz="195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52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Char char="●"/>
            </a:pP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Switch off all </a:t>
            </a:r>
            <a:r>
              <a:rPr lang="en-GB" sz="195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lights, A/C and </a:t>
            </a:r>
            <a:r>
              <a:rPr lang="en-GB" sz="195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</a:t>
            </a:r>
            <a:r>
              <a:rPr lang="en-GB" sz="195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electronical items.</a:t>
            </a:r>
            <a:endParaRPr sz="195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52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Char char="●"/>
            </a:pP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Calculate the room size (surgical theatre only) in </a:t>
            </a:r>
            <a:r>
              <a:rPr lang="en-GB" sz="195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cubic feet (</a:t>
            </a:r>
            <a:r>
              <a:rPr lang="en-GB" sz="195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LxWxH</a:t>
            </a:r>
            <a:r>
              <a:rPr lang="en-GB" sz="195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calculate the required amount of formaldehyde.</a:t>
            </a:r>
            <a:endParaRPr sz="195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A93E040-D0F9-D392-5FA2-A206A58B2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541" y="1168992"/>
            <a:ext cx="6836917" cy="2508785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chemeClr val="tx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F53BB9E-7FD9-D24C-8AF0-36F62721CB70}"/>
              </a:ext>
            </a:extLst>
          </p:cNvPr>
          <p:cNvSpPr txBox="1"/>
          <p:nvPr/>
        </p:nvSpPr>
        <p:spPr>
          <a:xfrm rot="21184025">
            <a:off x="2905932" y="2457876"/>
            <a:ext cx="1030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OT</a:t>
            </a:r>
          </a:p>
        </p:txBody>
      </p:sp>
    </p:spTree>
    <p:extLst>
      <p:ext uri="{BB962C8B-B14F-4D97-AF65-F5344CB8AC3E}">
        <p14:creationId xmlns:p14="http://schemas.microsoft.com/office/powerpoint/2010/main" val="3087705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xfrm>
            <a:off x="272954" y="623030"/>
            <a:ext cx="5980612" cy="38974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GB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Adequate care must be taken by </a:t>
            </a:r>
            <a:r>
              <a:rPr lang="en-GB" sz="20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wearing cap, mask, foot cover, spectacle</a:t>
            </a:r>
            <a:r>
              <a:rPr lang="en-GB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etc.</a:t>
            </a:r>
            <a:endParaRPr sz="20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GB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Formaldehyde is </a:t>
            </a:r>
            <a:r>
              <a:rPr lang="en-GB" sz="20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irritant to eye &amp; nose;</a:t>
            </a:r>
            <a:r>
              <a:rPr lang="en-GB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it has also been recognized as a potential carcinogen.</a:t>
            </a:r>
            <a:endParaRPr sz="20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GB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the fumigating person must be provided with the personal protective </a:t>
            </a:r>
            <a:r>
              <a:rPr lang="en-GB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equipments</a:t>
            </a:r>
            <a:r>
              <a:rPr lang="en-GB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(PPE).</a:t>
            </a:r>
            <a:endParaRPr sz="20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GB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Paste a </a:t>
            </a:r>
            <a:r>
              <a:rPr lang="en-GB" sz="20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warning notice</a:t>
            </a:r>
            <a:r>
              <a:rPr lang="en-GB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the front door indicating fumigation is in progress.</a:t>
            </a:r>
            <a:endParaRPr sz="20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961EF9C-991C-79EC-FB82-D1CCE7741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6766" y="511444"/>
            <a:ext cx="2706389" cy="40090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 1: “FORMALDEHYDE METHOD”</a:t>
            </a:r>
            <a:endParaRPr sz="30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Google Shape;93;p19"/>
          <p:cNvSpPr txBox="1">
            <a:spLocks noGrp="1"/>
          </p:cNvSpPr>
          <p:nvPr>
            <p:ph type="body" idx="1"/>
          </p:nvPr>
        </p:nvSpPr>
        <p:spPr>
          <a:xfrm>
            <a:off x="311700" y="1198953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52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Char char="●"/>
            </a:pP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Formaldehyde vapor is an extremely effective biocidal agent. </a:t>
            </a:r>
            <a:r>
              <a:rPr lang="en-GB" sz="195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Fumigation </a:t>
            </a: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effective at temperatures above </a:t>
            </a:r>
            <a:r>
              <a:rPr lang="en-GB" sz="195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20°C</a:t>
            </a: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relative </a:t>
            </a:r>
            <a:r>
              <a:rPr lang="en-GB" sz="195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humidity of 65%.</a:t>
            </a:r>
            <a:endParaRPr sz="195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52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Char char="●"/>
            </a:pP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Formalin is commercially available as </a:t>
            </a:r>
            <a:r>
              <a:rPr lang="en-GB" sz="195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40%</a:t>
            </a: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solution of formaldehyde in water.</a:t>
            </a:r>
            <a:endParaRPr sz="195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52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Char char="●"/>
            </a:pP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formalin is heated, formaldehyde vapor is generated.</a:t>
            </a:r>
            <a:endParaRPr sz="195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52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Char char="●"/>
            </a:pP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Surgical Theatre Volume = </a:t>
            </a:r>
            <a:r>
              <a:rPr lang="en-GB" sz="195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LxWxH</a:t>
            </a: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20 x 15 x 10 = 3000 cubic feet</a:t>
            </a:r>
            <a:endParaRPr sz="195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52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Char char="●"/>
            </a:pP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Formaldehyde required for fumigation = </a:t>
            </a:r>
            <a:r>
              <a:rPr lang="en-GB" sz="19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 ml for 1000 cubic feet </a:t>
            </a: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½ of OT volume </a:t>
            </a:r>
          </a:p>
          <a:p>
            <a:pPr marL="457200" lvl="0" indent="-352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Char char="●"/>
            </a:pPr>
            <a:r>
              <a:rPr lang="en-GB" sz="19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few hours or overnight (8-12 hours)</a:t>
            </a:r>
            <a:endParaRPr sz="195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106</TotalTime>
  <Words>810</Words>
  <Application>Microsoft Office PowerPoint</Application>
  <PresentationFormat>On-screen Show (16:9)</PresentationFormat>
  <Paragraphs>82</Paragraphs>
  <Slides>20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Bell MT</vt:lpstr>
      <vt:lpstr>Arial</vt:lpstr>
      <vt:lpstr>Garamond</vt:lpstr>
      <vt:lpstr>Merriweather</vt:lpstr>
      <vt:lpstr>Times New Roman</vt:lpstr>
      <vt:lpstr>Organic</vt:lpstr>
      <vt:lpstr>FUMIGATION</vt:lpstr>
      <vt:lpstr>PowerPoint Presentation</vt:lpstr>
      <vt:lpstr> Definition:</vt:lpstr>
      <vt:lpstr>PowerPoint Presentation</vt:lpstr>
      <vt:lpstr> Fumigator:</vt:lpstr>
      <vt:lpstr> Preparation for Fumigation: </vt:lpstr>
      <vt:lpstr>PowerPoint Presentation</vt:lpstr>
      <vt:lpstr>PowerPoint Presentation</vt:lpstr>
      <vt:lpstr>Method 1: “FORMALDEHYDE METHOD”</vt:lpstr>
      <vt:lpstr>PowerPoint Presentation</vt:lpstr>
      <vt:lpstr>PowerPoint Presentation</vt:lpstr>
      <vt:lpstr>What is Neutralization?</vt:lpstr>
      <vt:lpstr>Examples : </vt:lpstr>
      <vt:lpstr>  3- ELECTRIC BOILER FUMIGATION METHOD: </vt:lpstr>
      <vt:lpstr>  Mostly Used Chemicals: (for fumigation)</vt:lpstr>
      <vt:lpstr>Side Effects </vt:lpstr>
      <vt:lpstr>Treatment: </vt:lpstr>
      <vt:lpstr>Quiz : </vt:lpstr>
      <vt:lpstr>Answer :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Presented By :  Usama Mustafa (540109) Aleesha Jabbar (540156)</dc:title>
  <dc:creator>Dr.Usama</dc:creator>
  <cp:lastModifiedBy>ADMIN</cp:lastModifiedBy>
  <cp:revision>18</cp:revision>
  <dcterms:modified xsi:type="dcterms:W3CDTF">2025-11-24T08:33:20Z</dcterms:modified>
</cp:coreProperties>
</file>