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33" r:id="rId1"/>
  </p:sldMasterIdLst>
  <p:notesMasterIdLst>
    <p:notesMasterId r:id="rId22"/>
  </p:notesMasterIdLst>
  <p:sldIdLst>
    <p:sldId id="277" r:id="rId2"/>
    <p:sldId id="256" r:id="rId3"/>
    <p:sldId id="257" r:id="rId4"/>
    <p:sldId id="258" r:id="rId5"/>
    <p:sldId id="259" r:id="rId6"/>
    <p:sldId id="260" r:id="rId7"/>
    <p:sldId id="272" r:id="rId8"/>
    <p:sldId id="261" r:id="rId9"/>
    <p:sldId id="262" r:id="rId10"/>
    <p:sldId id="274" r:id="rId11"/>
    <p:sldId id="273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6" r:id="rId20"/>
    <p:sldId id="271" r:id="rId21"/>
  </p:sldIdLst>
  <p:sldSz cx="9144000" cy="5143500" type="screen16x9"/>
  <p:notesSz cx="6858000" cy="9144000"/>
  <p:embeddedFontLst>
    <p:embeddedFont>
      <p:font typeface="Bell MT" panose="02020503060305020303" pitchFamily="18" charset="0"/>
      <p:regular r:id="rId23"/>
      <p:bold r:id="rId24"/>
      <p:italic r:id="rId25"/>
    </p:embeddedFont>
    <p:embeddedFont>
      <p:font typeface="Garamond" panose="02020404030301010803" pitchFamily="18" charset="0"/>
      <p:regular r:id="rId26"/>
      <p:bold r:id="rId27"/>
      <p:italic r:id="rId28"/>
    </p:embeddedFont>
    <p:embeddedFont>
      <p:font typeface="Merriweather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4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6640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a859840d7fef4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a859840d7fef4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6545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9d6809c08bef18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9d6809c08bef18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2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2cb6750b06b30e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c2cb6750b06b30e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818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b7ff9c3432140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b7ff9c3432140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878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5e6302e381a05bc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5e6302e381a05bc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47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5e6302e381a05bc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5e6302e381a05bc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230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5e6302e381a05bc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5e6302e381a05bc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54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a016c043610c1b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a016c043610c1b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939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27efb16f3c619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27efb16f3c619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48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ab0e9ef45e60bc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ab0e9ef45e60bc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535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da6f03dc23bd1c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da6f03dc23bd1c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53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7737e825320157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7737e825320157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566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92008f9b2e26e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92008f9b2e26e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736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af2124d2f0fd8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af2124d2f0fd8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26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63761d1a2eb85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63761d1a2eb85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14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9430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7887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7870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2655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3990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837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43663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32671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4599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581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411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8128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18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297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1977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2755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76245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7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7912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9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92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  <p:sldLayoutId id="2147483951" r:id="rId18"/>
    <p:sldLayoutId id="2147483952" r:id="rId19"/>
    <p:sldLayoutId id="2147483953" r:id="rId20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00" y="568800"/>
            <a:ext cx="8520600" cy="888125"/>
          </a:xfrm>
        </p:spPr>
        <p:txBody>
          <a:bodyPr>
            <a:normAutofit/>
          </a:bodyPr>
          <a:lstStyle/>
          <a:p>
            <a:r>
              <a:rPr lang="en-GB" sz="3600" b="1" i="1" u="sng" dirty="0">
                <a:latin typeface="Merriweather"/>
                <a:ea typeface="Merriweather"/>
                <a:cs typeface="Merriweather"/>
                <a:sym typeface="Merriweather"/>
              </a:rPr>
              <a:t>FUMIGATION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100" y="1686600"/>
            <a:ext cx="8520600" cy="34164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pPr marL="11430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FSC(OT)</a:t>
            </a:r>
          </a:p>
          <a:p>
            <a:pPr marL="114300" indent="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Doctors Institute of Medical &amp; Emerging Science</a:t>
            </a:r>
          </a:p>
          <a:p>
            <a:pPr marL="114300" indent="0" algn="ctr"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18" y="2766149"/>
            <a:ext cx="1820363" cy="182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25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atsApp Video 2025-05-21 at 23.53.42_702cc011">
            <a:hlinkClick r:id="" action="ppaction://media"/>
            <a:extLst>
              <a:ext uri="{FF2B5EF4-FFF2-40B4-BE49-F238E27FC236}">
                <a16:creationId xmlns="" xmlns:a16="http://schemas.microsoft.com/office/drawing/2014/main" id="{85959250-9F50-8E94-4D06-296090583E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3342" y="583200"/>
            <a:ext cx="3695857" cy="3969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68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453980C-4C2B-76D8-7872-55747B243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660" y="227550"/>
            <a:ext cx="3162934" cy="1810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670D37B-7735-2503-059E-3921ADDBA03B}"/>
              </a:ext>
            </a:extLst>
          </p:cNvPr>
          <p:cNvSpPr txBox="1"/>
          <p:nvPr/>
        </p:nvSpPr>
        <p:spPr>
          <a:xfrm>
            <a:off x="798160" y="2145146"/>
            <a:ext cx="7555425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52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Theatre Volume = </a:t>
            </a:r>
            <a:r>
              <a:rPr lang="en-US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LxWxH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= 3500 cubic feet</a:t>
            </a:r>
          </a:p>
          <a:p>
            <a:pPr marL="457200" lvl="0" indent="-352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formaldehyde is required for fumigation???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63E9F41-6E92-5000-55F4-14A4D066FB89}"/>
              </a:ext>
            </a:extLst>
          </p:cNvPr>
          <p:cNvSpPr txBox="1"/>
          <p:nvPr/>
        </p:nvSpPr>
        <p:spPr>
          <a:xfrm>
            <a:off x="4403127" y="3665349"/>
            <a:ext cx="3950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Ans: 3500/1000*500 = 1750ml</a:t>
            </a:r>
          </a:p>
        </p:txBody>
      </p:sp>
    </p:spTree>
    <p:extLst>
      <p:ext uri="{BB962C8B-B14F-4D97-AF65-F5344CB8AC3E}">
        <p14:creationId xmlns:p14="http://schemas.microsoft.com/office/powerpoint/2010/main" val="19659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25129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Neutralization?</a:t>
            </a:r>
            <a:endParaRPr sz="3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212695" y="1127091"/>
            <a:ext cx="8421595" cy="3830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neutralization, formaldehyde fumigation system should be taken out from the surgical </a:t>
            </a:r>
            <a:r>
              <a:rPr lang="en-GB" sz="19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theater</a:t>
            </a:r>
            <a:r>
              <a:rPr lang="en-GB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9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the toxicity of formaldehyde vapor should be neutralized with ammonia solution.</a:t>
            </a:r>
            <a:endParaRPr sz="19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a cotton ball and </a:t>
            </a:r>
            <a:r>
              <a:rPr lang="en-GB" sz="19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300 ml of 10% ammonia</a:t>
            </a:r>
            <a:r>
              <a:rPr lang="en-GB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(for each 500 ml of formaldehyde used) on the floor of surgical </a:t>
            </a:r>
            <a:r>
              <a:rPr lang="en-GB" sz="19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theater</a:t>
            </a:r>
            <a:r>
              <a:rPr lang="en-GB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at least 4 hours before (07 a.m.) the "Sterility Test".</a:t>
            </a:r>
            <a:endParaRPr sz="1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Formaldehyde gas reacts with ammonia gas and produce </a:t>
            </a:r>
            <a:r>
              <a:rPr lang="en-GB" sz="19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hexamine</a:t>
            </a:r>
            <a:r>
              <a:rPr lang="en-GB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(synonym hexamethylenetetramine) which is considered a harmless substance. • Switch on the A/C, at </a:t>
            </a:r>
            <a:r>
              <a:rPr lang="en-GB" sz="19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2 hours</a:t>
            </a:r>
            <a:r>
              <a:rPr lang="en-GB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before the "Sterility Test".</a:t>
            </a:r>
            <a:endParaRPr sz="1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: </a:t>
            </a:r>
            <a:endParaRPr sz="3000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en-GB" sz="205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</a:t>
            </a:r>
            <a:r>
              <a:rPr lang="en-GB" sz="205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Theater</a:t>
            </a:r>
            <a:r>
              <a:rPr lang="en-GB" sz="205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Volume</a:t>
            </a:r>
            <a:r>
              <a:rPr lang="en-GB" sz="20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205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LxWxH</a:t>
            </a:r>
            <a:r>
              <a:rPr lang="en-GB" sz="20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x 15 x 10 = 3000 cubic feet</a:t>
            </a:r>
            <a:endParaRPr sz="205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en-GB" sz="205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Formaldehyde required for fumigation</a:t>
            </a:r>
            <a:r>
              <a:rPr lang="en-GB" sz="20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500 ml for 1000 cubic feet</a:t>
            </a:r>
            <a:endParaRPr sz="20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en-GB" sz="20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</a:t>
            </a:r>
            <a:r>
              <a:rPr lang="en-GB" sz="205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 ml</a:t>
            </a:r>
            <a:r>
              <a:rPr lang="en-GB" sz="20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formaldehyde required (to be diluted in 3000 ml of distilled water)</a:t>
            </a:r>
            <a:endParaRPr sz="20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en-GB" sz="205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Ammonia required for neutralization</a:t>
            </a:r>
            <a:r>
              <a:rPr lang="en-GB" sz="20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300 ml of 10% ammonia for 500 ml of formaldehyde</a:t>
            </a:r>
            <a:endParaRPr sz="20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425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r>
              <a:rPr lang="en-GB" sz="20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much??</a:t>
            </a:r>
            <a:endParaRPr sz="20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C57A9F8-F1D8-B7F0-9506-B2678F26AE15}"/>
              </a:ext>
            </a:extLst>
          </p:cNvPr>
          <p:cNvSpPr txBox="1"/>
          <p:nvPr/>
        </p:nvSpPr>
        <p:spPr>
          <a:xfrm>
            <a:off x="4029559" y="420113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900 ml of 10% ammonia required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311700" y="381600"/>
            <a:ext cx="8520600" cy="3585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 </a:t>
            </a:r>
            <a:r>
              <a:rPr lang="en-GB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BOILER FUMIGATION METHOD: </a:t>
            </a:r>
            <a:endParaRPr sz="3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311700" y="1273324"/>
            <a:ext cx="500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each </a:t>
            </a:r>
            <a:r>
              <a:rPr lang="en-GB" sz="19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cubic feet, 500 ml of formaldehyde (40% solution) is added to 1000 ml of distilled water</a:t>
            </a:r>
            <a:r>
              <a:rPr lang="en-GB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an electric boiler. </a:t>
            </a:r>
            <a:endParaRPr sz="1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 on the boiler, leave the room, and seal the door. </a:t>
            </a:r>
            <a:endParaRPr sz="1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GB" sz="19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minutes</a:t>
            </a:r>
            <a:r>
              <a:rPr lang="en-GB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switch off the boiler without entering the room (Switch off the main from outside).</a:t>
            </a:r>
            <a:endParaRPr sz="1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000" y="1139129"/>
            <a:ext cx="3519599" cy="35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311700" y="604799"/>
            <a:ext cx="8520600" cy="142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Mostly </a:t>
            </a:r>
            <a:r>
              <a:rPr lang="en-GB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Chemicals: (for fumigation)</a:t>
            </a:r>
            <a:endParaRPr sz="3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1016873" y="1461877"/>
            <a:ext cx="316767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5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Hydrogen cyanide: </a:t>
            </a:r>
            <a:endParaRPr sz="17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5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Iodoform</a:t>
            </a:r>
            <a:r>
              <a:rPr lang="en-GB" sz="17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7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5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Formaldehyde: </a:t>
            </a:r>
            <a:endParaRPr sz="175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5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Magnesium Phosphide: </a:t>
            </a:r>
            <a:endParaRPr sz="175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A16DCD-AE8F-2923-FE51-5C8EA7681039}"/>
              </a:ext>
            </a:extLst>
          </p:cNvPr>
          <p:cNvSpPr txBox="1"/>
          <p:nvPr/>
        </p:nvSpPr>
        <p:spPr>
          <a:xfrm>
            <a:off x="4812224" y="1508371"/>
            <a:ext cx="45720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Methyl Bromide: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Sulfuryl Fluoride: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 Phosphine: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8- 1,3-Dichloropropene: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Effects </a:t>
            </a:r>
            <a:endParaRPr sz="30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311700" y="1370900"/>
            <a:ext cx="457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 b="1" i="1" dirty="0">
                <a:solidFill>
                  <a:schemeClr val="accent1">
                    <a:lumMod val="50000"/>
                  </a:schemeClr>
                </a:solidFill>
              </a:rPr>
              <a:t>Coughing</a:t>
            </a:r>
            <a:endParaRPr sz="21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 b="1" i="1" dirty="0">
                <a:solidFill>
                  <a:schemeClr val="accent1">
                    <a:lumMod val="50000"/>
                  </a:schemeClr>
                </a:solidFill>
              </a:rPr>
              <a:t>Nausea</a:t>
            </a:r>
            <a:endParaRPr sz="21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 b="1" i="1" dirty="0">
                <a:solidFill>
                  <a:schemeClr val="accent1">
                    <a:lumMod val="50000"/>
                  </a:schemeClr>
                </a:solidFill>
              </a:rPr>
              <a:t>Vomiting</a:t>
            </a:r>
            <a:endParaRPr sz="21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 b="1" i="1" dirty="0">
                <a:solidFill>
                  <a:schemeClr val="accent1">
                    <a:lumMod val="50000"/>
                  </a:schemeClr>
                </a:solidFill>
              </a:rPr>
              <a:t>Secretion of more saliva</a:t>
            </a:r>
            <a:endParaRPr sz="21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 b="1" i="1" dirty="0">
                <a:solidFill>
                  <a:schemeClr val="accent1">
                    <a:lumMod val="50000"/>
                  </a:schemeClr>
                </a:solidFill>
              </a:rPr>
              <a:t>Sweating</a:t>
            </a:r>
            <a:endParaRPr sz="21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 b="1" i="1" dirty="0">
                <a:solidFill>
                  <a:schemeClr val="accent1">
                    <a:lumMod val="50000"/>
                  </a:schemeClr>
                </a:solidFill>
              </a:rPr>
              <a:t>Red eyes</a:t>
            </a:r>
            <a:endParaRPr sz="21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 b="1" i="1" dirty="0">
                <a:solidFill>
                  <a:schemeClr val="accent1">
                    <a:lumMod val="50000"/>
                  </a:schemeClr>
                </a:solidFill>
              </a:rPr>
              <a:t>Itchy skin</a:t>
            </a:r>
            <a:endParaRPr sz="21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 b="1" i="1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GB" sz="2100" b="1" i="1" dirty="0">
                <a:solidFill>
                  <a:schemeClr val="accent1">
                    <a:lumMod val="50000"/>
                  </a:schemeClr>
                </a:solidFill>
              </a:rPr>
              <a:t>running stomach</a:t>
            </a:r>
            <a:endParaRPr sz="21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000" y="350634"/>
            <a:ext cx="3955200" cy="222111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132" name="Google Shape;13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4000" y="2716975"/>
            <a:ext cx="3948301" cy="22669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/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 </a:t>
            </a:r>
            <a:endParaRPr sz="3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311700" y="1299306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hospital, the stomach will be emptied using oral or IV (intravenous) medication, a process called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regurgitation,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such that the concentration of the chemicals in the body is reduced.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corticosteroid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(usually a drug called hydrocortisone) will also be given to dilute the poison further and reduce the possible damage the chemicals might have on the liver and the kidneys </a:t>
            </a:r>
            <a:endParaRPr sz="2000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623400" y="43267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 b="1" i="1" u="sng" dirty="0">
                <a:solidFill>
                  <a:srgbClr val="C00000"/>
                </a:solidFill>
              </a:rPr>
              <a:t>Quiz : </a:t>
            </a:r>
            <a:endParaRPr sz="4700" b="1" i="1" u="sng" dirty="0">
              <a:solidFill>
                <a:srgbClr val="C00000"/>
              </a:solidFill>
            </a:endParaRPr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311709" y="2052572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 Theatre Size = 2500 Cubic Feet</a:t>
            </a:r>
            <a:endParaRPr sz="2400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much :</a:t>
            </a:r>
            <a:endParaRPr sz="2400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Formaldehyde needed for fumigation?</a:t>
            </a:r>
            <a:endParaRPr sz="2400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Ammonia needed for neutralization? </a:t>
            </a:r>
            <a:endParaRPr sz="2400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endParaRPr sz="2400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27"/>
          <p:cNvPicPr preferRelativeResize="0"/>
          <p:nvPr/>
        </p:nvPicPr>
        <p:blipFill rotWithShape="1">
          <a:blip r:embed="rId3">
            <a:alphaModFix/>
          </a:blip>
          <a:srcRect l="17817" r="25277" b="6472"/>
          <a:stretch/>
        </p:blipFill>
        <p:spPr>
          <a:xfrm>
            <a:off x="311700" y="432663"/>
            <a:ext cx="2371379" cy="42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3FE3E1E-89F1-F496-ED49-FBAABC5A0C8A}"/>
              </a:ext>
            </a:extLst>
          </p:cNvPr>
          <p:cNvSpPr txBox="1"/>
          <p:nvPr/>
        </p:nvSpPr>
        <p:spPr>
          <a:xfrm>
            <a:off x="228600" y="1893201"/>
            <a:ext cx="86868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Formaldehyde needed for fumigation = 2500/1000*500= 1250ml</a:t>
            </a: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Ammonia is required for neutralization =2500/1000*300= 750ml  </a:t>
            </a:r>
            <a:endParaRPr lang="en-US" sz="2400" dirty="0"/>
          </a:p>
        </p:txBody>
      </p:sp>
      <p:sp>
        <p:nvSpPr>
          <p:cNvPr id="6" name="Google Shape;143;p27">
            <a:extLst>
              <a:ext uri="{FF2B5EF4-FFF2-40B4-BE49-F238E27FC236}">
                <a16:creationId xmlns="" xmlns:a16="http://schemas.microsoft.com/office/drawing/2014/main" id="{F1051CD0-6BCF-9357-0510-6DB5861B65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0" y="43267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 b="1" i="1" u="sng" dirty="0">
                <a:solidFill>
                  <a:srgbClr val="C00000"/>
                </a:solidFill>
              </a:rPr>
              <a:t>Answer : </a:t>
            </a:r>
            <a:endParaRPr sz="47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0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88017" y="-418226"/>
            <a:ext cx="4572300" cy="24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511" y="1220686"/>
            <a:ext cx="5467000" cy="3317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16513" r="15105"/>
          <a:stretch/>
        </p:blipFill>
        <p:spPr>
          <a:xfrm>
            <a:off x="514132" y="1360954"/>
            <a:ext cx="2268250" cy="33170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92000"/>
              </a:srgbClr>
            </a:outerShdw>
          </a:effectLst>
        </p:spPr>
      </p:pic>
      <p:sp>
        <p:nvSpPr>
          <p:cNvPr id="57" name="Google Shape;57;p13"/>
          <p:cNvSpPr/>
          <p:nvPr/>
        </p:nvSpPr>
        <p:spPr>
          <a:xfrm>
            <a:off x="4669023" y="394924"/>
            <a:ext cx="4172459" cy="858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 flipH="1">
            <a:off x="4960317" y="320075"/>
            <a:ext cx="91440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i="1" u="sng" dirty="0">
                <a:latin typeface="Merriweather"/>
                <a:ea typeface="Merriweather"/>
                <a:cs typeface="Merriweather"/>
                <a:sym typeface="Merriweather"/>
              </a:rPr>
              <a:t>FUMIGATION </a:t>
            </a:r>
            <a:endParaRPr sz="4400" i="1" u="sng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EDB201-1540-73A6-6A67-BFF62E9E1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138" y="3135106"/>
            <a:ext cx="3540838" cy="20083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61938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Definition</a:t>
            </a:r>
            <a:r>
              <a:rPr lang="en-GB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45435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Fumigation is the process of gaseous sterilization (mostly by formaldehyde), which is used for killing microbial organisms and preventing microbial growth in air, on the surface of walls or floors.</a:t>
            </a:r>
            <a:endParaRPr sz="1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a hospital OT ROOMS, WARDS, ICU, and PACU can be fumigated.</a:t>
            </a:r>
            <a:endParaRPr sz="1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760" y="152400"/>
            <a:ext cx="5509965" cy="48387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323999"/>
            <a:ext cx="8520600" cy="4287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Fumigator</a:t>
            </a:r>
            <a:r>
              <a:rPr lang="en-GB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950100"/>
            <a:ext cx="6347100" cy="41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Application</a:t>
            </a:r>
            <a:r>
              <a:rPr lang="en-GB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Aerial Sterilisation of Operation Theatre, Clean </a:t>
            </a:r>
            <a:r>
              <a:rPr lang="en-GB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Room</a:t>
            </a:r>
            <a:r>
              <a:rPr lang="en-GB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Microbiology Lab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Droplet </a:t>
            </a:r>
            <a:r>
              <a:rPr lang="en-GB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Size: </a:t>
            </a:r>
            <a:r>
              <a:rPr lang="en-GB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1 micron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Voltage</a:t>
            </a:r>
            <a:r>
              <a:rPr lang="en-GB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220-240 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Tank </a:t>
            </a:r>
            <a:r>
              <a:rPr lang="en-GB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Capacity:</a:t>
            </a:r>
            <a:r>
              <a:rPr lang="en-GB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Litres 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</a:t>
            </a:r>
            <a:r>
              <a:rPr lang="en-GB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Portable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Volume </a:t>
            </a:r>
            <a:r>
              <a:rPr lang="en-GB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Coverage:</a:t>
            </a:r>
            <a:r>
              <a:rPr lang="en-GB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7000 to 8000 cubic feet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Weight </a:t>
            </a:r>
            <a:r>
              <a:rPr lang="en-GB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Machine:</a:t>
            </a:r>
            <a:r>
              <a:rPr lang="en-GB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kg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l="18502" r="15699"/>
          <a:stretch/>
        </p:blipFill>
        <p:spPr>
          <a:xfrm>
            <a:off x="6280463" y="950100"/>
            <a:ext cx="248520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Preparation </a:t>
            </a:r>
            <a:r>
              <a:rPr lang="en-GB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Fumigation: </a:t>
            </a:r>
            <a:endParaRPr sz="3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24333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2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Thoroughly clean </a:t>
            </a:r>
            <a:r>
              <a:rPr lang="en-GB" sz="195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windows, doors, floor, walls, surgery table,</a:t>
            </a: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all washable equipment with soap and water</a:t>
            </a:r>
            <a:endParaRPr sz="19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2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-GB" sz="195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windows and ventilators</a:t>
            </a: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tightly. If any openings are found, seal them with cellophane </a:t>
            </a:r>
            <a:r>
              <a:rPr lang="en-GB" sz="195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tape</a:t>
            </a: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other material to avoid the leak of fume.</a:t>
            </a:r>
            <a:endParaRPr sz="19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2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 off all </a:t>
            </a:r>
            <a:r>
              <a:rPr lang="en-GB" sz="195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lights, A/C and </a:t>
            </a:r>
            <a:r>
              <a:rPr lang="en-GB" sz="195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GB" sz="195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electronical items.</a:t>
            </a:r>
            <a:endParaRPr sz="195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2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room size (surgical theatre only) in </a:t>
            </a:r>
            <a:r>
              <a:rPr lang="en-GB" sz="195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cubic feet (</a:t>
            </a:r>
            <a:r>
              <a:rPr lang="en-GB" sz="195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LxWxH</a:t>
            </a:r>
            <a:r>
              <a:rPr lang="en-GB" sz="195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calculate the required amount of formaldehyde.</a:t>
            </a:r>
            <a:endParaRPr sz="19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93E040-D0F9-D392-5FA2-A206A58B2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41" y="1168992"/>
            <a:ext cx="6836917" cy="2508785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53BB9E-7FD9-D24C-8AF0-36F62721CB70}"/>
              </a:ext>
            </a:extLst>
          </p:cNvPr>
          <p:cNvSpPr txBox="1"/>
          <p:nvPr/>
        </p:nvSpPr>
        <p:spPr>
          <a:xfrm rot="21184025">
            <a:off x="2905932" y="2457876"/>
            <a:ext cx="103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OT</a:t>
            </a:r>
          </a:p>
        </p:txBody>
      </p:sp>
    </p:spTree>
    <p:extLst>
      <p:ext uri="{BB962C8B-B14F-4D97-AF65-F5344CB8AC3E}">
        <p14:creationId xmlns:p14="http://schemas.microsoft.com/office/powerpoint/2010/main" val="308770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272954" y="623030"/>
            <a:ext cx="5980612" cy="3897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 care must be taken by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wearing cap, mask, foot cover, spectacle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Formaldehyde is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irritant to eye &amp; nose;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it has also been recognized as a potential carcinogen.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the fumigating person must be provided with the personal protective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equipments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(PPE).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 a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 notice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front door indicating fumigation is in progress.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61EF9C-991C-79EC-FB82-D1CCE7741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766" y="511444"/>
            <a:ext cx="2706389" cy="4009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1: “FORMALDEHYDE METHOD”</a:t>
            </a:r>
            <a:endParaRPr sz="3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19895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52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Formaldehyde vapor is an extremely effective biocidal agent. </a:t>
            </a:r>
            <a:r>
              <a:rPr lang="en-GB" sz="195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Fumigation </a:t>
            </a: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effective at temperatures above </a:t>
            </a:r>
            <a:r>
              <a:rPr lang="en-GB" sz="195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20°C</a:t>
            </a: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relative </a:t>
            </a:r>
            <a:r>
              <a:rPr lang="en-GB" sz="195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humidity of 65%.</a:t>
            </a:r>
            <a:endParaRPr sz="195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2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Formalin is commercially available as </a:t>
            </a:r>
            <a:r>
              <a:rPr lang="en-GB" sz="195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solution of formaldehyde in water.</a:t>
            </a:r>
            <a:endParaRPr sz="19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2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formalin is heated, formaldehyde vapor is generated.</a:t>
            </a:r>
            <a:endParaRPr sz="19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2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Theatre Volume = </a:t>
            </a:r>
            <a:r>
              <a:rPr lang="en-GB" sz="195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LxWxH</a:t>
            </a: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x 15 x 10 = 3000 cubic feet</a:t>
            </a:r>
            <a:endParaRPr sz="19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2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Formaldehyde required for fumigation = </a:t>
            </a:r>
            <a:r>
              <a:rPr lang="en-GB" sz="1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ml for 1000 cubic feet </a:t>
            </a: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½ of OT volume </a:t>
            </a:r>
          </a:p>
          <a:p>
            <a:pPr marL="457200" lvl="0" indent="-352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-GB" sz="19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few hours or overnight (8-12 hours)</a:t>
            </a:r>
            <a:endParaRPr sz="19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810</Words>
  <Application>Microsoft Office PowerPoint</Application>
  <PresentationFormat>On-screen Show (16:9)</PresentationFormat>
  <Paragraphs>82</Paragraphs>
  <Slides>20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Bell MT</vt:lpstr>
      <vt:lpstr>Arial</vt:lpstr>
      <vt:lpstr>Garamond</vt:lpstr>
      <vt:lpstr>Merriweather</vt:lpstr>
      <vt:lpstr>Times New Roman</vt:lpstr>
      <vt:lpstr>Organic</vt:lpstr>
      <vt:lpstr>FUMIGATION</vt:lpstr>
      <vt:lpstr>PowerPoint Presentation</vt:lpstr>
      <vt:lpstr> Definition:</vt:lpstr>
      <vt:lpstr>PowerPoint Presentation</vt:lpstr>
      <vt:lpstr> Fumigator:</vt:lpstr>
      <vt:lpstr> Preparation for Fumigation: </vt:lpstr>
      <vt:lpstr>PowerPoint Presentation</vt:lpstr>
      <vt:lpstr>PowerPoint Presentation</vt:lpstr>
      <vt:lpstr>Method 1: “FORMALDEHYDE METHOD”</vt:lpstr>
      <vt:lpstr>PowerPoint Presentation</vt:lpstr>
      <vt:lpstr>PowerPoint Presentation</vt:lpstr>
      <vt:lpstr>What is Neutralization?</vt:lpstr>
      <vt:lpstr>Examples : </vt:lpstr>
      <vt:lpstr>  3- ELECTRIC BOILER FUMIGATION METHOD: </vt:lpstr>
      <vt:lpstr>  Mostly Used Chemicals: (for fumigation)</vt:lpstr>
      <vt:lpstr>Side Effects </vt:lpstr>
      <vt:lpstr>Treatment: </vt:lpstr>
      <vt:lpstr>Quiz : </vt:lpstr>
      <vt:lpstr>Answer :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 :  Usama Mustafa (540109) Aleesha Jabbar (540156)</dc:title>
  <dc:creator>Dr.Usama</dc:creator>
  <cp:lastModifiedBy>ADMIN</cp:lastModifiedBy>
  <cp:revision>18</cp:revision>
  <dcterms:modified xsi:type="dcterms:W3CDTF">2025-11-24T08:33:20Z</dcterms:modified>
</cp:coreProperties>
</file>