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Factor Affecting Quantity and Intensity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Fsc</a:t>
            </a:r>
            <a:r>
              <a:rPr lang="en-US" dirty="0" smtClean="0"/>
              <a:t> RIT</a:t>
            </a:r>
          </a:p>
          <a:p>
            <a:r>
              <a:rPr lang="en-US" dirty="0" err="1" smtClean="0"/>
              <a:t>Awais</a:t>
            </a:r>
            <a:r>
              <a:rPr lang="en-US" dirty="0" smtClean="0"/>
              <a:t> Hamza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67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Added filtration absorbs low-energy photons → intensity </a:t>
            </a:r>
            <a:r>
              <a:rPr lang="en-US" b="1" dirty="0"/>
              <a:t>decreases</a:t>
            </a:r>
            <a:endParaRPr lang="en-US" dirty="0"/>
          </a:p>
          <a:p>
            <a:r>
              <a:rPr lang="en-US" dirty="0"/>
              <a:t>Results in a </a:t>
            </a:r>
            <a:r>
              <a:rPr lang="en-US" b="1" dirty="0"/>
              <a:t>harder</a:t>
            </a:r>
            <a:r>
              <a:rPr lang="en-US" dirty="0"/>
              <a:t> (more penetrating) beam</a:t>
            </a:r>
          </a:p>
          <a:p>
            <a:r>
              <a:rPr lang="en-US" dirty="0"/>
              <a:t>Reduces patient skin dose</a:t>
            </a:r>
          </a:p>
          <a:p>
            <a:r>
              <a:rPr lang="en-US" b="1" dirty="0"/>
              <a:t>Collimation / Beam </a:t>
            </a:r>
            <a:r>
              <a:rPr lang="en-US" b="1" dirty="0" smtClean="0"/>
              <a:t>Size:</a:t>
            </a:r>
            <a:endParaRPr lang="en-US" b="1" dirty="0"/>
          </a:p>
          <a:p>
            <a:r>
              <a:rPr lang="en-US" dirty="0"/>
              <a:t>Smaller field size → intensity per area </a:t>
            </a:r>
            <a:r>
              <a:rPr lang="en-US" b="1" dirty="0"/>
              <a:t>increases at the center</a:t>
            </a:r>
            <a:r>
              <a:rPr lang="en-US" dirty="0"/>
              <a:t> (heel effect reduced)</a:t>
            </a:r>
          </a:p>
          <a:p>
            <a:r>
              <a:rPr lang="en-US" dirty="0"/>
              <a:t>Larger field → more scatter → reduces </a:t>
            </a:r>
            <a:r>
              <a:rPr lang="en-US" b="1" dirty="0"/>
              <a:t>useful intensity</a:t>
            </a:r>
            <a:r>
              <a:rPr lang="en-US" dirty="0"/>
              <a:t> at image receptor</a:t>
            </a:r>
          </a:p>
          <a:p>
            <a:r>
              <a:rPr lang="en-US" dirty="0"/>
              <a:t>Beam restriction improves contrast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476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THERMIONIC EMISSION &amp; CATHODE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5402" y="2681330"/>
            <a:ext cx="81187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Cathode of the X-ray Tube: Basic Structure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cathode is the </a:t>
            </a:r>
            <a:r>
              <a:rPr lang="en-US" b="1" dirty="0"/>
              <a:t>negative electrode</a:t>
            </a:r>
            <a:r>
              <a:rPr lang="en-US" dirty="0"/>
              <a:t> of the x-ray tube.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Two main components: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Filament(s):</a:t>
            </a:r>
            <a:r>
              <a:rPr lang="en-US" dirty="0"/>
              <a:t> usually tungsten (W) coil, high melting point (3370°C).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Focusing cup:</a:t>
            </a:r>
            <a:r>
              <a:rPr lang="en-US" dirty="0"/>
              <a:t> made of molybdenum or nickel, negatively charged.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Primary functions: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Provide electrons (via heating).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Focus the electrons into a narrow beam toward the anode.</a:t>
            </a:r>
          </a:p>
        </p:txBody>
      </p:sp>
    </p:spTree>
    <p:extLst>
      <p:ext uri="{BB962C8B-B14F-4D97-AF65-F5344CB8AC3E}">
        <p14:creationId xmlns:p14="http://schemas.microsoft.com/office/powerpoint/2010/main" val="1666530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Filament Heating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Filament is heated by </a:t>
            </a:r>
            <a:r>
              <a:rPr lang="en-US" b="1" dirty="0"/>
              <a:t>low-voltage, high-current circuit</a:t>
            </a:r>
            <a:r>
              <a:rPr lang="en-US" dirty="0"/>
              <a:t>.</a:t>
            </a:r>
          </a:p>
          <a:p>
            <a:r>
              <a:rPr lang="en-US" dirty="0"/>
              <a:t>Current: </a:t>
            </a:r>
            <a:r>
              <a:rPr lang="en-US" b="1" dirty="0"/>
              <a:t>3–5 A</a:t>
            </a:r>
            <a:r>
              <a:rPr lang="en-US" dirty="0"/>
              <a:t>, Voltage: </a:t>
            </a:r>
            <a:r>
              <a:rPr lang="en-US" b="1" dirty="0"/>
              <a:t>10–12 V</a:t>
            </a:r>
            <a:r>
              <a:rPr lang="en-US" dirty="0"/>
              <a:t>.</a:t>
            </a:r>
          </a:p>
          <a:p>
            <a:r>
              <a:rPr lang="en-US" dirty="0"/>
              <a:t>Heating the filament to </a:t>
            </a:r>
            <a:r>
              <a:rPr lang="en-US" b="1" dirty="0"/>
              <a:t>2200°C</a:t>
            </a:r>
            <a:r>
              <a:rPr lang="en-US" dirty="0"/>
              <a:t> causes electrons to gain enough energy to escape the metal surface.</a:t>
            </a:r>
          </a:p>
          <a:p>
            <a:r>
              <a:rPr lang="en-US" dirty="0"/>
              <a:t>Higher filament current → higher temperature → more electrons available.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83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Thermionic Emission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184565" y="1559404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Thermionic emission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release of electrons from a metal surface when heated.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Tungsten atoms vibrate more at high temperature → outer-shell electrons gain energy → escape.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Requires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low-voltage (filament circuit)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number of electrons released is called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space charge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0385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Space Charge &amp; Electron Cloud Formation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156855" y="2406318"/>
            <a:ext cx="8561959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Released electrons form a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cloud around the filament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called the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space charge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Space charge limits further electron emission at low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kVp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(space-charge effect).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Focusing cup helps shape this cloud into a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narrow electron beam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At high enough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kVp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the electrostatic attraction overcomes the space charge →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electrons accelerate.</a:t>
            </a:r>
          </a:p>
        </p:txBody>
      </p:sp>
    </p:spTree>
    <p:extLst>
      <p:ext uri="{BB962C8B-B14F-4D97-AF65-F5344CB8AC3E}">
        <p14:creationId xmlns:p14="http://schemas.microsoft.com/office/powerpoint/2010/main" val="1223681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Space-Charge Effect &amp; Its Control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30747" y="2378562"/>
            <a:ext cx="840807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At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low </a:t>
            </a: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kVp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the negative electron cloud repels new electrons → limits emission.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tube’s mA stabilization system compensates to maintain constant mA.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Above ~70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kVp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→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space-charge limited region ends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and emission becomes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saturation current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6404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Focusing Cup Function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1716423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Negatively charged metal cup around filament.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Functions: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Narrows &amp; directs the electron cloud.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Reduces beam divergence.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Creates a sharp, small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focal spot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on the anode.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Larger negative charge = tighter focusing.</a:t>
            </a:r>
          </a:p>
        </p:txBody>
      </p:sp>
    </p:spTree>
    <p:extLst>
      <p:ext uri="{BB962C8B-B14F-4D97-AF65-F5344CB8AC3E}">
        <p14:creationId xmlns:p14="http://schemas.microsoft.com/office/powerpoint/2010/main" val="2223008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Acceleration of Electrons (kVp Role)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184564" y="1439332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High voltage (kVp) between cathode and anode creates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potential difference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Electrons accelerate across tube at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half the speed of light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Higher kVp → higher electron kinetic energy → more energetic x-rays.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This step converts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electrical energy → kinetic energy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6468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Electron Interaction at the </a:t>
            </a:r>
            <a:r>
              <a:rPr lang="en-US" b="1" dirty="0" smtClean="0"/>
              <a:t>Anode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1634065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When electrons hit the anode target (tungsten-rhenium), two outcomes: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Bremsstrahlung radiation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(major portion).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Characteristic radiation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(minor portion, discrete energies).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Less than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1%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electron energy becomes x-rays.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99%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converts to heat.</a:t>
            </a:r>
          </a:p>
        </p:txBody>
      </p:sp>
    </p:spTree>
    <p:extLst>
      <p:ext uri="{BB962C8B-B14F-4D97-AF65-F5344CB8AC3E}">
        <p14:creationId xmlns:p14="http://schemas.microsoft.com/office/powerpoint/2010/main" val="1640145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Relation Between Thermionic Emission &amp; X-ray Production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193801" y="1634065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More thermionic emission → more electrons → more interactions → more x-ray photons produced.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Therefore,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 (filament current)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directly controls: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Number of electrons released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Number of x-rays produced (beam quantity)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kVp controls the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energy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these photons.</a:t>
            </a:r>
          </a:p>
        </p:txBody>
      </p:sp>
    </p:spTree>
    <p:extLst>
      <p:ext uri="{BB962C8B-B14F-4D97-AF65-F5344CB8AC3E}">
        <p14:creationId xmlns:p14="http://schemas.microsoft.com/office/powerpoint/2010/main" val="1711030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X-ray Quantity Overview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30747" y="1420859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X-ray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quantity = mAs-controlled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Represents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total number of photons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 the beam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Affects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image density/exposure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Mainly controlled by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 × exposure time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115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056023"/>
            <a:ext cx="9601196" cy="1303867"/>
          </a:xfrm>
        </p:spPr>
        <p:txBody>
          <a:bodyPr/>
          <a:lstStyle/>
          <a:p>
            <a:r>
              <a:rPr lang="en-US" dirty="0"/>
              <a:t>X-ray Tube </a:t>
            </a:r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1" y="1808787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Tube current =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flow of electrons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from cathode to anode.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Measured in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(milliamperes).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Directly proportional to: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Number of electrons emitted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Number of photons produced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Image receptor exposure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Controlled by filament current and space-charge compensation circuits</a:t>
            </a:r>
          </a:p>
        </p:txBody>
      </p:sp>
    </p:spTree>
    <p:extLst>
      <p:ext uri="{BB962C8B-B14F-4D97-AF65-F5344CB8AC3E}">
        <p14:creationId xmlns:p14="http://schemas.microsoft.com/office/powerpoint/2010/main" val="3917552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 (Tube Current)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387764" y="2535673"/>
            <a:ext cx="499694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Directly proportional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to x-ray quantity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Higher mA → more electrons → more photons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 doubles → quantity doubles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Does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not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affect photon energy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5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Exposure Time (s)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Longer time → more electrons travel → more photons produced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Direct linear relationship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Used to control motion blur (short time ↓ blur)</a:t>
            </a:r>
          </a:p>
        </p:txBody>
      </p:sp>
    </p:spTree>
    <p:extLst>
      <p:ext uri="{BB962C8B-B14F-4D97-AF65-F5344CB8AC3E}">
        <p14:creationId xmlns:p14="http://schemas.microsoft.com/office/powerpoint/2010/main" val="2561671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mAs</a:t>
            </a:r>
            <a:r>
              <a:rPr lang="en-US" dirty="0"/>
              <a:t> (Product of mA × Time)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21510" y="1365441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Primary controller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quantity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mAs ↑ → quantity ↑ proportionally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Follows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mAs Reciprocity Law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Key for maintaining consistent receptor exposure</a:t>
            </a:r>
          </a:p>
        </p:txBody>
      </p:sp>
    </p:spTree>
    <p:extLst>
      <p:ext uri="{BB962C8B-B14F-4D97-AF65-F5344CB8AC3E}">
        <p14:creationId xmlns:p14="http://schemas.microsoft.com/office/powerpoint/2010/main" val="3114037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kVp</a:t>
            </a:r>
            <a:r>
              <a:rPr lang="en-US" dirty="0"/>
              <a:t> (Indirect Effect on Quantity)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21510" y="1513223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kVp ↑ → more electrons reach target → more interactions → quantity increases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Effect is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non-linear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(approx. kVp² rule)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Increases both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quantity + energy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441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Filtration &amp; Generator Type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12274" y="1634065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Filtration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Added Al removes low-energy photons →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reduces quantity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Generator type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High-frequency generators produce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more consistent output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Quantity ↑ slightly due to less ripple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258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FACTORS AFFECTING X-RAY INTENSITY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Distance (Inverse Square Law)</a:t>
            </a:r>
          </a:p>
          <a:p>
            <a:r>
              <a:rPr lang="en-US" dirty="0"/>
              <a:t>Intensity ∝ 1 / </a:t>
            </a:r>
            <a:r>
              <a:rPr lang="en-US" dirty="0" smtClean="0"/>
              <a:t>distance². Distance </a:t>
            </a:r>
            <a:r>
              <a:rPr lang="en-US" dirty="0"/>
              <a:t>doubles → intensity becomes </a:t>
            </a:r>
            <a:r>
              <a:rPr lang="en-US" b="1" dirty="0"/>
              <a:t>1/4</a:t>
            </a:r>
            <a:endParaRPr lang="en-US" dirty="0"/>
          </a:p>
          <a:p>
            <a:r>
              <a:rPr lang="en-US" dirty="0"/>
              <a:t>Distance halves → intensity becomes </a:t>
            </a:r>
            <a:r>
              <a:rPr lang="en-US" b="1" dirty="0" smtClean="0"/>
              <a:t>4×</a:t>
            </a:r>
            <a:r>
              <a:rPr lang="en-US" dirty="0" smtClean="0"/>
              <a:t>. Critical </a:t>
            </a:r>
            <a:r>
              <a:rPr lang="en-US" dirty="0"/>
              <a:t>for patient dose &amp; receptor </a:t>
            </a:r>
            <a:r>
              <a:rPr lang="en-US" dirty="0" smtClean="0"/>
              <a:t>exposure</a:t>
            </a:r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765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kVp</a:t>
            </a:r>
            <a:r>
              <a:rPr lang="en-US" b="1" dirty="0"/>
              <a:t> Effect on </a:t>
            </a:r>
            <a:r>
              <a:rPr lang="en-US" b="1" dirty="0" smtClean="0"/>
              <a:t>Intensity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138383" y="1494750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Higher kVp → produces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more penetrating photons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Increases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energy and intensity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at the detector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Approximately intensity ∝ kVp²</a:t>
            </a:r>
          </a:p>
        </p:txBody>
      </p:sp>
    </p:spTree>
    <p:extLst>
      <p:ext uri="{BB962C8B-B14F-4D97-AF65-F5344CB8AC3E}">
        <p14:creationId xmlns:p14="http://schemas.microsoft.com/office/powerpoint/2010/main" val="24901215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</TotalTime>
  <Words>812</Words>
  <Application>Microsoft Office PowerPoint</Application>
  <PresentationFormat>Widescreen</PresentationFormat>
  <Paragraphs>110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Garamond</vt:lpstr>
      <vt:lpstr>Organic</vt:lpstr>
      <vt:lpstr>Factor Affecting Quantity and Intensity</vt:lpstr>
      <vt:lpstr>X-ray Quantity Overview</vt:lpstr>
      <vt:lpstr>mA (Tube Current)</vt:lpstr>
      <vt:lpstr>Exposure Time (s)</vt:lpstr>
      <vt:lpstr>mAs (Product of mA × Time)</vt:lpstr>
      <vt:lpstr>kVp (Indirect Effect on Quantity)</vt:lpstr>
      <vt:lpstr>Filtration &amp; Generator Type</vt:lpstr>
      <vt:lpstr>FACTORS AFFECTING X-RAY INTENSITY</vt:lpstr>
      <vt:lpstr>kVp Effect on Intensity</vt:lpstr>
      <vt:lpstr>Filtration</vt:lpstr>
      <vt:lpstr>THERMIONIC EMISSION &amp; CATHODE</vt:lpstr>
      <vt:lpstr>Filament Heating</vt:lpstr>
      <vt:lpstr>Thermionic Emission</vt:lpstr>
      <vt:lpstr>Space Charge &amp; Electron Cloud Formation</vt:lpstr>
      <vt:lpstr>Space-Charge Effect &amp; Its Control</vt:lpstr>
      <vt:lpstr>Focusing Cup Function</vt:lpstr>
      <vt:lpstr>Acceleration of Electrons (kVp Role)</vt:lpstr>
      <vt:lpstr>Electron Interaction at the Anode</vt:lpstr>
      <vt:lpstr>Relation Between Thermionic Emission &amp; X-ray Production</vt:lpstr>
      <vt:lpstr>X-ray Tube Current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Factor Affecting Quantity and Intensity</dc:title>
  <dc:creator>Moorche</dc:creator>
  <cp:lastModifiedBy>Moorche</cp:lastModifiedBy>
  <cp:revision>2</cp:revision>
  <dcterms:created xsi:type="dcterms:W3CDTF">2025-11-24T08:43:45Z</dcterms:created>
  <dcterms:modified xsi:type="dcterms:W3CDTF">2025-11-24T08:59:08Z</dcterms:modified>
</cp:coreProperties>
</file>