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74" r:id="rId5"/>
    <p:sldId id="259" r:id="rId6"/>
    <p:sldId id="275" r:id="rId7"/>
    <p:sldId id="260" r:id="rId8"/>
    <p:sldId id="276" r:id="rId9"/>
    <p:sldId id="261" r:id="rId10"/>
    <p:sldId id="262" r:id="rId11"/>
    <p:sldId id="277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RIT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Fsc</a:t>
            </a:r>
            <a:r>
              <a:rPr lang="en-US" dirty="0" smtClean="0"/>
              <a:t> RIT</a:t>
            </a:r>
          </a:p>
          <a:p>
            <a:r>
              <a:rPr lang="en-US" dirty="0" err="1" smtClean="0"/>
              <a:t>Awais</a:t>
            </a:r>
            <a:r>
              <a:rPr lang="en-US" dirty="0" smtClean="0"/>
              <a:t> Hamza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9689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Characteristic Radiation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Incident electron ejects inner-shell electron (usually K-shell)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Outer-shell electron fills vacancy → emits </a:t>
            </a: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photon with fixed energy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Produces </a:t>
            </a: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discrete peaks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in emission spectrum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Tungsten K-shell characteristic peaks: </a:t>
            </a: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~59 &amp; 67 keV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1508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436" y="1033463"/>
            <a:ext cx="10159999" cy="4840864"/>
          </a:xfrm>
        </p:spPr>
      </p:pic>
    </p:spTree>
    <p:extLst>
      <p:ext uri="{BB962C8B-B14F-4D97-AF65-F5344CB8AC3E}">
        <p14:creationId xmlns:p14="http://schemas.microsoft.com/office/powerpoint/2010/main" val="3055190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Combined X-Ray Spectrum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Diagnostic spectrum = </a:t>
            </a: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Continuous (Brems) + Discrete (Characteristic)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Influenced by: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kVp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→ affects maximum energy &amp; beam penetration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→ affects total quantity (intensity)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Filtration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→ removes low-energy photons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Target material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→ characteristic peaks depend on Z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7578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X-Ray Emission Spectrum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Includes:</a:t>
            </a:r>
          </a:p>
          <a:p>
            <a:r>
              <a:rPr lang="en-US" b="1" dirty="0"/>
              <a:t>Continuous spectrum:</a:t>
            </a:r>
            <a:r>
              <a:rPr lang="en-US" dirty="0"/>
              <a:t> Range of photon energies up to </a:t>
            </a:r>
            <a:r>
              <a:rPr lang="en-US" dirty="0" err="1"/>
              <a:t>kVp</a:t>
            </a:r>
            <a:endParaRPr lang="en-US" dirty="0"/>
          </a:p>
          <a:p>
            <a:r>
              <a:rPr lang="en-US" b="1" dirty="0"/>
              <a:t>Characteristic spectrum:</a:t>
            </a:r>
            <a:r>
              <a:rPr lang="en-US" dirty="0"/>
              <a:t> Sharp peaks at specific energies</a:t>
            </a:r>
          </a:p>
          <a:p>
            <a:r>
              <a:rPr lang="en-US" b="1" dirty="0"/>
              <a:t>Beam quality vs. quantity:</a:t>
            </a:r>
          </a:p>
          <a:p>
            <a:r>
              <a:rPr lang="en-US" b="1" dirty="0"/>
              <a:t>Quality:</a:t>
            </a:r>
            <a:r>
              <a:rPr lang="en-US" dirty="0"/>
              <a:t> controlled by </a:t>
            </a:r>
            <a:r>
              <a:rPr lang="en-US" b="1" dirty="0" err="1"/>
              <a:t>kVp</a:t>
            </a:r>
            <a:endParaRPr lang="en-US" dirty="0"/>
          </a:p>
          <a:p>
            <a:r>
              <a:rPr lang="en-US" b="1" dirty="0"/>
              <a:t>Quantity:</a:t>
            </a:r>
            <a:r>
              <a:rPr lang="en-US" dirty="0"/>
              <a:t> controlled by </a:t>
            </a:r>
            <a:r>
              <a:rPr lang="en-US" b="1" dirty="0"/>
              <a:t>mA</a:t>
            </a:r>
            <a:r>
              <a:rPr lang="en-US" dirty="0"/>
              <a:t> &amp; exposure time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8148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Interaction of X-Ray With Matter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/>
              <a:t>Major interactions in diagnostic range:</a:t>
            </a:r>
          </a:p>
          <a:p>
            <a:r>
              <a:rPr lang="en-US" b="1" dirty="0"/>
              <a:t>Photoelectric effect (PE):</a:t>
            </a:r>
            <a:endParaRPr lang="en-US" dirty="0"/>
          </a:p>
          <a:p>
            <a:pPr lvl="1"/>
            <a:r>
              <a:rPr lang="en-US" dirty="0"/>
              <a:t>Photon completely absorbed</a:t>
            </a:r>
          </a:p>
          <a:p>
            <a:pPr lvl="1"/>
            <a:r>
              <a:rPr lang="en-US" dirty="0"/>
              <a:t>Depends on </a:t>
            </a:r>
            <a:r>
              <a:rPr lang="en-US" b="1" dirty="0"/>
              <a:t>Z³ / E³</a:t>
            </a:r>
            <a:endParaRPr lang="en-US" dirty="0"/>
          </a:p>
          <a:p>
            <a:pPr lvl="1"/>
            <a:r>
              <a:rPr lang="en-US" dirty="0"/>
              <a:t>Important for </a:t>
            </a:r>
            <a:r>
              <a:rPr lang="en-US" b="1" dirty="0"/>
              <a:t>bone contrast</a:t>
            </a:r>
            <a:endParaRPr lang="en-US" dirty="0"/>
          </a:p>
          <a:p>
            <a:r>
              <a:rPr lang="en-US" b="1" dirty="0"/>
              <a:t>Compton scattering:</a:t>
            </a:r>
            <a:endParaRPr lang="en-US" dirty="0"/>
          </a:p>
          <a:p>
            <a:pPr lvl="1"/>
            <a:r>
              <a:rPr lang="en-US" dirty="0"/>
              <a:t>Photon ejects outer electron</a:t>
            </a:r>
          </a:p>
          <a:p>
            <a:pPr lvl="1"/>
            <a:r>
              <a:rPr lang="en-US" dirty="0"/>
              <a:t>Causes scatter → reduces image quality</a:t>
            </a:r>
          </a:p>
          <a:p>
            <a:r>
              <a:rPr lang="en-US" b="1" dirty="0"/>
              <a:t>Coherent scattering (minor)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466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Photoelectric Effect (PE)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Occurs with </a:t>
            </a: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low–moderate energy photons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Produces </a:t>
            </a: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high contrast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(bone appears white)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Increases patient dose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Probability ↑ with: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High Z (bone, iodine)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Low energy photons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2472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Compton Scattering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Dominant in </a:t>
            </a: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soft tissue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Photon loses energy + changes direction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Produces </a:t>
            </a: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fog/scatter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on image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Major factor reducing </a:t>
            </a: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image contrast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Increases radiographer dose</a:t>
            </a:r>
          </a:p>
        </p:txBody>
      </p:sp>
    </p:spTree>
    <p:extLst>
      <p:ext uri="{BB962C8B-B14F-4D97-AF65-F5344CB8AC3E}">
        <p14:creationId xmlns:p14="http://schemas.microsoft.com/office/powerpoint/2010/main" val="8674468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/>
              <a:t>Purpose:</a:t>
            </a:r>
          </a:p>
          <a:p>
            <a:r>
              <a:rPr lang="en-US" dirty="0"/>
              <a:t>Remove </a:t>
            </a:r>
            <a:r>
              <a:rPr lang="en-US" b="1" dirty="0"/>
              <a:t>low-energy, useless </a:t>
            </a:r>
            <a:r>
              <a:rPr lang="en-US" b="1" dirty="0" smtClean="0"/>
              <a:t>photons</a:t>
            </a:r>
            <a:r>
              <a:rPr lang="en-US" dirty="0" smtClean="0"/>
              <a:t>, Reduce </a:t>
            </a:r>
            <a:r>
              <a:rPr lang="en-US" dirty="0"/>
              <a:t>patient </a:t>
            </a:r>
            <a:r>
              <a:rPr lang="en-US" b="1" dirty="0"/>
              <a:t>skin dose</a:t>
            </a:r>
            <a:endParaRPr lang="en-US" dirty="0"/>
          </a:p>
          <a:p>
            <a:r>
              <a:rPr lang="en-US" b="1" dirty="0"/>
              <a:t>Types:</a:t>
            </a:r>
          </a:p>
          <a:p>
            <a:r>
              <a:rPr lang="en-US" b="1" dirty="0"/>
              <a:t>Inherent filtration:</a:t>
            </a:r>
            <a:r>
              <a:rPr lang="en-US" dirty="0"/>
              <a:t> glass, oil, </a:t>
            </a:r>
            <a:r>
              <a:rPr lang="en-US" dirty="0" smtClean="0"/>
              <a:t>housing, </a:t>
            </a:r>
            <a:r>
              <a:rPr lang="en-US" b="1" dirty="0" smtClean="0"/>
              <a:t>Added </a:t>
            </a:r>
            <a:r>
              <a:rPr lang="en-US" b="1" dirty="0"/>
              <a:t>filtration:</a:t>
            </a:r>
            <a:r>
              <a:rPr lang="en-US" dirty="0"/>
              <a:t> aluminum sheets</a:t>
            </a:r>
          </a:p>
          <a:p>
            <a:r>
              <a:rPr lang="en-US" b="1" dirty="0"/>
              <a:t>Total filtration requirement:</a:t>
            </a:r>
            <a:endParaRPr lang="en-US" dirty="0"/>
          </a:p>
          <a:p>
            <a:pPr lvl="1"/>
            <a:r>
              <a:rPr lang="en-US" dirty="0"/>
              <a:t>≥ 2.5 mm Al for diagnostic systems</a:t>
            </a:r>
          </a:p>
          <a:p>
            <a:r>
              <a:rPr lang="en-US" b="1" dirty="0"/>
              <a:t>Effect:</a:t>
            </a:r>
          </a:p>
          <a:p>
            <a:r>
              <a:rPr lang="en-US" dirty="0"/>
              <a:t>↑ Beam quality (hardens beam)</a:t>
            </a:r>
          </a:p>
          <a:p>
            <a:r>
              <a:rPr lang="en-US" dirty="0"/>
              <a:t>↓ Quantity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0875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Collimation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/>
              <a:t>Purpose:</a:t>
            </a:r>
          </a:p>
          <a:p>
            <a:r>
              <a:rPr lang="en-US" dirty="0"/>
              <a:t>Restrict X-ray beam size</a:t>
            </a:r>
          </a:p>
          <a:p>
            <a:r>
              <a:rPr lang="en-US" dirty="0"/>
              <a:t>Reduce scatter radiation</a:t>
            </a:r>
          </a:p>
          <a:p>
            <a:r>
              <a:rPr lang="en-US" dirty="0"/>
              <a:t>Improve image quality</a:t>
            </a:r>
          </a:p>
          <a:p>
            <a:r>
              <a:rPr lang="en-US" dirty="0"/>
              <a:t>Reduce patient dose</a:t>
            </a:r>
          </a:p>
          <a:p>
            <a:r>
              <a:rPr lang="en-US" b="1" dirty="0"/>
              <a:t>Types:</a:t>
            </a:r>
          </a:p>
          <a:p>
            <a:r>
              <a:rPr lang="en-US" dirty="0"/>
              <a:t>Aperture diaphragms</a:t>
            </a:r>
          </a:p>
          <a:p>
            <a:r>
              <a:rPr lang="en-US" dirty="0"/>
              <a:t>Cones/cylinders</a:t>
            </a:r>
          </a:p>
          <a:p>
            <a:r>
              <a:rPr lang="en-US" dirty="0"/>
              <a:t>Variable collimators (light beam diaphragm)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9283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X-Rays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Soft X-rays:</a:t>
            </a:r>
            <a:r>
              <a:rPr lang="en-US" dirty="0"/>
              <a:t> low energy, higher absorption</a:t>
            </a:r>
          </a:p>
          <a:p>
            <a:r>
              <a:rPr lang="en-US" b="1" dirty="0"/>
              <a:t>Hard X-rays:</a:t>
            </a:r>
            <a:r>
              <a:rPr lang="en-US" dirty="0"/>
              <a:t> high penetration</a:t>
            </a:r>
          </a:p>
          <a:p>
            <a:r>
              <a:rPr lang="en-US" b="1" dirty="0"/>
              <a:t>Diagnostic X-rays:</a:t>
            </a:r>
            <a:r>
              <a:rPr lang="en-US" dirty="0"/>
              <a:t> imaging (30–150 </a:t>
            </a:r>
            <a:r>
              <a:rPr lang="en-US" dirty="0" err="1"/>
              <a:t>kVp</a:t>
            </a:r>
            <a:r>
              <a:rPr lang="en-US" dirty="0"/>
              <a:t>)</a:t>
            </a:r>
          </a:p>
          <a:p>
            <a:r>
              <a:rPr lang="en-US" b="1" dirty="0"/>
              <a:t>Therapeutic X-rays:</a:t>
            </a:r>
            <a:r>
              <a:rPr lang="en-US" dirty="0"/>
              <a:t> radiotherapy (&gt; 1 MV, technically X-ray beams from </a:t>
            </a:r>
            <a:r>
              <a:rPr lang="en-US" dirty="0" err="1"/>
              <a:t>linac</a:t>
            </a:r>
            <a:r>
              <a:rPr lang="en-US" dirty="0"/>
              <a:t>)</a:t>
            </a:r>
          </a:p>
          <a:p>
            <a:r>
              <a:rPr lang="en-US" b="1" dirty="0"/>
              <a:t>Characteristic X-rays:</a:t>
            </a:r>
            <a:r>
              <a:rPr lang="en-US" dirty="0"/>
              <a:t> fixed energies</a:t>
            </a:r>
          </a:p>
          <a:p>
            <a:r>
              <a:rPr lang="en-US" b="1" dirty="0"/>
              <a:t>Bremsstrahlung X-rays:</a:t>
            </a:r>
            <a:r>
              <a:rPr lang="en-US" dirty="0"/>
              <a:t> continuous spectrum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620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Production of X-Rays &amp; Interaction With Matter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What Are X-Rays?</a:t>
            </a:r>
          </a:p>
          <a:p>
            <a:r>
              <a:rPr lang="en-US" dirty="0"/>
              <a:t>High-energy electromagnetic radiation</a:t>
            </a:r>
          </a:p>
          <a:p>
            <a:r>
              <a:rPr lang="en-US" dirty="0"/>
              <a:t>Wavelength: </a:t>
            </a:r>
            <a:r>
              <a:rPr lang="en-US" b="1" dirty="0"/>
              <a:t>0.01–10 nm</a:t>
            </a:r>
            <a:endParaRPr lang="en-US" dirty="0"/>
          </a:p>
          <a:p>
            <a:r>
              <a:rPr lang="en-US" dirty="0"/>
              <a:t>Energy: </a:t>
            </a:r>
            <a:r>
              <a:rPr lang="en-US" b="1" dirty="0" err="1"/>
              <a:t>keV</a:t>
            </a:r>
            <a:r>
              <a:rPr lang="en-US" b="1" dirty="0"/>
              <a:t> range</a:t>
            </a:r>
            <a:endParaRPr lang="en-US" dirty="0"/>
          </a:p>
          <a:p>
            <a:r>
              <a:rPr lang="en-US" dirty="0"/>
              <a:t>Produced when high-speed electrons interact with matter</a:t>
            </a:r>
          </a:p>
          <a:p>
            <a:r>
              <a:rPr lang="en-US" dirty="0"/>
              <a:t>Ionizing radiation → can remove electrons from atoms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6430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Applications of X-Rays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b="1" dirty="0"/>
              <a:t>Diagnostic:</a:t>
            </a:r>
          </a:p>
          <a:p>
            <a:r>
              <a:rPr lang="en-US" dirty="0"/>
              <a:t>Radiography</a:t>
            </a:r>
          </a:p>
          <a:p>
            <a:r>
              <a:rPr lang="en-US" dirty="0"/>
              <a:t>Fluoroscopy</a:t>
            </a:r>
          </a:p>
          <a:p>
            <a:r>
              <a:rPr lang="en-US" dirty="0"/>
              <a:t>CT scan</a:t>
            </a:r>
          </a:p>
          <a:p>
            <a:r>
              <a:rPr lang="en-US" dirty="0"/>
              <a:t>Angiography</a:t>
            </a:r>
          </a:p>
          <a:p>
            <a:r>
              <a:rPr lang="en-US" dirty="0"/>
              <a:t>Mammography</a:t>
            </a:r>
          </a:p>
          <a:p>
            <a:r>
              <a:rPr lang="en-US" dirty="0"/>
              <a:t>Dental imaging</a:t>
            </a:r>
          </a:p>
          <a:p>
            <a:r>
              <a:rPr lang="en-US" b="1" dirty="0"/>
              <a:t>Therapeutic:</a:t>
            </a:r>
          </a:p>
          <a:p>
            <a:r>
              <a:rPr lang="en-US" dirty="0"/>
              <a:t>External beam radiotherapy</a:t>
            </a:r>
          </a:p>
          <a:p>
            <a:r>
              <a:rPr lang="en-US" dirty="0"/>
              <a:t>Brachytherapy source imaging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1198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7178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502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Electromagnetic (EM) Spectrum &amp; X-Rays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X-rays lie between </a:t>
            </a: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UV radiation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and </a:t>
            </a: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Gamma rays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Short wavelength → high frequency → high penetrating power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Diagnostic X-rays: </a:t>
            </a: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30–150 kVp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X-rays are man-made; gamma rays are emitted from nuclei</a:t>
            </a:r>
          </a:p>
        </p:txBody>
      </p:sp>
    </p:spTree>
    <p:extLst>
      <p:ext uri="{BB962C8B-B14F-4D97-AF65-F5344CB8AC3E}">
        <p14:creationId xmlns:p14="http://schemas.microsoft.com/office/powerpoint/2010/main" val="2511972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27" y="591127"/>
            <a:ext cx="5634182" cy="548639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510" y="478126"/>
            <a:ext cx="5578764" cy="547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942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Production of X-Rays (Basic Requirements)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Source of electrons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→ Heated filament (thermionic emission)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Acceleration of electrons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→ High kVp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Sudden deceleration of electrons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→ Anode target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Vacuum tube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→ Prevents electron collision with air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Target material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→ Tungsten (W) due to high Z, melting point</a:t>
            </a:r>
          </a:p>
        </p:txBody>
      </p:sp>
    </p:spTree>
    <p:extLst>
      <p:ext uri="{BB962C8B-B14F-4D97-AF65-F5344CB8AC3E}">
        <p14:creationId xmlns:p14="http://schemas.microsoft.com/office/powerpoint/2010/main" val="3889776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672" y="1521402"/>
            <a:ext cx="9642763" cy="4519180"/>
          </a:xfrm>
        </p:spPr>
      </p:pic>
    </p:spTree>
    <p:extLst>
      <p:ext uri="{BB962C8B-B14F-4D97-AF65-F5344CB8AC3E}">
        <p14:creationId xmlns:p14="http://schemas.microsoft.com/office/powerpoint/2010/main" val="9316552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of X-Ray Production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Thermionic emission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mA → heats filament → electrons boil off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Electron acceleration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kVp → drives electrons to anode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Electron–target interaction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99% heat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&lt;1% X-rays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Two main radiation types produced: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Bremsstrahlung (Continuous spectrum)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Characteristic radiation (Discrete peaks)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579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109" y="1731963"/>
            <a:ext cx="9384145" cy="4123892"/>
          </a:xfrm>
        </p:spPr>
      </p:pic>
    </p:spTree>
    <p:extLst>
      <p:ext uri="{BB962C8B-B14F-4D97-AF65-F5344CB8AC3E}">
        <p14:creationId xmlns:p14="http://schemas.microsoft.com/office/powerpoint/2010/main" val="3254583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Bremsstrahlung Radiation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“Braking radiation”</a:t>
            </a:r>
          </a:p>
          <a:p>
            <a:r>
              <a:rPr lang="en-US" dirty="0"/>
              <a:t>Produced when electrons are decelerated near nucleus</a:t>
            </a:r>
          </a:p>
          <a:p>
            <a:r>
              <a:rPr lang="en-US" dirty="0"/>
              <a:t>Produces a </a:t>
            </a:r>
            <a:r>
              <a:rPr lang="en-US" b="1" dirty="0"/>
              <a:t>continuous spectrum</a:t>
            </a:r>
            <a:endParaRPr lang="en-US" dirty="0"/>
          </a:p>
          <a:p>
            <a:r>
              <a:rPr lang="en-US" dirty="0"/>
              <a:t>Maximum photon energy = </a:t>
            </a:r>
            <a:r>
              <a:rPr lang="en-US" b="1" dirty="0" err="1"/>
              <a:t>kVp</a:t>
            </a:r>
            <a:endParaRPr lang="en-US" dirty="0"/>
          </a:p>
          <a:p>
            <a:r>
              <a:rPr lang="en-US" dirty="0"/>
              <a:t>Contributes </a:t>
            </a:r>
            <a:r>
              <a:rPr lang="en-US" b="1" dirty="0"/>
              <a:t>majority</a:t>
            </a:r>
            <a:r>
              <a:rPr lang="en-US" dirty="0"/>
              <a:t> of diagnostic X-ray beam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087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</TotalTime>
  <Words>592</Words>
  <Application>Microsoft Office PowerPoint</Application>
  <PresentationFormat>Widescreen</PresentationFormat>
  <Paragraphs>116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Garamond</vt:lpstr>
      <vt:lpstr>Organic</vt:lpstr>
      <vt:lpstr>RIT</vt:lpstr>
      <vt:lpstr>Production of X-Rays &amp; Interaction With Matter</vt:lpstr>
      <vt:lpstr>Electromagnetic (EM) Spectrum &amp; X-Rays</vt:lpstr>
      <vt:lpstr>PowerPoint Presentation</vt:lpstr>
      <vt:lpstr>Production of X-Rays (Basic Requirements)</vt:lpstr>
      <vt:lpstr>PowerPoint Presentation</vt:lpstr>
      <vt:lpstr>Steps of X-Ray Production</vt:lpstr>
      <vt:lpstr>PowerPoint Presentation</vt:lpstr>
      <vt:lpstr>Bremsstrahlung Radiation</vt:lpstr>
      <vt:lpstr>Characteristic Radiation</vt:lpstr>
      <vt:lpstr>PowerPoint Presentation</vt:lpstr>
      <vt:lpstr>Combined X-Ray Spectrum</vt:lpstr>
      <vt:lpstr>X-Ray Emission Spectrum</vt:lpstr>
      <vt:lpstr>Interaction of X-Ray With Matter</vt:lpstr>
      <vt:lpstr>Photoelectric Effect (PE)</vt:lpstr>
      <vt:lpstr>Compton Scattering</vt:lpstr>
      <vt:lpstr>Filtration</vt:lpstr>
      <vt:lpstr>Collimation</vt:lpstr>
      <vt:lpstr>Types of X-Rays</vt:lpstr>
      <vt:lpstr>Clinical Applications of X-Rays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RIT</dc:title>
  <dc:creator>Moorche</dc:creator>
  <cp:lastModifiedBy>Moorche</cp:lastModifiedBy>
  <cp:revision>2</cp:revision>
  <dcterms:created xsi:type="dcterms:W3CDTF">2025-11-22T08:50:47Z</dcterms:created>
  <dcterms:modified xsi:type="dcterms:W3CDTF">2025-11-22T09:03:56Z</dcterms:modified>
</cp:coreProperties>
</file>