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Cardiovascular System</a:t>
            </a:r>
          </a:p>
        </p:txBody>
      </p:sp>
      <p:sp>
        <p:nvSpPr>
          <p:cNvPr id="3" name="Subtitle 2"/>
          <p:cNvSpPr>
            <a:spLocks noGrp="1"/>
          </p:cNvSpPr>
          <p:nvPr>
            <p:ph type="subTitle" idx="1"/>
          </p:nvPr>
        </p:nvSpPr>
        <p:spPr/>
        <p:txBody>
          <a:bodyPr/>
          <a:lstStyle/>
          <a:p>
            <a:r>
              <a:rPr lang="en-US" dirty="0" smtClean="0"/>
              <a:t>DPT</a:t>
            </a:r>
          </a:p>
          <a:p>
            <a:r>
              <a:rPr lang="en-US" dirty="0" err="1" smtClean="0"/>
              <a:t>Awais</a:t>
            </a:r>
            <a:r>
              <a:rPr lang="en-US" dirty="0" smtClean="0"/>
              <a:t> Hamza</a:t>
            </a:r>
            <a:endParaRPr lang="en-US" dirty="0"/>
          </a:p>
        </p:txBody>
      </p:sp>
    </p:spTree>
    <p:extLst>
      <p:ext uri="{BB962C8B-B14F-4D97-AF65-F5344CB8AC3E}">
        <p14:creationId xmlns:p14="http://schemas.microsoft.com/office/powerpoint/2010/main" val="261544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Serous layer</a:t>
            </a:r>
          </a:p>
        </p:txBody>
      </p:sp>
      <p:sp>
        <p:nvSpPr>
          <p:cNvPr id="3" name="Content Placeholder 2"/>
          <p:cNvSpPr>
            <a:spLocks noGrp="1"/>
          </p:cNvSpPr>
          <p:nvPr>
            <p:ph idx="1"/>
          </p:nvPr>
        </p:nvSpPr>
        <p:spPr/>
        <p:txBody>
          <a:bodyPr/>
          <a:lstStyle/>
          <a:p>
            <a:r>
              <a:rPr lang="en-US" dirty="0"/>
              <a:t>Serous layer is formed by mesothelium, together with a small amount of connective tissue. </a:t>
            </a:r>
            <a:endParaRPr lang="en-US" dirty="0" smtClean="0"/>
          </a:p>
          <a:p>
            <a:r>
              <a:rPr lang="en-US" dirty="0" smtClean="0"/>
              <a:t>Mesothelium </a:t>
            </a:r>
            <a:r>
              <a:rPr lang="en-US" dirty="0"/>
              <a:t>contains squamous epithelial cells which secrete a small amount of fluid, which lines the pericardial space. </a:t>
            </a:r>
            <a:endParaRPr lang="en-US" dirty="0" smtClean="0"/>
          </a:p>
          <a:p>
            <a:r>
              <a:rPr lang="en-US" dirty="0" smtClean="0"/>
              <a:t>This </a:t>
            </a:r>
            <a:r>
              <a:rPr lang="en-US" dirty="0"/>
              <a:t>fluid prevents friction and allows free movement of heart within pericardium, when it contracts and relaxes. </a:t>
            </a:r>
            <a:endParaRPr lang="en-US" dirty="0" smtClean="0"/>
          </a:p>
          <a:p>
            <a:r>
              <a:rPr lang="en-US" dirty="0" smtClean="0"/>
              <a:t>The </a:t>
            </a:r>
            <a:r>
              <a:rPr lang="en-US" dirty="0"/>
              <a:t>total volume of this fluid is only about 25 to 35 mL</a:t>
            </a:r>
          </a:p>
        </p:txBody>
      </p:sp>
    </p:spTree>
    <p:extLst>
      <p:ext uri="{BB962C8B-B14F-4D97-AF65-F5344CB8AC3E}">
        <p14:creationId xmlns:p14="http://schemas.microsoft.com/office/powerpoint/2010/main" val="256505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Inner Visceral Pericardium</a:t>
            </a:r>
          </a:p>
        </p:txBody>
      </p:sp>
      <p:sp>
        <p:nvSpPr>
          <p:cNvPr id="3" name="Content Placeholder 2"/>
          <p:cNvSpPr>
            <a:spLocks noGrp="1"/>
          </p:cNvSpPr>
          <p:nvPr>
            <p:ph idx="1"/>
          </p:nvPr>
        </p:nvSpPr>
        <p:spPr/>
        <p:txBody>
          <a:bodyPr/>
          <a:lstStyle/>
          <a:p>
            <a:r>
              <a:rPr lang="en-US" dirty="0"/>
              <a:t>Inner visceral pericardium lines the surface of myocardium. It is made up of flattened epithelial cells. This layer is also known as epicardium.</a:t>
            </a:r>
          </a:p>
        </p:txBody>
      </p:sp>
    </p:spTree>
    <p:extLst>
      <p:ext uri="{BB962C8B-B14F-4D97-AF65-F5344CB8AC3E}">
        <p14:creationId xmlns:p14="http://schemas.microsoft.com/office/powerpoint/2010/main" val="76607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MYOCARDIUM </a:t>
            </a:r>
          </a:p>
        </p:txBody>
      </p:sp>
      <p:sp>
        <p:nvSpPr>
          <p:cNvPr id="3" name="Content Placeholder 2"/>
          <p:cNvSpPr>
            <a:spLocks noGrp="1"/>
          </p:cNvSpPr>
          <p:nvPr>
            <p:ph idx="1"/>
          </p:nvPr>
        </p:nvSpPr>
        <p:spPr/>
        <p:txBody>
          <a:bodyPr/>
          <a:lstStyle/>
          <a:p>
            <a:r>
              <a:rPr lang="en-US" dirty="0"/>
              <a:t>Myocardium is the middle layer of wall of the heart and it is formed by cardiac muscle fibers or cardiac myocytes. </a:t>
            </a:r>
            <a:r>
              <a:rPr lang="en-US" dirty="0" smtClean="0"/>
              <a:t>It </a:t>
            </a:r>
            <a:r>
              <a:rPr lang="en-US" dirty="0"/>
              <a:t>is responsible for pumping action of the heart. Unlike skeletal muscle fibers, the cardiac muscle fibers are involuntary in nature. </a:t>
            </a:r>
            <a:endParaRPr lang="en-US" dirty="0" smtClean="0"/>
          </a:p>
          <a:p>
            <a:r>
              <a:rPr lang="en-US" dirty="0" smtClean="0"/>
              <a:t>Myocardium </a:t>
            </a:r>
            <a:r>
              <a:rPr lang="en-US" dirty="0"/>
              <a:t>has three types of muscle fibers: </a:t>
            </a:r>
            <a:r>
              <a:rPr lang="en-US" b="1" dirty="0" err="1"/>
              <a:t>i</a:t>
            </a:r>
            <a:r>
              <a:rPr lang="en-US" b="1" dirty="0"/>
              <a:t>. Muscle fibers which form contractile unit of heart ii. Muscle fibers which form pacemaker iii. Muscle fibers which form conductive system. </a:t>
            </a:r>
          </a:p>
        </p:txBody>
      </p:sp>
    </p:spTree>
    <p:extLst>
      <p:ext uri="{BB962C8B-B14F-4D97-AF65-F5344CB8AC3E}">
        <p14:creationId xmlns:p14="http://schemas.microsoft.com/office/powerpoint/2010/main" val="1022248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Muscle Fibers which Form Contractile Unit of Heart</a:t>
            </a:r>
          </a:p>
        </p:txBody>
      </p:sp>
      <p:sp>
        <p:nvSpPr>
          <p:cNvPr id="3" name="Content Placeholder 2"/>
          <p:cNvSpPr>
            <a:spLocks noGrp="1"/>
          </p:cNvSpPr>
          <p:nvPr>
            <p:ph idx="1"/>
          </p:nvPr>
        </p:nvSpPr>
        <p:spPr/>
        <p:txBody>
          <a:bodyPr>
            <a:normAutofit fontScale="92500" lnSpcReduction="10000"/>
          </a:bodyPr>
          <a:lstStyle/>
          <a:p>
            <a:r>
              <a:rPr lang="en-US" dirty="0"/>
              <a:t>These cardiac muscle fibers are striated and resemble the skeletal muscle fibers in structure. </a:t>
            </a:r>
            <a:endParaRPr lang="en-US" dirty="0" smtClean="0"/>
          </a:p>
          <a:p>
            <a:r>
              <a:rPr lang="en-US" dirty="0" smtClean="0"/>
              <a:t>Cardiac </a:t>
            </a:r>
            <a:r>
              <a:rPr lang="en-US" dirty="0"/>
              <a:t>muscle fiber is bound by sarcolemma. </a:t>
            </a:r>
            <a:endParaRPr lang="en-US" dirty="0" smtClean="0"/>
          </a:p>
          <a:p>
            <a:r>
              <a:rPr lang="en-US" dirty="0" smtClean="0"/>
              <a:t>It </a:t>
            </a:r>
            <a:r>
              <a:rPr lang="en-US" dirty="0"/>
              <a:t>has a centrally placed nucleus. </a:t>
            </a:r>
            <a:endParaRPr lang="en-US" dirty="0" smtClean="0"/>
          </a:p>
          <a:p>
            <a:r>
              <a:rPr lang="en-US" dirty="0" smtClean="0"/>
              <a:t>Myofibrils </a:t>
            </a:r>
            <a:r>
              <a:rPr lang="en-US" dirty="0"/>
              <a:t>are embedded in the sarcoplasm. </a:t>
            </a:r>
            <a:endParaRPr lang="en-US" dirty="0" smtClean="0"/>
          </a:p>
          <a:p>
            <a:r>
              <a:rPr lang="en-US" dirty="0" smtClean="0"/>
              <a:t>Sarcomere </a:t>
            </a:r>
            <a:r>
              <a:rPr lang="en-US" dirty="0"/>
              <a:t>of the cardiac muscle has all the contractile proteins, namely actin, myosin, troponin and tropomyosin. </a:t>
            </a:r>
            <a:r>
              <a:rPr lang="en-US" dirty="0" err="1"/>
              <a:t>Sarcotubular</a:t>
            </a:r>
            <a:r>
              <a:rPr lang="en-US" dirty="0"/>
              <a:t> system in cardiac muscle is similar to that of skeletal muscle. </a:t>
            </a:r>
          </a:p>
        </p:txBody>
      </p:sp>
    </p:spTree>
    <p:extLst>
      <p:ext uri="{BB962C8B-B14F-4D97-AF65-F5344CB8AC3E}">
        <p14:creationId xmlns:p14="http://schemas.microsoft.com/office/powerpoint/2010/main" val="253976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Intercalated disk</a:t>
            </a:r>
          </a:p>
        </p:txBody>
      </p:sp>
      <p:sp>
        <p:nvSpPr>
          <p:cNvPr id="3" name="Content Placeholder 2"/>
          <p:cNvSpPr>
            <a:spLocks noGrp="1"/>
          </p:cNvSpPr>
          <p:nvPr>
            <p:ph idx="1"/>
          </p:nvPr>
        </p:nvSpPr>
        <p:spPr/>
        <p:txBody>
          <a:bodyPr/>
          <a:lstStyle/>
          <a:p>
            <a:r>
              <a:rPr lang="en-US" dirty="0"/>
              <a:t>Intercalated disk is a tough double membranous structure, situated at the junction between the branches of neighboring cardiac muscle fibers. </a:t>
            </a:r>
            <a:endParaRPr lang="en-US" dirty="0" smtClean="0"/>
          </a:p>
          <a:p>
            <a:r>
              <a:rPr lang="en-US" dirty="0" smtClean="0"/>
              <a:t>It </a:t>
            </a:r>
            <a:r>
              <a:rPr lang="en-US" dirty="0"/>
              <a:t>is formed by the fusion of the membrane of the cardiac muscle </a:t>
            </a:r>
            <a:r>
              <a:rPr lang="en-US" dirty="0" smtClean="0"/>
              <a:t>branches. </a:t>
            </a:r>
          </a:p>
          <a:p>
            <a:r>
              <a:rPr lang="en-US" dirty="0" smtClean="0"/>
              <a:t>Intercalated </a:t>
            </a:r>
            <a:r>
              <a:rPr lang="en-US" dirty="0"/>
              <a:t>disks form </a:t>
            </a:r>
            <a:r>
              <a:rPr lang="en-US" dirty="0" err="1"/>
              <a:t>adherens</a:t>
            </a:r>
            <a:r>
              <a:rPr lang="en-US" dirty="0"/>
              <a:t> junctions, which play an important role in the contraction of cardiac muscle as a single unit </a:t>
            </a:r>
          </a:p>
        </p:txBody>
      </p:sp>
    </p:spTree>
    <p:extLst>
      <p:ext uri="{BB962C8B-B14F-4D97-AF65-F5344CB8AC3E}">
        <p14:creationId xmlns:p14="http://schemas.microsoft.com/office/powerpoint/2010/main" val="220234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Syncytium </a:t>
            </a:r>
          </a:p>
        </p:txBody>
      </p:sp>
      <p:sp>
        <p:nvSpPr>
          <p:cNvPr id="3" name="Content Placeholder 2"/>
          <p:cNvSpPr>
            <a:spLocks noGrp="1"/>
          </p:cNvSpPr>
          <p:nvPr>
            <p:ph idx="1"/>
          </p:nvPr>
        </p:nvSpPr>
        <p:spPr/>
        <p:txBody>
          <a:bodyPr>
            <a:normAutofit/>
          </a:bodyPr>
          <a:lstStyle/>
          <a:p>
            <a:r>
              <a:rPr lang="en-US" dirty="0"/>
              <a:t>Syncytium means tissue with cytoplasmic continuity between adjacent cells. However, cardiac muscle is like a physiological syncytium, since there is no continuity of the cytoplasm and the muscle fibers are separated from each other by cell membrane. At the sides, the membranes of the adjacent muscle fibers fuse together to form gap junctions. </a:t>
            </a:r>
          </a:p>
        </p:txBody>
      </p:sp>
    </p:spTree>
    <p:extLst>
      <p:ext uri="{BB962C8B-B14F-4D97-AF65-F5344CB8AC3E}">
        <p14:creationId xmlns:p14="http://schemas.microsoft.com/office/powerpoint/2010/main" val="244453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Syncytium </a:t>
            </a:r>
          </a:p>
        </p:txBody>
      </p:sp>
      <p:sp>
        <p:nvSpPr>
          <p:cNvPr id="3" name="Content Placeholder 2"/>
          <p:cNvSpPr>
            <a:spLocks noGrp="1"/>
          </p:cNvSpPr>
          <p:nvPr>
            <p:ph idx="1"/>
          </p:nvPr>
        </p:nvSpPr>
        <p:spPr/>
        <p:txBody>
          <a:bodyPr/>
          <a:lstStyle/>
          <a:p>
            <a:r>
              <a:rPr lang="en-US" dirty="0"/>
              <a:t>Gap junction is permeable to ions and it facilitates the rapid conduction of action potential from one fiber to another. Because of this, all the cardiac muscle fibers act like a single unit, which is referred as syncytium. </a:t>
            </a:r>
            <a:endParaRPr lang="en-US" dirty="0" smtClean="0"/>
          </a:p>
          <a:p>
            <a:r>
              <a:rPr lang="en-US" dirty="0" smtClean="0"/>
              <a:t>Syncytium </a:t>
            </a:r>
            <a:r>
              <a:rPr lang="en-US" dirty="0"/>
              <a:t>in human heart has two portions, syncytium of atria and the syncytium of ventricles. </a:t>
            </a:r>
            <a:endParaRPr lang="en-US" dirty="0" smtClean="0"/>
          </a:p>
          <a:p>
            <a:r>
              <a:rPr lang="en-US" dirty="0" smtClean="0"/>
              <a:t>Both </a:t>
            </a:r>
            <a:r>
              <a:rPr lang="en-US" dirty="0"/>
              <a:t>the portions of syncytium are connected by a thick </a:t>
            </a:r>
            <a:r>
              <a:rPr lang="en-US" dirty="0" err="1"/>
              <a:t>nonconducting</a:t>
            </a:r>
            <a:r>
              <a:rPr lang="en-US" dirty="0"/>
              <a:t> fibrous ring called the atrioventricular ring.</a:t>
            </a:r>
          </a:p>
          <a:p>
            <a:endParaRPr lang="en-US" dirty="0"/>
          </a:p>
        </p:txBody>
      </p:sp>
    </p:spTree>
    <p:extLst>
      <p:ext uri="{BB962C8B-B14F-4D97-AF65-F5344CB8AC3E}">
        <p14:creationId xmlns:p14="http://schemas.microsoft.com/office/powerpoint/2010/main" val="2214139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Fibers which Form the Pacemaker</a:t>
            </a:r>
          </a:p>
        </p:txBody>
      </p:sp>
      <p:sp>
        <p:nvSpPr>
          <p:cNvPr id="3" name="Content Placeholder 2"/>
          <p:cNvSpPr>
            <a:spLocks noGrp="1"/>
          </p:cNvSpPr>
          <p:nvPr>
            <p:ph idx="1"/>
          </p:nvPr>
        </p:nvSpPr>
        <p:spPr/>
        <p:txBody>
          <a:bodyPr/>
          <a:lstStyle/>
          <a:p>
            <a:r>
              <a:rPr lang="en-US" dirty="0"/>
              <a:t>Some of the muscle fibers of heart are modified into a specialized structure known as pacemaker. These muscle fibers forming the pacemaker have less striation</a:t>
            </a:r>
            <a:r>
              <a:rPr lang="en-US" dirty="0" smtClean="0"/>
              <a:t>.</a:t>
            </a:r>
          </a:p>
          <a:p>
            <a:r>
              <a:rPr lang="en-US" b="1" dirty="0" smtClean="0"/>
              <a:t>Pacemaker: </a:t>
            </a:r>
            <a:r>
              <a:rPr lang="en-US" dirty="0" smtClean="0"/>
              <a:t>Pacemaker </a:t>
            </a:r>
            <a:r>
              <a:rPr lang="en-US" dirty="0"/>
              <a:t>is structure in the heart that generates the impulses for heart beat. It is formed by pacemaker cells called P cells. Sinoatrial (SA) node forms the pacemaker in human heart. Details of pacemaker are given in next chapter. </a:t>
            </a:r>
          </a:p>
        </p:txBody>
      </p:sp>
    </p:spTree>
    <p:extLst>
      <p:ext uri="{BB962C8B-B14F-4D97-AF65-F5344CB8AC3E}">
        <p14:creationId xmlns:p14="http://schemas.microsoft.com/office/powerpoint/2010/main" val="1236144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Muscle Fibers which Form Conductive System</a:t>
            </a:r>
          </a:p>
        </p:txBody>
      </p:sp>
      <p:sp>
        <p:nvSpPr>
          <p:cNvPr id="3" name="Content Placeholder 2"/>
          <p:cNvSpPr>
            <a:spLocks noGrp="1"/>
          </p:cNvSpPr>
          <p:nvPr>
            <p:ph idx="1"/>
          </p:nvPr>
        </p:nvSpPr>
        <p:spPr/>
        <p:txBody>
          <a:bodyPr/>
          <a:lstStyle/>
          <a:p>
            <a:r>
              <a:rPr lang="en-US" dirty="0"/>
              <a:t>Conductive system of the heart is formed by modified cardiac muscle fibers. Impulses from SA node are transmitted to the atria directly. </a:t>
            </a:r>
          </a:p>
        </p:txBody>
      </p:sp>
    </p:spTree>
    <p:extLst>
      <p:ext uri="{BB962C8B-B14F-4D97-AF65-F5344CB8AC3E}">
        <p14:creationId xmlns:p14="http://schemas.microsoft.com/office/powerpoint/2010/main" val="120978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ENDOCARDIUM </a:t>
            </a:r>
          </a:p>
        </p:txBody>
      </p:sp>
      <p:sp>
        <p:nvSpPr>
          <p:cNvPr id="3" name="Content Placeholder 2"/>
          <p:cNvSpPr>
            <a:spLocks noGrp="1"/>
          </p:cNvSpPr>
          <p:nvPr>
            <p:ph idx="1"/>
          </p:nvPr>
        </p:nvSpPr>
        <p:spPr/>
        <p:txBody>
          <a:bodyPr/>
          <a:lstStyle/>
          <a:p>
            <a:r>
              <a:rPr lang="en-US" dirty="0"/>
              <a:t>Endocardium is the inner most layer of heart wall. </a:t>
            </a:r>
            <a:endParaRPr lang="en-US" dirty="0" smtClean="0"/>
          </a:p>
          <a:p>
            <a:r>
              <a:rPr lang="en-US" dirty="0" smtClean="0"/>
              <a:t>It </a:t>
            </a:r>
            <a:r>
              <a:rPr lang="en-US" dirty="0"/>
              <a:t>is a thin, smooth and glistening membrane. </a:t>
            </a:r>
            <a:endParaRPr lang="en-US" dirty="0" smtClean="0"/>
          </a:p>
          <a:p>
            <a:r>
              <a:rPr lang="en-US" dirty="0" smtClean="0"/>
              <a:t>It </a:t>
            </a:r>
            <a:r>
              <a:rPr lang="en-US" dirty="0"/>
              <a:t>is formed by a single layer of endothelial cells, lining the inner surface of the heart. </a:t>
            </a:r>
            <a:endParaRPr lang="en-US" dirty="0" smtClean="0"/>
          </a:p>
          <a:p>
            <a:r>
              <a:rPr lang="en-US" dirty="0" smtClean="0"/>
              <a:t>Endocardium </a:t>
            </a:r>
            <a:r>
              <a:rPr lang="en-US" dirty="0"/>
              <a:t>continues as endothelium of the blood vessels.</a:t>
            </a:r>
          </a:p>
        </p:txBody>
      </p:sp>
    </p:spTree>
    <p:extLst>
      <p:ext uri="{BB962C8B-B14F-4D97-AF65-F5344CB8AC3E}">
        <p14:creationId xmlns:p14="http://schemas.microsoft.com/office/powerpoint/2010/main" val="117528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SYSTEM</a:t>
            </a:r>
          </a:p>
        </p:txBody>
      </p:sp>
      <p:sp>
        <p:nvSpPr>
          <p:cNvPr id="3" name="Content Placeholder 2"/>
          <p:cNvSpPr>
            <a:spLocks noGrp="1"/>
          </p:cNvSpPr>
          <p:nvPr>
            <p:ph idx="1"/>
          </p:nvPr>
        </p:nvSpPr>
        <p:spPr/>
        <p:txBody>
          <a:bodyPr/>
          <a:lstStyle/>
          <a:p>
            <a:r>
              <a:rPr lang="en-US" dirty="0"/>
              <a:t>Cardiovascular system includes heart and blood vessels. Heart pumps blood into the blood vessels. Blood vessels circulate the blood throughout the body. Blood transports nutrients and oxygen to the tissues and removes carbon dioxide and waste products from the tissues.</a:t>
            </a:r>
          </a:p>
        </p:txBody>
      </p:sp>
    </p:spTree>
    <p:extLst>
      <p:ext uri="{BB962C8B-B14F-4D97-AF65-F5344CB8AC3E}">
        <p14:creationId xmlns:p14="http://schemas.microsoft.com/office/powerpoint/2010/main" val="168736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VALVES OF THE HEART</a:t>
            </a:r>
          </a:p>
        </p:txBody>
      </p:sp>
      <p:sp>
        <p:nvSpPr>
          <p:cNvPr id="3" name="Content Placeholder 2"/>
          <p:cNvSpPr>
            <a:spLocks noGrp="1"/>
          </p:cNvSpPr>
          <p:nvPr>
            <p:ph idx="1"/>
          </p:nvPr>
        </p:nvSpPr>
        <p:spPr/>
        <p:txBody>
          <a:bodyPr/>
          <a:lstStyle/>
          <a:p>
            <a:r>
              <a:rPr lang="en-US" dirty="0"/>
              <a:t>There are four valves in human heart. </a:t>
            </a:r>
            <a:endParaRPr lang="en-US" dirty="0" smtClean="0"/>
          </a:p>
          <a:p>
            <a:r>
              <a:rPr lang="en-US" dirty="0" smtClean="0"/>
              <a:t>Two </a:t>
            </a:r>
            <a:r>
              <a:rPr lang="en-US" dirty="0"/>
              <a:t>valves are in between atria and the ventricles called atrioventricular valves. </a:t>
            </a:r>
            <a:endParaRPr lang="en-US" dirty="0" smtClean="0"/>
          </a:p>
          <a:p>
            <a:r>
              <a:rPr lang="en-US" dirty="0" smtClean="0"/>
              <a:t>Other </a:t>
            </a:r>
            <a:r>
              <a:rPr lang="en-US" dirty="0"/>
              <a:t>two are the semilunar valves, placed at the opening of blood vessels arising from ventricles, namely systemic aorta and pulmonary artery. </a:t>
            </a:r>
            <a:endParaRPr lang="en-US" dirty="0" smtClean="0"/>
          </a:p>
          <a:p>
            <a:r>
              <a:rPr lang="en-US" dirty="0" smtClean="0"/>
              <a:t>Valves </a:t>
            </a:r>
            <a:r>
              <a:rPr lang="en-US" dirty="0"/>
              <a:t>of the heart permit the flow of blood through heart in only one direction.</a:t>
            </a:r>
          </a:p>
        </p:txBody>
      </p:sp>
    </p:spTree>
    <p:extLst>
      <p:ext uri="{BB962C8B-B14F-4D97-AF65-F5344CB8AC3E}">
        <p14:creationId xmlns:p14="http://schemas.microsoft.com/office/powerpoint/2010/main" val="2295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Chronotropic action</a:t>
            </a:r>
          </a:p>
        </p:txBody>
      </p:sp>
      <p:sp>
        <p:nvSpPr>
          <p:cNvPr id="3" name="Content Placeholder 2"/>
          <p:cNvSpPr>
            <a:spLocks noGrp="1"/>
          </p:cNvSpPr>
          <p:nvPr>
            <p:ph idx="1"/>
          </p:nvPr>
        </p:nvSpPr>
        <p:spPr/>
        <p:txBody>
          <a:bodyPr/>
          <a:lstStyle/>
          <a:p>
            <a:r>
              <a:rPr lang="en-US" dirty="0"/>
              <a:t>Chronotropic action is the </a:t>
            </a:r>
            <a:r>
              <a:rPr lang="en-US" b="1" dirty="0"/>
              <a:t>frequency of heartbeat </a:t>
            </a:r>
            <a:r>
              <a:rPr lang="en-US" dirty="0"/>
              <a:t>or heart rate. </a:t>
            </a:r>
            <a:endParaRPr lang="en-US" dirty="0" smtClean="0"/>
          </a:p>
          <a:p>
            <a:r>
              <a:rPr lang="en-US" dirty="0" smtClean="0"/>
              <a:t>It </a:t>
            </a:r>
            <a:r>
              <a:rPr lang="en-US" dirty="0"/>
              <a:t>is of two types: </a:t>
            </a:r>
            <a:r>
              <a:rPr lang="en-US" dirty="0" err="1"/>
              <a:t>i</a:t>
            </a:r>
            <a:r>
              <a:rPr lang="en-US" dirty="0"/>
              <a:t>. Tachycardia or increase in heart rate ii. Bradycardia or decrease in heart rate</a:t>
            </a:r>
          </a:p>
        </p:txBody>
      </p:sp>
    </p:spTree>
    <p:extLst>
      <p:ext uri="{BB962C8B-B14F-4D97-AF65-F5344CB8AC3E}">
        <p14:creationId xmlns:p14="http://schemas.microsoft.com/office/powerpoint/2010/main" val="4267551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INOTROPIC ACTION</a:t>
            </a:r>
          </a:p>
        </p:txBody>
      </p:sp>
      <p:sp>
        <p:nvSpPr>
          <p:cNvPr id="3" name="Content Placeholder 2"/>
          <p:cNvSpPr>
            <a:spLocks noGrp="1"/>
          </p:cNvSpPr>
          <p:nvPr>
            <p:ph idx="1"/>
          </p:nvPr>
        </p:nvSpPr>
        <p:spPr/>
        <p:txBody>
          <a:bodyPr/>
          <a:lstStyle/>
          <a:p>
            <a:r>
              <a:rPr lang="en-US" dirty="0"/>
              <a:t>Force of contraction of heart is called inotropic action. </a:t>
            </a:r>
            <a:endParaRPr lang="en-US" dirty="0" smtClean="0"/>
          </a:p>
          <a:p>
            <a:r>
              <a:rPr lang="en-US" dirty="0" smtClean="0"/>
              <a:t>It </a:t>
            </a:r>
            <a:r>
              <a:rPr lang="en-US" dirty="0"/>
              <a:t>is of two types: </a:t>
            </a:r>
            <a:r>
              <a:rPr lang="en-US" dirty="0" err="1"/>
              <a:t>i</a:t>
            </a:r>
            <a:r>
              <a:rPr lang="en-US" dirty="0"/>
              <a:t>. Positive inotropic action or increase in the force of contraction ii. Negative inotropic action or decrease in the force of contraction.</a:t>
            </a:r>
          </a:p>
        </p:txBody>
      </p:sp>
    </p:spTree>
    <p:extLst>
      <p:ext uri="{BB962C8B-B14F-4D97-AF65-F5344CB8AC3E}">
        <p14:creationId xmlns:p14="http://schemas.microsoft.com/office/powerpoint/2010/main" val="2260067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DROMOTROPIC ACTION</a:t>
            </a:r>
          </a:p>
        </p:txBody>
      </p:sp>
      <p:sp>
        <p:nvSpPr>
          <p:cNvPr id="3" name="Content Placeholder 2"/>
          <p:cNvSpPr>
            <a:spLocks noGrp="1"/>
          </p:cNvSpPr>
          <p:nvPr>
            <p:ph idx="1"/>
          </p:nvPr>
        </p:nvSpPr>
        <p:spPr/>
        <p:txBody>
          <a:bodyPr/>
          <a:lstStyle/>
          <a:p>
            <a:r>
              <a:rPr lang="en-US" dirty="0" err="1"/>
              <a:t>Dromotropic</a:t>
            </a:r>
            <a:r>
              <a:rPr lang="en-US" dirty="0"/>
              <a:t> action is the conduction of impulse through heart. </a:t>
            </a:r>
            <a:endParaRPr lang="en-US" dirty="0" smtClean="0"/>
          </a:p>
          <a:p>
            <a:r>
              <a:rPr lang="en-US" dirty="0" smtClean="0"/>
              <a:t>It </a:t>
            </a:r>
            <a:r>
              <a:rPr lang="en-US" dirty="0"/>
              <a:t>is of two types: </a:t>
            </a:r>
            <a:r>
              <a:rPr lang="en-US" b="1" dirty="0" err="1"/>
              <a:t>i</a:t>
            </a:r>
            <a:r>
              <a:rPr lang="en-US" b="1" dirty="0"/>
              <a:t>. Positive </a:t>
            </a:r>
            <a:r>
              <a:rPr lang="en-US" b="1" dirty="0" err="1"/>
              <a:t>dromotropic</a:t>
            </a:r>
            <a:r>
              <a:rPr lang="en-US" b="1" dirty="0"/>
              <a:t> action </a:t>
            </a:r>
            <a:r>
              <a:rPr lang="en-US" dirty="0"/>
              <a:t>or increase in the velocity of conduction </a:t>
            </a:r>
            <a:r>
              <a:rPr lang="en-US" b="1" dirty="0"/>
              <a:t>ii. Negative </a:t>
            </a:r>
            <a:r>
              <a:rPr lang="en-US" b="1" dirty="0" err="1"/>
              <a:t>dromotropic</a:t>
            </a:r>
            <a:r>
              <a:rPr lang="en-US" b="1" dirty="0"/>
              <a:t> action </a:t>
            </a:r>
            <a:r>
              <a:rPr lang="en-US" dirty="0"/>
              <a:t>or decrease in the velocity of conduction. </a:t>
            </a:r>
          </a:p>
        </p:txBody>
      </p:sp>
    </p:spTree>
    <p:extLst>
      <p:ext uri="{BB962C8B-B14F-4D97-AF65-F5344CB8AC3E}">
        <p14:creationId xmlns:p14="http://schemas.microsoft.com/office/powerpoint/2010/main" val="101454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BATHMOTROPIC ACTION</a:t>
            </a:r>
          </a:p>
        </p:txBody>
      </p:sp>
      <p:sp>
        <p:nvSpPr>
          <p:cNvPr id="3" name="Content Placeholder 2"/>
          <p:cNvSpPr>
            <a:spLocks noGrp="1"/>
          </p:cNvSpPr>
          <p:nvPr>
            <p:ph idx="1"/>
          </p:nvPr>
        </p:nvSpPr>
        <p:spPr/>
        <p:txBody>
          <a:bodyPr/>
          <a:lstStyle/>
          <a:p>
            <a:r>
              <a:rPr lang="en-US" dirty="0" err="1"/>
              <a:t>Bathmotropic</a:t>
            </a:r>
            <a:r>
              <a:rPr lang="en-US" dirty="0"/>
              <a:t> action is the excitability of cardiac muscle. </a:t>
            </a:r>
            <a:endParaRPr lang="en-US" dirty="0" smtClean="0"/>
          </a:p>
          <a:p>
            <a:r>
              <a:rPr lang="en-US" dirty="0" smtClean="0"/>
              <a:t>It </a:t>
            </a:r>
            <a:r>
              <a:rPr lang="en-US" dirty="0"/>
              <a:t>is also of two types: </a:t>
            </a:r>
            <a:r>
              <a:rPr lang="en-US" dirty="0" err="1"/>
              <a:t>i</a:t>
            </a:r>
            <a:r>
              <a:rPr lang="en-US" dirty="0"/>
              <a:t>. Positive </a:t>
            </a:r>
            <a:r>
              <a:rPr lang="en-US" dirty="0" err="1"/>
              <a:t>bathmotropic</a:t>
            </a:r>
            <a:r>
              <a:rPr lang="en-US" dirty="0"/>
              <a:t> action or increase in the excitability of cardiac muscle ii. Negative </a:t>
            </a:r>
            <a:r>
              <a:rPr lang="en-US" dirty="0" err="1"/>
              <a:t>bathmotropic</a:t>
            </a:r>
            <a:r>
              <a:rPr lang="en-US" dirty="0"/>
              <a:t> action or decrease in the excitability of cardiac muscle</a:t>
            </a:r>
          </a:p>
        </p:txBody>
      </p:sp>
    </p:spTree>
    <p:extLst>
      <p:ext uri="{BB962C8B-B14F-4D97-AF65-F5344CB8AC3E}">
        <p14:creationId xmlns:p14="http://schemas.microsoft.com/office/powerpoint/2010/main" val="2059721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ARTERIAL SYSTEM</a:t>
            </a:r>
            <a:endParaRPr lang="en-US" dirty="0"/>
          </a:p>
        </p:txBody>
      </p:sp>
      <p:sp>
        <p:nvSpPr>
          <p:cNvPr id="3" name="Content Placeholder 2"/>
          <p:cNvSpPr>
            <a:spLocks noGrp="1"/>
          </p:cNvSpPr>
          <p:nvPr>
            <p:ph idx="1"/>
          </p:nvPr>
        </p:nvSpPr>
        <p:spPr/>
        <p:txBody>
          <a:bodyPr/>
          <a:lstStyle/>
          <a:p>
            <a:r>
              <a:rPr lang="en-US" dirty="0"/>
              <a:t>Arterial system comprises the aorta, arteries and arterioles. </a:t>
            </a:r>
            <a:endParaRPr lang="en-US" dirty="0" smtClean="0"/>
          </a:p>
          <a:p>
            <a:r>
              <a:rPr lang="en-US" dirty="0" smtClean="0"/>
              <a:t>Walls </a:t>
            </a:r>
            <a:r>
              <a:rPr lang="en-US" dirty="0"/>
              <a:t>of the aorta and arteries are formed by three layers: 1. Outer tunica adventitia, which is made up of connective tissue layer. It is the continuation of fibrous layer of parietal pericardium</a:t>
            </a:r>
            <a:r>
              <a:rPr lang="en-US" dirty="0" smtClean="0"/>
              <a:t>. </a:t>
            </a:r>
            <a:r>
              <a:rPr lang="en-US" dirty="0"/>
              <a:t>2. Middle tunica media, which is formed by smooth muscles 3. Inner tunica intima, which is made up of endothelium. </a:t>
            </a:r>
          </a:p>
        </p:txBody>
      </p:sp>
    </p:spTree>
    <p:extLst>
      <p:ext uri="{BB962C8B-B14F-4D97-AF65-F5344CB8AC3E}">
        <p14:creationId xmlns:p14="http://schemas.microsoft.com/office/powerpoint/2010/main" val="215686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SYSTEM</a:t>
            </a:r>
          </a:p>
        </p:txBody>
      </p:sp>
      <p:sp>
        <p:nvSpPr>
          <p:cNvPr id="3" name="Content Placeholder 2"/>
          <p:cNvSpPr>
            <a:spLocks noGrp="1"/>
          </p:cNvSpPr>
          <p:nvPr>
            <p:ph idx="1"/>
          </p:nvPr>
        </p:nvSpPr>
        <p:spPr/>
        <p:txBody>
          <a:bodyPr/>
          <a:lstStyle/>
          <a:p>
            <a:r>
              <a:rPr lang="en-US" dirty="0" smtClean="0"/>
              <a:t>It </a:t>
            </a:r>
            <a:r>
              <a:rPr lang="en-US" dirty="0"/>
              <a:t>is the continuation of endocardium. Aorta, arteries and arterioles have two laminae of elastic tissues: </a:t>
            </a:r>
            <a:r>
              <a:rPr lang="en-US" dirty="0" err="1"/>
              <a:t>i</a:t>
            </a:r>
            <a:r>
              <a:rPr lang="en-US" dirty="0"/>
              <a:t>. External elastic lamina between tunica adventitia and tunica media ii. Internal elastic lamina between tunica media and tunica intima. Aorta and arteries have more elastic tissues and the arterioles have more smooth muscles</a:t>
            </a:r>
          </a:p>
        </p:txBody>
      </p:sp>
    </p:spTree>
    <p:extLst>
      <p:ext uri="{BB962C8B-B14F-4D97-AF65-F5344CB8AC3E}">
        <p14:creationId xmlns:p14="http://schemas.microsoft.com/office/powerpoint/2010/main" val="3032184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SYSTEM</a:t>
            </a:r>
          </a:p>
        </p:txBody>
      </p:sp>
      <p:sp>
        <p:nvSpPr>
          <p:cNvPr id="3" name="Content Placeholder 2"/>
          <p:cNvSpPr>
            <a:spLocks noGrp="1"/>
          </p:cNvSpPr>
          <p:nvPr>
            <p:ph idx="1"/>
          </p:nvPr>
        </p:nvSpPr>
        <p:spPr/>
        <p:txBody>
          <a:bodyPr>
            <a:normAutofit fontScale="92500" lnSpcReduction="10000"/>
          </a:bodyPr>
          <a:lstStyle/>
          <a:p>
            <a:r>
              <a:rPr lang="en-US" dirty="0" smtClean="0"/>
              <a:t>Arterial </a:t>
            </a:r>
            <a:r>
              <a:rPr lang="en-US" dirty="0"/>
              <a:t>branches become narrower and their walls become thinner while reaching the periphery. </a:t>
            </a:r>
            <a:endParaRPr lang="en-US" dirty="0" smtClean="0"/>
          </a:p>
          <a:p>
            <a:r>
              <a:rPr lang="en-US" b="1" dirty="0" smtClean="0"/>
              <a:t>Aorta </a:t>
            </a:r>
            <a:r>
              <a:rPr lang="en-US" b="1" dirty="0"/>
              <a:t>has got the maximum diameter of about 25 mm. Diameter of the arteries is gradually decreased and at the end arteries, it is about 4 mm. It further decreases to 30 µ in the arterioles and ends up with 10 µ in the terminal arterioles. </a:t>
            </a:r>
            <a:r>
              <a:rPr lang="en-US" dirty="0"/>
              <a:t>Resistance (peripheral resistance) is offered to blood flow in the arterioles and so these vessels are called resistant vessels. Arterioles are continued as capillaries, which are small, thin walled vessels having a diameter of about 5 to 8 µ. Capillaries are functionally very important because, the exchange of materials between the blood and the tissues occurs through these vessels.</a:t>
            </a:r>
          </a:p>
        </p:txBody>
      </p:sp>
    </p:spTree>
    <p:extLst>
      <p:ext uri="{BB962C8B-B14F-4D97-AF65-F5344CB8AC3E}">
        <p14:creationId xmlns:p14="http://schemas.microsoft.com/office/powerpoint/2010/main" val="952337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SYSTEM</a:t>
            </a:r>
          </a:p>
        </p:txBody>
      </p:sp>
      <p:sp>
        <p:nvSpPr>
          <p:cNvPr id="3" name="Content Placeholder 2"/>
          <p:cNvSpPr>
            <a:spLocks noGrp="1"/>
          </p:cNvSpPr>
          <p:nvPr>
            <p:ph idx="1"/>
          </p:nvPr>
        </p:nvSpPr>
        <p:spPr/>
        <p:txBody>
          <a:bodyPr>
            <a:normAutofit fontScale="92500"/>
          </a:bodyPr>
          <a:lstStyle/>
          <a:p>
            <a:r>
              <a:rPr lang="en-US" dirty="0"/>
              <a:t>From the capillaries, venous system starts and it includes </a:t>
            </a:r>
            <a:r>
              <a:rPr lang="en-US" dirty="0" err="1"/>
              <a:t>venules</a:t>
            </a:r>
            <a:r>
              <a:rPr lang="en-US" dirty="0"/>
              <a:t>, veins and venae </a:t>
            </a:r>
            <a:r>
              <a:rPr lang="en-US" dirty="0" err="1"/>
              <a:t>cavae</a:t>
            </a:r>
            <a:r>
              <a:rPr lang="en-US" dirty="0"/>
              <a:t>. </a:t>
            </a:r>
            <a:endParaRPr lang="en-US" dirty="0" smtClean="0"/>
          </a:p>
          <a:p>
            <a:r>
              <a:rPr lang="en-US" dirty="0" smtClean="0"/>
              <a:t>Capillaries </a:t>
            </a:r>
            <a:r>
              <a:rPr lang="en-US" dirty="0"/>
              <a:t>end in </a:t>
            </a:r>
            <a:r>
              <a:rPr lang="en-US" dirty="0" err="1"/>
              <a:t>venules</a:t>
            </a:r>
            <a:r>
              <a:rPr lang="en-US" dirty="0"/>
              <a:t>, which are the smaller vessels with thin muscular wall than the arterioles. </a:t>
            </a:r>
            <a:endParaRPr lang="en-US" dirty="0" smtClean="0"/>
          </a:p>
          <a:p>
            <a:r>
              <a:rPr lang="en-US" b="1" dirty="0" smtClean="0"/>
              <a:t>Diameter </a:t>
            </a:r>
            <a:r>
              <a:rPr lang="en-US" b="1" dirty="0"/>
              <a:t>of the </a:t>
            </a:r>
            <a:r>
              <a:rPr lang="en-US" b="1" dirty="0" err="1"/>
              <a:t>venules</a:t>
            </a:r>
            <a:r>
              <a:rPr lang="en-US" b="1" dirty="0"/>
              <a:t> is about 20 µ. At a time, a large quantity of blood is held in </a:t>
            </a:r>
            <a:r>
              <a:rPr lang="en-US" b="1" dirty="0" err="1"/>
              <a:t>venules</a:t>
            </a:r>
            <a:r>
              <a:rPr lang="en-US" b="1" dirty="0"/>
              <a:t> and hence the </a:t>
            </a:r>
            <a:r>
              <a:rPr lang="en-US" b="1" dirty="0" err="1"/>
              <a:t>venules</a:t>
            </a:r>
            <a:r>
              <a:rPr lang="en-US" b="1" dirty="0"/>
              <a:t> are called capacitance vessels. </a:t>
            </a:r>
            <a:r>
              <a:rPr lang="en-US" b="1" dirty="0" err="1"/>
              <a:t>Venules</a:t>
            </a:r>
            <a:r>
              <a:rPr lang="en-US" b="1" dirty="0"/>
              <a:t> are continued as veins, which have the diameter of 5 mm. Veins form superior and inferior venae </a:t>
            </a:r>
            <a:r>
              <a:rPr lang="en-US" b="1" dirty="0" err="1"/>
              <a:t>cavae</a:t>
            </a:r>
            <a:r>
              <a:rPr lang="en-US" b="1" dirty="0"/>
              <a:t>, which have a diameter of about 30 mm.</a:t>
            </a:r>
          </a:p>
        </p:txBody>
      </p:sp>
    </p:spTree>
    <p:extLst>
      <p:ext uri="{BB962C8B-B14F-4D97-AF65-F5344CB8AC3E}">
        <p14:creationId xmlns:p14="http://schemas.microsoft.com/office/powerpoint/2010/main" val="2387942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DIVISIONS OF CIRCULATION</a:t>
            </a:r>
          </a:p>
        </p:txBody>
      </p:sp>
      <p:sp>
        <p:nvSpPr>
          <p:cNvPr id="3" name="Content Placeholder 2"/>
          <p:cNvSpPr>
            <a:spLocks noGrp="1"/>
          </p:cNvSpPr>
          <p:nvPr>
            <p:ph idx="1"/>
          </p:nvPr>
        </p:nvSpPr>
        <p:spPr/>
        <p:txBody>
          <a:bodyPr/>
          <a:lstStyle/>
          <a:p>
            <a:r>
              <a:rPr lang="en-US" dirty="0"/>
              <a:t>Blood flows through two divisions of circulatory system: 1. Systemic circulation 2. Pulmonary circulation. </a:t>
            </a:r>
          </a:p>
        </p:txBody>
      </p:sp>
    </p:spTree>
    <p:extLst>
      <p:ext uri="{BB962C8B-B14F-4D97-AF65-F5344CB8AC3E}">
        <p14:creationId xmlns:p14="http://schemas.microsoft.com/office/powerpoint/2010/main" val="221184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a:t>
            </a:r>
          </a:p>
        </p:txBody>
      </p:sp>
      <p:sp>
        <p:nvSpPr>
          <p:cNvPr id="3" name="Content Placeholder 2"/>
          <p:cNvSpPr>
            <a:spLocks noGrp="1"/>
          </p:cNvSpPr>
          <p:nvPr>
            <p:ph idx="1"/>
          </p:nvPr>
        </p:nvSpPr>
        <p:spPr/>
        <p:txBody>
          <a:bodyPr/>
          <a:lstStyle/>
          <a:p>
            <a:r>
              <a:rPr lang="en-US" dirty="0"/>
              <a:t>Heart is a muscular organ that pumps blood throughout the circulatory system. It is situated in between two lungs in the mediastinum. </a:t>
            </a:r>
            <a:endParaRPr lang="en-US" dirty="0" smtClean="0"/>
          </a:p>
          <a:p>
            <a:r>
              <a:rPr lang="en-US" dirty="0" smtClean="0"/>
              <a:t>It </a:t>
            </a:r>
            <a:r>
              <a:rPr lang="en-US" dirty="0"/>
              <a:t>is made up of four chambers, two atria and two ventricles. </a:t>
            </a:r>
            <a:endParaRPr lang="en-US" dirty="0" smtClean="0"/>
          </a:p>
          <a:p>
            <a:r>
              <a:rPr lang="en-US" dirty="0" smtClean="0"/>
              <a:t>The </a:t>
            </a:r>
            <a:r>
              <a:rPr lang="en-US" dirty="0"/>
              <a:t>musculature of ventricles is thicker than that of atria. </a:t>
            </a:r>
            <a:endParaRPr lang="en-US" dirty="0" smtClean="0"/>
          </a:p>
          <a:p>
            <a:r>
              <a:rPr lang="en-US" dirty="0" smtClean="0"/>
              <a:t>Force </a:t>
            </a:r>
            <a:r>
              <a:rPr lang="en-US" dirty="0"/>
              <a:t>of contraction of heart depends upon the muscles. </a:t>
            </a:r>
          </a:p>
        </p:txBody>
      </p:sp>
    </p:spTree>
    <p:extLst>
      <p:ext uri="{BB962C8B-B14F-4D97-AF65-F5344CB8AC3E}">
        <p14:creationId xmlns:p14="http://schemas.microsoft.com/office/powerpoint/2010/main" val="1705427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or Greater </a:t>
            </a:r>
            <a:r>
              <a:rPr lang="en-US" dirty="0"/>
              <a:t>CIRCULATION</a:t>
            </a:r>
          </a:p>
        </p:txBody>
      </p:sp>
      <p:sp>
        <p:nvSpPr>
          <p:cNvPr id="3" name="Content Placeholder 2"/>
          <p:cNvSpPr>
            <a:spLocks noGrp="1"/>
          </p:cNvSpPr>
          <p:nvPr>
            <p:ph idx="1"/>
          </p:nvPr>
        </p:nvSpPr>
        <p:spPr/>
        <p:txBody>
          <a:bodyPr/>
          <a:lstStyle/>
          <a:p>
            <a:r>
              <a:rPr lang="en-US" dirty="0"/>
              <a:t>Blood pumped from left ventricle passes through a series of blood vessels, arterial system and reaches the tissues. Exchange of various substances between blood and the tissues occurs at the capillaries. After exchange of materials, blood enters the venous system and returns to right atrium of the heart. From right atrium, blood enters the right ventricle. Thus, through systemic circulation, oxygenated blood is supplied from heart to the tissues and venous blood returns to the heart from tissues. </a:t>
            </a:r>
          </a:p>
        </p:txBody>
      </p:sp>
    </p:spTree>
    <p:extLst>
      <p:ext uri="{BB962C8B-B14F-4D97-AF65-F5344CB8AC3E}">
        <p14:creationId xmlns:p14="http://schemas.microsoft.com/office/powerpoint/2010/main" val="706448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CIRCULATION</a:t>
            </a:r>
          </a:p>
        </p:txBody>
      </p:sp>
      <p:sp>
        <p:nvSpPr>
          <p:cNvPr id="3" name="Content Placeholder 2"/>
          <p:cNvSpPr>
            <a:spLocks noGrp="1"/>
          </p:cNvSpPr>
          <p:nvPr>
            <p:ph idx="1"/>
          </p:nvPr>
        </p:nvSpPr>
        <p:spPr/>
        <p:txBody>
          <a:bodyPr/>
          <a:lstStyle/>
          <a:p>
            <a:r>
              <a:rPr lang="en-US" dirty="0"/>
              <a:t>Pulmonary circulation is otherwise called lesser circulation. </a:t>
            </a:r>
            <a:endParaRPr lang="en-US" dirty="0" smtClean="0"/>
          </a:p>
          <a:p>
            <a:r>
              <a:rPr lang="en-US" dirty="0" smtClean="0"/>
              <a:t>Blood </a:t>
            </a:r>
            <a:r>
              <a:rPr lang="en-US" dirty="0"/>
              <a:t>is pumped from right ventricle to lungs through pulmonary artery. Exchange of gases occurs between blood and alveoli of the lungs at pulmonary capillaries. </a:t>
            </a:r>
            <a:endParaRPr lang="en-US" dirty="0" smtClean="0"/>
          </a:p>
          <a:p>
            <a:r>
              <a:rPr lang="en-US" dirty="0" smtClean="0"/>
              <a:t>Oxygenated </a:t>
            </a:r>
            <a:r>
              <a:rPr lang="en-US" dirty="0"/>
              <a:t>blood returns to left atrium through the pulmonary veins. Thus, left side of the heart contains oxygenated or arterial blood and the right side of the heart contains deoxygenated or venous blood.</a:t>
            </a:r>
          </a:p>
        </p:txBody>
      </p:sp>
    </p:spTree>
    <p:extLst>
      <p:ext uri="{BB962C8B-B14F-4D97-AF65-F5344CB8AC3E}">
        <p14:creationId xmlns:p14="http://schemas.microsoft.com/office/powerpoint/2010/main" val="47812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SIDE OF THE HEART</a:t>
            </a:r>
          </a:p>
        </p:txBody>
      </p:sp>
      <p:sp>
        <p:nvSpPr>
          <p:cNvPr id="3" name="Content Placeholder 2"/>
          <p:cNvSpPr>
            <a:spLocks noGrp="1"/>
          </p:cNvSpPr>
          <p:nvPr>
            <p:ph idx="1"/>
          </p:nvPr>
        </p:nvSpPr>
        <p:spPr/>
        <p:txBody>
          <a:bodyPr>
            <a:normAutofit fontScale="85000" lnSpcReduction="10000"/>
          </a:bodyPr>
          <a:lstStyle/>
          <a:p>
            <a:r>
              <a:rPr lang="en-US" dirty="0"/>
              <a:t>Right side of the heart has two chambers, right atrium and right ventricle. Right atrium is a thin walled and low pressure chamber. It has got the pacemaker known as sinoatrial node that produces cardiac impulses and atrioventricular node that conducts the impulses to the ventricles. </a:t>
            </a:r>
            <a:r>
              <a:rPr lang="en-US" dirty="0" smtClean="0"/>
              <a:t>Right </a:t>
            </a:r>
            <a:r>
              <a:rPr lang="en-US" dirty="0"/>
              <a:t>atrium receives venous </a:t>
            </a:r>
            <a:r>
              <a:rPr lang="en-US" dirty="0" smtClean="0"/>
              <a:t>blood </a:t>
            </a:r>
            <a:r>
              <a:rPr lang="en-US" dirty="0"/>
              <a:t>via two large veins: </a:t>
            </a:r>
            <a:endParaRPr lang="en-US" dirty="0" smtClean="0"/>
          </a:p>
          <a:p>
            <a:r>
              <a:rPr lang="en-US" dirty="0" smtClean="0"/>
              <a:t>1</a:t>
            </a:r>
            <a:r>
              <a:rPr lang="en-US" dirty="0"/>
              <a:t>. Superior vena cava that returns venous blood from the head, neck and upper limbs </a:t>
            </a:r>
            <a:endParaRPr lang="en-US" dirty="0" smtClean="0"/>
          </a:p>
          <a:p>
            <a:r>
              <a:rPr lang="en-US" dirty="0" smtClean="0"/>
              <a:t>2</a:t>
            </a:r>
            <a:r>
              <a:rPr lang="en-US" dirty="0"/>
              <a:t>. Inferior vena cava that returns venous blood from lower parts of the </a:t>
            </a:r>
            <a:r>
              <a:rPr lang="en-US" dirty="0" smtClean="0"/>
              <a:t>body. </a:t>
            </a:r>
            <a:r>
              <a:rPr lang="en-US" dirty="0"/>
              <a:t>atrium communicates with right ventricle through tricuspid valve. Wall of right ventricle is thick. Venous blood from the right atrium enters the right ventricle through this valve. </a:t>
            </a:r>
          </a:p>
        </p:txBody>
      </p:sp>
    </p:spTree>
    <p:extLst>
      <p:ext uri="{BB962C8B-B14F-4D97-AF65-F5344CB8AC3E}">
        <p14:creationId xmlns:p14="http://schemas.microsoft.com/office/powerpoint/2010/main" val="24276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SIDE OF THE </a:t>
            </a:r>
            <a:r>
              <a:rPr lang="en-US" dirty="0" smtClean="0"/>
              <a:t>HEART</a:t>
            </a:r>
            <a:endParaRPr lang="en-US" dirty="0"/>
          </a:p>
        </p:txBody>
      </p:sp>
      <p:sp>
        <p:nvSpPr>
          <p:cNvPr id="3" name="Content Placeholder 2"/>
          <p:cNvSpPr>
            <a:spLocks noGrp="1"/>
          </p:cNvSpPr>
          <p:nvPr>
            <p:ph idx="1"/>
          </p:nvPr>
        </p:nvSpPr>
        <p:spPr/>
        <p:txBody>
          <a:bodyPr/>
          <a:lstStyle/>
          <a:p>
            <a:r>
              <a:rPr lang="en-US" dirty="0"/>
              <a:t>Left side of the heart has two chambers, left atrium and left ventricle. Left atrium is a thin walled and low pressure chamber. It receives oxygenated blood from the lungs through pulmonary veins. </a:t>
            </a:r>
            <a:endParaRPr lang="en-US" dirty="0" smtClean="0"/>
          </a:p>
          <a:p>
            <a:r>
              <a:rPr lang="en-US" dirty="0" smtClean="0"/>
              <a:t>This </a:t>
            </a:r>
            <a:r>
              <a:rPr lang="en-US" dirty="0"/>
              <a:t>is the only exception in the body, where an artery carries venous blood and vein carries the arterial blood. Blood from left atrium enters the left ventricle through mitral valve (bicuspid valve</a:t>
            </a:r>
            <a:r>
              <a:rPr lang="en-US" dirty="0" smtClean="0"/>
              <a:t>).</a:t>
            </a:r>
          </a:p>
          <a:p>
            <a:r>
              <a:rPr lang="en-US" dirty="0" smtClean="0"/>
              <a:t> </a:t>
            </a:r>
            <a:r>
              <a:rPr lang="en-US" dirty="0"/>
              <a:t>Wall of the left ventricle is very thick. Left ventricle pumps the arterial blood to different parts of the body through systemic aorta.</a:t>
            </a:r>
          </a:p>
        </p:txBody>
      </p:sp>
    </p:spTree>
    <p:extLst>
      <p:ext uri="{BB962C8B-B14F-4D97-AF65-F5344CB8AC3E}">
        <p14:creationId xmlns:p14="http://schemas.microsoft.com/office/powerpoint/2010/main" val="321652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SEPTA OF THE HEART</a:t>
            </a:r>
          </a:p>
        </p:txBody>
      </p:sp>
      <p:sp>
        <p:nvSpPr>
          <p:cNvPr id="3" name="Content Placeholder 2"/>
          <p:cNvSpPr>
            <a:spLocks noGrp="1"/>
          </p:cNvSpPr>
          <p:nvPr>
            <p:ph idx="1"/>
          </p:nvPr>
        </p:nvSpPr>
        <p:spPr/>
        <p:txBody>
          <a:bodyPr/>
          <a:lstStyle/>
          <a:p>
            <a:r>
              <a:rPr lang="en-US" dirty="0"/>
              <a:t>Right and left atria are separated from one another by a fibrous septum called interatrial septum. Right  and left ventricles are separated from one another by interventricular septum. The upper part of this septum is a membranous structure, whereas the lower part of it is muscular in nature.</a:t>
            </a:r>
          </a:p>
        </p:txBody>
      </p:sp>
    </p:spTree>
    <p:extLst>
      <p:ext uri="{BB962C8B-B14F-4D97-AF65-F5344CB8AC3E}">
        <p14:creationId xmlns:p14="http://schemas.microsoft.com/office/powerpoint/2010/main" val="28994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OF WALL OF THE HEART</a:t>
            </a:r>
          </a:p>
        </p:txBody>
      </p:sp>
      <p:sp>
        <p:nvSpPr>
          <p:cNvPr id="3" name="Content Placeholder 2"/>
          <p:cNvSpPr>
            <a:spLocks noGrp="1"/>
          </p:cNvSpPr>
          <p:nvPr>
            <p:ph idx="1"/>
          </p:nvPr>
        </p:nvSpPr>
        <p:spPr/>
        <p:txBody>
          <a:bodyPr/>
          <a:lstStyle/>
          <a:p>
            <a:r>
              <a:rPr lang="en-US" dirty="0"/>
              <a:t>Heart is made up of three layers of tissues: </a:t>
            </a:r>
            <a:endParaRPr lang="en-US" dirty="0" smtClean="0"/>
          </a:p>
          <a:p>
            <a:r>
              <a:rPr lang="en-US" dirty="0" smtClean="0"/>
              <a:t>1</a:t>
            </a:r>
            <a:r>
              <a:rPr lang="en-US" dirty="0"/>
              <a:t>. Outer pericardium </a:t>
            </a:r>
            <a:endParaRPr lang="en-US" dirty="0" smtClean="0"/>
          </a:p>
          <a:p>
            <a:r>
              <a:rPr lang="en-US" dirty="0" smtClean="0"/>
              <a:t>2</a:t>
            </a:r>
            <a:r>
              <a:rPr lang="en-US" dirty="0"/>
              <a:t>. Middle myocardium </a:t>
            </a:r>
            <a:endParaRPr lang="en-US" dirty="0" smtClean="0"/>
          </a:p>
          <a:p>
            <a:r>
              <a:rPr lang="en-US" dirty="0" smtClean="0"/>
              <a:t>3</a:t>
            </a:r>
            <a:r>
              <a:rPr lang="en-US" dirty="0"/>
              <a:t>. Inner endocardium</a:t>
            </a:r>
          </a:p>
        </p:txBody>
      </p:sp>
    </p:spTree>
    <p:extLst>
      <p:ext uri="{BB962C8B-B14F-4D97-AF65-F5344CB8AC3E}">
        <p14:creationId xmlns:p14="http://schemas.microsoft.com/office/powerpoint/2010/main" val="6778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PERICARDIUM</a:t>
            </a:r>
          </a:p>
        </p:txBody>
      </p:sp>
      <p:sp>
        <p:nvSpPr>
          <p:cNvPr id="3" name="Content Placeholder 2"/>
          <p:cNvSpPr>
            <a:spLocks noGrp="1"/>
          </p:cNvSpPr>
          <p:nvPr>
            <p:ph idx="1"/>
          </p:nvPr>
        </p:nvSpPr>
        <p:spPr/>
        <p:txBody>
          <a:bodyPr/>
          <a:lstStyle/>
          <a:p>
            <a:r>
              <a:rPr lang="en-US" dirty="0"/>
              <a:t>Pericardium is the outer covering of the heart. </a:t>
            </a:r>
            <a:endParaRPr lang="en-US" dirty="0" smtClean="0"/>
          </a:p>
          <a:p>
            <a:r>
              <a:rPr lang="en-US" dirty="0" smtClean="0"/>
              <a:t>It </a:t>
            </a:r>
            <a:r>
              <a:rPr lang="en-US" dirty="0"/>
              <a:t>is made up of two layers: </a:t>
            </a:r>
            <a:endParaRPr lang="en-US" dirty="0" smtClean="0"/>
          </a:p>
          <a:p>
            <a:r>
              <a:rPr lang="en-US" dirty="0" err="1" smtClean="0"/>
              <a:t>i</a:t>
            </a:r>
            <a:r>
              <a:rPr lang="en-US" dirty="0"/>
              <a:t>. Outer parietal pericardium </a:t>
            </a:r>
            <a:endParaRPr lang="en-US" dirty="0" smtClean="0"/>
          </a:p>
          <a:p>
            <a:r>
              <a:rPr lang="en-US" dirty="0" smtClean="0"/>
              <a:t>ii</a:t>
            </a:r>
            <a:r>
              <a:rPr lang="en-US" dirty="0"/>
              <a:t>. Inner visceral pericardium. </a:t>
            </a:r>
            <a:endParaRPr lang="en-US" dirty="0" smtClean="0"/>
          </a:p>
          <a:p>
            <a:r>
              <a:rPr lang="en-US" dirty="0" smtClean="0"/>
              <a:t>The </a:t>
            </a:r>
            <a:r>
              <a:rPr lang="en-US" dirty="0"/>
              <a:t>space between the two layers is called pericardial cavity or pericardial space and it contains a thin film of fluid. </a:t>
            </a:r>
          </a:p>
        </p:txBody>
      </p:sp>
    </p:spTree>
    <p:extLst>
      <p:ext uri="{BB962C8B-B14F-4D97-AF65-F5344CB8AC3E}">
        <p14:creationId xmlns:p14="http://schemas.microsoft.com/office/powerpoint/2010/main" val="224838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Outer Parietal Pericardium</a:t>
            </a:r>
          </a:p>
        </p:txBody>
      </p:sp>
      <p:sp>
        <p:nvSpPr>
          <p:cNvPr id="3" name="Content Placeholder 2"/>
          <p:cNvSpPr>
            <a:spLocks noGrp="1"/>
          </p:cNvSpPr>
          <p:nvPr>
            <p:ph idx="1"/>
          </p:nvPr>
        </p:nvSpPr>
        <p:spPr/>
        <p:txBody>
          <a:bodyPr>
            <a:normAutofit fontScale="85000" lnSpcReduction="10000"/>
          </a:bodyPr>
          <a:lstStyle/>
          <a:p>
            <a:r>
              <a:rPr lang="en-US" dirty="0"/>
              <a:t>Parietal pericardium forms a strong protective sac for the heart. It helps also to anchor the heart within the mediastinum </a:t>
            </a:r>
            <a:endParaRPr lang="en-US" dirty="0" smtClean="0"/>
          </a:p>
          <a:p>
            <a:r>
              <a:rPr lang="en-US" dirty="0" smtClean="0"/>
              <a:t>Parietal </a:t>
            </a:r>
            <a:r>
              <a:rPr lang="en-US" dirty="0"/>
              <a:t>pericardium is made up two layers: a. Outer fibrous layer b. Inner serous layer. </a:t>
            </a:r>
            <a:endParaRPr lang="en-US" dirty="0" smtClean="0"/>
          </a:p>
          <a:p>
            <a:r>
              <a:rPr lang="en-US" dirty="0" smtClean="0"/>
              <a:t>Fibrous </a:t>
            </a:r>
            <a:r>
              <a:rPr lang="en-US" dirty="0"/>
              <a:t>layer Fibrous layer of the parietal pericardium is formed by thick fibrous connective tissue. </a:t>
            </a:r>
            <a:endParaRPr lang="en-US" dirty="0" smtClean="0"/>
          </a:p>
          <a:p>
            <a:r>
              <a:rPr lang="en-US" dirty="0" smtClean="0"/>
              <a:t>It </a:t>
            </a:r>
            <a:r>
              <a:rPr lang="en-US" dirty="0"/>
              <a:t>is attached to the diaphragm and it is continuous with tunica adventitia (outer wall) of the blood vessels, entering and leaving the heart. </a:t>
            </a:r>
            <a:endParaRPr lang="en-US" dirty="0" smtClean="0"/>
          </a:p>
          <a:p>
            <a:r>
              <a:rPr lang="en-US" dirty="0" smtClean="0"/>
              <a:t>It </a:t>
            </a:r>
            <a:r>
              <a:rPr lang="en-US" dirty="0"/>
              <a:t>is attached with diaphragm below. Because of the fibrous nature, it protects the heart from over stretching</a:t>
            </a:r>
          </a:p>
        </p:txBody>
      </p:sp>
    </p:spTree>
    <p:extLst>
      <p:ext uri="{BB962C8B-B14F-4D97-AF65-F5344CB8AC3E}">
        <p14:creationId xmlns:p14="http://schemas.microsoft.com/office/powerpoint/2010/main" val="3564266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TotalTime>
  <Words>1985</Words>
  <Application>Microsoft Office PowerPoint</Application>
  <PresentationFormat>Widescreen</PresentationFormat>
  <Paragraphs>110</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Garamond</vt:lpstr>
      <vt:lpstr>Organic</vt:lpstr>
      <vt:lpstr>Introduction to Cardiovascular System</vt:lpstr>
      <vt:lpstr>CARDIOVASCULAR SYSTEM</vt:lpstr>
      <vt:lpstr>HEART</vt:lpstr>
      <vt:lpstr>RIGHT SIDE OF THE HEART</vt:lpstr>
      <vt:lpstr>LEFT SIDE OF THE HEART</vt:lpstr>
      <vt:lpstr>SEPTA OF THE HEART</vt:lpstr>
      <vt:lpstr>LAYERS OF WALL OF THE HEART</vt:lpstr>
      <vt:lpstr>PERICARDIUM</vt:lpstr>
      <vt:lpstr>Outer Parietal Pericardium</vt:lpstr>
      <vt:lpstr>Serous layer</vt:lpstr>
      <vt:lpstr>Inner Visceral Pericardium</vt:lpstr>
      <vt:lpstr>MYOCARDIUM </vt:lpstr>
      <vt:lpstr>Muscle Fibers which Form Contractile Unit of Heart</vt:lpstr>
      <vt:lpstr>Intercalated disk</vt:lpstr>
      <vt:lpstr>Syncytium </vt:lpstr>
      <vt:lpstr>Syncytium </vt:lpstr>
      <vt:lpstr>Muscle Fibers which Form the Pacemaker</vt:lpstr>
      <vt:lpstr>. Muscle Fibers which Form Conductive System</vt:lpstr>
      <vt:lpstr>ENDOCARDIUM </vt:lpstr>
      <vt:lpstr>VALVES OF THE HEART</vt:lpstr>
      <vt:lpstr>Chronotropic action</vt:lpstr>
      <vt:lpstr>INOTROPIC ACTION</vt:lpstr>
      <vt:lpstr>DROMOTROPIC ACTION</vt:lpstr>
      <vt:lpstr>BATHMOTROPIC ACTION</vt:lpstr>
      <vt:lpstr>ARTERIAL SYSTEM</vt:lpstr>
      <vt:lpstr>ARTERIAL SYSTEM</vt:lpstr>
      <vt:lpstr>ARTERIAL SYSTEM</vt:lpstr>
      <vt:lpstr>VENOUS SYSTEM</vt:lpstr>
      <vt:lpstr>DIVISIONS OF CIRCULATION</vt:lpstr>
      <vt:lpstr>Systemic or Greater CIRCULATION</vt:lpstr>
      <vt:lpstr>PULMONARY CIRCULATION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Cardiovascular System</dc:title>
  <dc:creator>Moorche</dc:creator>
  <cp:lastModifiedBy>Moorche</cp:lastModifiedBy>
  <cp:revision>3</cp:revision>
  <dcterms:created xsi:type="dcterms:W3CDTF">2025-11-23T20:19:30Z</dcterms:created>
  <dcterms:modified xsi:type="dcterms:W3CDTF">2025-11-23T20:37:22Z</dcterms:modified>
</cp:coreProperties>
</file>