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84"/>
  </p:normalViewPr>
  <p:slideViewPr>
    <p:cSldViewPr snapToGrid="0">
      <p:cViewPr varScale="1">
        <p:scale>
          <a:sx n="110" d="100"/>
          <a:sy n="110"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11/22/2025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11/22/2025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6835F-B8F0-AE0C-D8A4-7F95CA05C293}"/>
              </a:ext>
            </a:extLst>
          </p:cNvPr>
          <p:cNvSpPr>
            <a:spLocks noGrp="1"/>
          </p:cNvSpPr>
          <p:nvPr>
            <p:ph type="ctrTitle"/>
          </p:nvPr>
        </p:nvSpPr>
        <p:spPr>
          <a:xfrm>
            <a:off x="3063464" y="2272146"/>
            <a:ext cx="5845008" cy="1085825"/>
          </a:xfrm>
        </p:spPr>
        <p:txBody>
          <a:bodyPr/>
          <a:lstStyle/>
          <a:p>
            <a:r>
              <a:rPr lang="ur-PK" sz="7200" dirty="0">
                <a:latin typeface="Jameel Noori Nastaleeq" panose="02000503000000020004" pitchFamily="2" charset="-78"/>
                <a:cs typeface="Jameel Noori Nastaleeq" panose="02000503000000020004" pitchFamily="2" charset="-78"/>
              </a:rPr>
              <a:t>القرآن</a:t>
            </a:r>
            <a:endParaRPr lang="en-US" dirty="0"/>
          </a:p>
        </p:txBody>
      </p:sp>
      <p:sp>
        <p:nvSpPr>
          <p:cNvPr id="3" name="Subtitle 2">
            <a:extLst>
              <a:ext uri="{FF2B5EF4-FFF2-40B4-BE49-F238E27FC236}">
                <a16:creationId xmlns:a16="http://schemas.microsoft.com/office/drawing/2014/main" id="{84D4AF84-0E2F-FA2A-B95A-893C88D6DF00}"/>
              </a:ext>
            </a:extLst>
          </p:cNvPr>
          <p:cNvSpPr>
            <a:spLocks noGrp="1"/>
          </p:cNvSpPr>
          <p:nvPr>
            <p:ph type="subTitle" idx="1"/>
          </p:nvPr>
        </p:nvSpPr>
        <p:spPr>
          <a:xfrm>
            <a:off x="2692398" y="3657597"/>
            <a:ext cx="6815669" cy="900548"/>
          </a:xfrm>
        </p:spPr>
        <p:txBody>
          <a:bodyPr>
            <a:normAutofit lnSpcReduction="10000"/>
          </a:bodyPr>
          <a:lstStyle/>
          <a:p>
            <a:r>
              <a:rPr lang="en-US" sz="2800" dirty="0"/>
              <a:t>BS Programs</a:t>
            </a:r>
            <a:br>
              <a:rPr lang="en-US" dirty="0"/>
            </a:br>
            <a:r>
              <a:rPr lang="en-US" sz="2800" b="1" dirty="0" err="1"/>
              <a:t>Awais</a:t>
            </a:r>
            <a:r>
              <a:rPr lang="en-US" sz="2800" b="1" dirty="0"/>
              <a:t> </a:t>
            </a:r>
            <a:r>
              <a:rPr lang="en-US" sz="2800" b="1" dirty="0" err="1"/>
              <a:t>Yosaf</a:t>
            </a:r>
            <a:r>
              <a:rPr lang="ur-PK" sz="2800" b="1" dirty="0"/>
              <a:t> </a:t>
            </a:r>
            <a:endParaRPr lang="en-US" b="1" dirty="0"/>
          </a:p>
        </p:txBody>
      </p:sp>
      <p:pic>
        <p:nvPicPr>
          <p:cNvPr id="4" name="Picture 3">
            <a:extLst>
              <a:ext uri="{FF2B5EF4-FFF2-40B4-BE49-F238E27FC236}">
                <a16:creationId xmlns:a16="http://schemas.microsoft.com/office/drawing/2014/main" id="{1E4EC2E6-D167-116E-BF0B-C79B36457C53}"/>
              </a:ext>
            </a:extLst>
          </p:cNvPr>
          <p:cNvPicPr>
            <a:picLocks noChangeAspect="1"/>
          </p:cNvPicPr>
          <p:nvPr/>
        </p:nvPicPr>
        <p:blipFill>
          <a:blip r:embed="rId2"/>
          <a:stretch>
            <a:fillRect/>
          </a:stretch>
        </p:blipFill>
        <p:spPr>
          <a:xfrm>
            <a:off x="5647235" y="899169"/>
            <a:ext cx="905993" cy="984941"/>
          </a:xfrm>
          <a:prstGeom prst="rect">
            <a:avLst/>
          </a:prstGeom>
        </p:spPr>
      </p:pic>
    </p:spTree>
    <p:extLst>
      <p:ext uri="{BB962C8B-B14F-4D97-AF65-F5344CB8AC3E}">
        <p14:creationId xmlns:p14="http://schemas.microsoft.com/office/powerpoint/2010/main" val="1720247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0898" y="2386149"/>
            <a:ext cx="9990908" cy="3838062"/>
          </a:xfrm>
        </p:spPr>
        <p:txBody>
          <a:bodyPr>
            <a:normAutofit fontScale="92500" lnSpcReduction="10000"/>
          </a:bodyPr>
          <a:lstStyle/>
          <a:p>
            <a:pPr marL="0" indent="0" algn="ctr">
              <a:buNone/>
            </a:pPr>
            <a:r>
              <a:rPr lang="ur-PK" sz="2800" b="1" dirty="0">
                <a:latin typeface="Jameel Noori Nastaleeq" panose="02000503000000020004" pitchFamily="2" charset="-78"/>
                <a:cs typeface="Jameel Noori Nastaleeq" panose="02000503000000020004" pitchFamily="2" charset="-78"/>
              </a:rPr>
              <a:t>لفظی ترجمہ</a:t>
            </a:r>
            <a:endParaRPr lang="en-US" sz="2800" b="1" dirty="0">
              <a:latin typeface="Jameel Noori Nastaleeq" panose="02000503000000020004" pitchFamily="2" charset="-78"/>
              <a:cs typeface="Jameel Noori Nastaleeq" panose="02000503000000020004" pitchFamily="2" charset="-78"/>
            </a:endParaRPr>
          </a:p>
          <a:p>
            <a:pPr marL="0" indent="0" algn="r">
              <a:buNone/>
            </a:pPr>
            <a:r>
              <a:rPr lang="ur-PK" sz="2800" dirty="0">
                <a:latin typeface="Jameel Noori Nastaleeq" panose="02000503000000020004" pitchFamily="2" charset="-78"/>
                <a:cs typeface="Jameel Noori Nastaleeq" panose="02000503000000020004" pitchFamily="2" charset="-78"/>
              </a:rPr>
              <a:t>لَا يُكَلِّفُ: نہیں تکلیف دیتا | اللّٰهُ: اللہ | نَفْسًا: کسی کو | اِلَّا: مگر | وُسْعَهَا: اس کی گنجائش | لَهَا: اس کے لیے | مَا: جو | كَسَبَتْ: اس نے کمایا | وَعَلَيْهَا: اور اس پر | مَا اكْتَسَبَتْ: جو اس نے کمایا | رَبَّنَا: اے ہمارے رب | لَا تُؤَاخِذْنَآ: تو نہ پکڑ ہمیں | اِنْ: اگر | نَّسِيْنَآ: ہم بھول جائیں | اَوْ: یا | اَخْطَاْنَا: ہم چوکیں | رَبَّنَا: اے ہمارے رب | وَلَا: اور نہ | تَحْمِلْ: ڈال | عَلَيْنَآ: ہم پر | اِصْرًا: بوجھ | كَمَا: جیسے | حَمَلْتَهٗ: تونے ڈالا | عَلَي: پر | الَّذِيْنَ: جو لوگ | مِنْ قَبْلِنَا: ہم سے پہلے | رَبَّنَا: اے ہمارے رب | وَلَا: اور نہ | تُحَمِّلْنَا: ہم سے اٹھوا | مَا: جو | لَا طَاقَةَ: نہ طاقت | لَنَا: ہم کو | بِهٖ: اس کی | وَاعْفُ: اور در گزر کر تو | عَنَّا: ہم سے | وَاغْفِرْ لَنَا: اور بخشدے ہمیں | وَارْحَمْنَا: اور ہم پر رحم | اَنْتَ: تو | مَوْلٰىنَا: ہمارا آقا | فَانْصُرْنَا: پس مدد کر ہماری | عَلَي: پر | الْقَوْمِ: قوم | الْكٰفِرِيْنَ: کافر (جمع)</a:t>
            </a:r>
            <a:endParaRPr lang="en-US" sz="2800" dirty="0">
              <a:latin typeface="Jameel Noori Nastaleeq" panose="02000503000000020004" pitchFamily="2" charset="-78"/>
              <a:cs typeface="Jameel Noori Nastaleeq" panose="02000503000000020004" pitchFamily="2" charset="-78"/>
            </a:endParaRPr>
          </a:p>
        </p:txBody>
      </p:sp>
      <p:sp>
        <p:nvSpPr>
          <p:cNvPr id="4" name="Title 1"/>
          <p:cNvSpPr>
            <a:spLocks noGrp="1"/>
          </p:cNvSpPr>
          <p:nvPr>
            <p:ph type="title"/>
          </p:nvPr>
        </p:nvSpPr>
        <p:spPr>
          <a:xfrm>
            <a:off x="1295402" y="982132"/>
            <a:ext cx="9601196" cy="1303867"/>
          </a:xfrm>
        </p:spPr>
        <p:txBody>
          <a:bodyPr>
            <a:normAutofit/>
          </a:bodyPr>
          <a:lstStyle/>
          <a:p>
            <a:r>
              <a:rPr lang="ur-PK" dirty="0">
                <a:latin typeface="Jameel Noori Nastaleeq" panose="02000503000000020004" pitchFamily="2" charset="-78"/>
                <a:cs typeface="Jameel Noori Nastaleeq" panose="02000503000000020004" pitchFamily="2" charset="-78"/>
              </a:rPr>
              <a:t>القرآن - سورۃ نمبر 2 </a:t>
            </a:r>
            <a:br>
              <a:rPr lang="en-US" dirty="0">
                <a:latin typeface="Jameel Noori Nastaleeq" panose="02000503000000020004" pitchFamily="2" charset="-78"/>
                <a:cs typeface="Jameel Noori Nastaleeq" panose="02000503000000020004" pitchFamily="2" charset="-78"/>
              </a:rPr>
            </a:br>
            <a:r>
              <a:rPr lang="ur-PK" sz="2400" dirty="0">
                <a:latin typeface="Jameel Noori Nastaleeq" panose="02000503000000020004" pitchFamily="2" charset="-78"/>
                <a:cs typeface="Jameel Noori Nastaleeq" panose="02000503000000020004" pitchFamily="2" charset="-78"/>
              </a:rPr>
              <a:t>البقرةآیت نمبر 286</a:t>
            </a:r>
            <a:endParaRPr lang="en-US" sz="2400" dirty="0">
              <a:latin typeface="Jameel Noori Nastaleeq" panose="02000503000000020004" pitchFamily="2" charset="-78"/>
              <a:cs typeface="Jameel Noori Nastaleeq" panose="02000503000000020004" pitchFamily="2" charset="-78"/>
            </a:endParaRPr>
          </a:p>
        </p:txBody>
      </p:sp>
      <p:pic>
        <p:nvPicPr>
          <p:cNvPr id="5" name="Picture 4">
            <a:extLst>
              <a:ext uri="{FF2B5EF4-FFF2-40B4-BE49-F238E27FC236}">
                <a16:creationId xmlns:a16="http://schemas.microsoft.com/office/drawing/2014/main" id="{1E4EC2E6-D167-116E-BF0B-C79B36457C53}"/>
              </a:ext>
            </a:extLst>
          </p:cNvPr>
          <p:cNvPicPr>
            <a:picLocks noChangeAspect="1"/>
          </p:cNvPicPr>
          <p:nvPr/>
        </p:nvPicPr>
        <p:blipFill>
          <a:blip r:embed="rId2"/>
          <a:stretch>
            <a:fillRect/>
          </a:stretch>
        </p:blipFill>
        <p:spPr>
          <a:xfrm>
            <a:off x="5754021" y="238576"/>
            <a:ext cx="683956" cy="743556"/>
          </a:xfrm>
          <a:prstGeom prst="rect">
            <a:avLst/>
          </a:prstGeom>
        </p:spPr>
      </p:pic>
    </p:spTree>
    <p:extLst>
      <p:ext uri="{BB962C8B-B14F-4D97-AF65-F5344CB8AC3E}">
        <p14:creationId xmlns:p14="http://schemas.microsoft.com/office/powerpoint/2010/main" val="3704406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556932"/>
            <a:ext cx="9851570" cy="3060097"/>
          </a:xfrm>
        </p:spPr>
        <p:txBody>
          <a:bodyPr>
            <a:normAutofit fontScale="92500" lnSpcReduction="20000"/>
          </a:bodyPr>
          <a:lstStyle/>
          <a:p>
            <a:pPr marL="0" indent="0" algn="ctr">
              <a:buNone/>
            </a:pPr>
            <a:r>
              <a:rPr lang="ur-PK" sz="3200" dirty="0">
                <a:latin typeface="Jameel Noori Nastaleeq" panose="02000503000000020004" pitchFamily="2" charset="-78"/>
                <a:cs typeface="Jameel Noori Nastaleeq" panose="02000503000000020004" pitchFamily="2" charset="-78"/>
              </a:rPr>
              <a:t>ترجمہ:</a:t>
            </a:r>
            <a:endParaRPr lang="en-US" sz="3200" dirty="0">
              <a:latin typeface="Jameel Noori Nastaleeq" panose="02000503000000020004" pitchFamily="2" charset="-78"/>
              <a:cs typeface="Jameel Noori Nastaleeq" panose="02000503000000020004" pitchFamily="2" charset="-78"/>
            </a:endParaRPr>
          </a:p>
          <a:p>
            <a:pPr marL="0" indent="0" algn="r">
              <a:buNone/>
            </a:pPr>
            <a:r>
              <a:rPr lang="ur-PK" sz="3200" dirty="0">
                <a:latin typeface="Jameel Noori Nastaleeq" panose="02000503000000020004" pitchFamily="2" charset="-78"/>
                <a:cs typeface="Jameel Noori Nastaleeq" panose="02000503000000020004" pitchFamily="2" charset="-78"/>
              </a:rPr>
              <a:t>الله کسی جان پر بوجھ نہیں ڈالتا مگر اس کی طاقت بھر، اس کا فائدہ ہے جو اچھا کمایا اور اس کا نقصان ہے جو برائی کمائی اے رب ہمارے! ہمیں نہ پکڑ اگر ہم بھولیں یا چوُکیں اے رب ہمارے! اور ہم پر بھاری بوجھ نہ رکھ جیسا تو نے ہم سے اگلوں پر رکھا تھا، اے رب ہمارے! اور ہم پر وہ بوجھ نہ ڈال جس کی ہمیں سہار (برداشت) نہ ہو اور ہمیں معاف فرمادے اور بخش دے اور ہم پر مہر کر تو ہمارا مولیٰ ہے۔ تو کافروں پر ہمیں مدد دے۔ </a:t>
            </a:r>
            <a:endParaRPr lang="en-US" sz="3200" dirty="0">
              <a:latin typeface="Jameel Noori Nastaleeq" panose="02000503000000020004" pitchFamily="2" charset="-78"/>
              <a:cs typeface="Jameel Noori Nastaleeq" panose="02000503000000020004" pitchFamily="2" charset="-78"/>
            </a:endParaRPr>
          </a:p>
        </p:txBody>
      </p:sp>
      <p:sp>
        <p:nvSpPr>
          <p:cNvPr id="4" name="Title 1"/>
          <p:cNvSpPr>
            <a:spLocks noGrp="1"/>
          </p:cNvSpPr>
          <p:nvPr>
            <p:ph type="title"/>
          </p:nvPr>
        </p:nvSpPr>
        <p:spPr>
          <a:xfrm>
            <a:off x="1295402" y="982132"/>
            <a:ext cx="9601196" cy="1303867"/>
          </a:xfrm>
        </p:spPr>
        <p:txBody>
          <a:bodyPr>
            <a:normAutofit/>
          </a:bodyPr>
          <a:lstStyle/>
          <a:p>
            <a:r>
              <a:rPr lang="ur-PK" dirty="0">
                <a:latin typeface="Jameel Noori Nastaleeq" panose="02000503000000020004" pitchFamily="2" charset="-78"/>
                <a:cs typeface="Jameel Noori Nastaleeq" panose="02000503000000020004" pitchFamily="2" charset="-78"/>
              </a:rPr>
              <a:t>القرآن - سورۃ نمبر 2 </a:t>
            </a:r>
            <a:br>
              <a:rPr lang="en-US" dirty="0">
                <a:latin typeface="Jameel Noori Nastaleeq" panose="02000503000000020004" pitchFamily="2" charset="-78"/>
                <a:cs typeface="Jameel Noori Nastaleeq" panose="02000503000000020004" pitchFamily="2" charset="-78"/>
              </a:rPr>
            </a:br>
            <a:r>
              <a:rPr lang="ur-PK" sz="2400" dirty="0">
                <a:latin typeface="Jameel Noori Nastaleeq" panose="02000503000000020004" pitchFamily="2" charset="-78"/>
                <a:cs typeface="Jameel Noori Nastaleeq" panose="02000503000000020004" pitchFamily="2" charset="-78"/>
              </a:rPr>
              <a:t>البقرةآیت نمبر 286</a:t>
            </a:r>
            <a:endParaRPr lang="en-US" sz="2400" dirty="0">
              <a:latin typeface="Jameel Noori Nastaleeq" panose="02000503000000020004" pitchFamily="2" charset="-78"/>
              <a:cs typeface="Jameel Noori Nastaleeq" panose="02000503000000020004" pitchFamily="2" charset="-78"/>
            </a:endParaRPr>
          </a:p>
        </p:txBody>
      </p:sp>
      <p:pic>
        <p:nvPicPr>
          <p:cNvPr id="5" name="Picture 4">
            <a:extLst>
              <a:ext uri="{FF2B5EF4-FFF2-40B4-BE49-F238E27FC236}">
                <a16:creationId xmlns:a16="http://schemas.microsoft.com/office/drawing/2014/main" id="{1E4EC2E6-D167-116E-BF0B-C79B36457C53}"/>
              </a:ext>
            </a:extLst>
          </p:cNvPr>
          <p:cNvPicPr>
            <a:picLocks noChangeAspect="1"/>
          </p:cNvPicPr>
          <p:nvPr/>
        </p:nvPicPr>
        <p:blipFill>
          <a:blip r:embed="rId2"/>
          <a:stretch>
            <a:fillRect/>
          </a:stretch>
        </p:blipFill>
        <p:spPr>
          <a:xfrm>
            <a:off x="5754021" y="238576"/>
            <a:ext cx="683956" cy="743556"/>
          </a:xfrm>
          <a:prstGeom prst="rect">
            <a:avLst/>
          </a:prstGeom>
        </p:spPr>
      </p:pic>
    </p:spTree>
    <p:extLst>
      <p:ext uri="{BB962C8B-B14F-4D97-AF65-F5344CB8AC3E}">
        <p14:creationId xmlns:p14="http://schemas.microsoft.com/office/powerpoint/2010/main" val="1203610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510" y="1090357"/>
            <a:ext cx="9601196" cy="1391613"/>
          </a:xfrm>
        </p:spPr>
        <p:txBody>
          <a:bodyPr>
            <a:normAutofit fontScale="92500"/>
          </a:bodyPr>
          <a:lstStyle/>
          <a:p>
            <a:pPr marL="0" indent="0" algn="ctr">
              <a:buNone/>
            </a:pPr>
            <a:r>
              <a:rPr lang="ur-PK" sz="2800" dirty="0">
                <a:latin typeface="Jameel Noori Nastaleeq" panose="02000503000000020004" pitchFamily="2" charset="-78"/>
              </a:rPr>
              <a:t>لَا یُكَلِّفُ اللّٰهُ نَفْسًا اِلَّا وُسْعَهَاؕ-لَهَا مَا كَسَبَتْ وَ عَلَیْهَا مَا اكْتَسَبَتْؕ-رَبَّنَا لَا تُؤَاخِذْنَاۤ اِنْ نَّسِیْنَاۤ اَوْ اَخْطَاْنَاۚ-رَبَّنَا وَ لَا تَحْمِلْ عَلَیْنَاۤ اِصْرًا كَمَا حَمَلْتَهٗ عَلَى الَّذِیْنَ مِنْ قَبْلِنَاۚ-رَبَّنَا وَ لَا تُحَمِّلْنَا مَا لَا طَاقَةَ لَنَا بِهٖۚ-وَ اعْفُ عَنَّاٙ-وَ اغْفِرْ لَنَاٙ-وَ ارْحَمْنَاٙ-اَنْتَ مَوْلٰىنَا فَانْصُرْنَا عَلَى الْقَوْمِ الْكٰفِرِیْنَ۠ (286)</a:t>
            </a:r>
            <a:endParaRPr lang="en-US" sz="2800" dirty="0">
              <a:latin typeface="Jameel Noori Nastaleeq" panose="02000503000000020004" pitchFamily="2" charset="-78"/>
            </a:endParaRPr>
          </a:p>
        </p:txBody>
      </p:sp>
      <p:sp>
        <p:nvSpPr>
          <p:cNvPr id="4" name="Content Placeholder 2"/>
          <p:cNvSpPr txBox="1">
            <a:spLocks/>
          </p:cNvSpPr>
          <p:nvPr/>
        </p:nvSpPr>
        <p:spPr>
          <a:xfrm>
            <a:off x="1364674" y="2792459"/>
            <a:ext cx="9601196" cy="276321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ur-PK" sz="2800" dirty="0">
                <a:latin typeface="Jameel Noori Nastaleeq" panose="02000503000000020004" pitchFamily="2" charset="-78"/>
                <a:cs typeface="Jameel Noori Nastaleeq" panose="02000503000000020004" pitchFamily="2" charset="-78"/>
              </a:rPr>
              <a:t>ترجمہ</a:t>
            </a:r>
            <a:endParaRPr lang="en-US" sz="2800" dirty="0">
              <a:latin typeface="Jameel Noori Nastaleeq" panose="02000503000000020004" pitchFamily="2" charset="-78"/>
              <a:cs typeface="Jameel Noori Nastaleeq" panose="02000503000000020004" pitchFamily="2" charset="-78"/>
            </a:endParaRPr>
          </a:p>
          <a:p>
            <a:pPr marL="0" indent="0" algn="ctr">
              <a:buNone/>
            </a:pPr>
            <a:r>
              <a:rPr lang="ur-PK" sz="2800" dirty="0">
                <a:latin typeface="Jameel Noori Nastaleeq" panose="02000503000000020004" pitchFamily="2" charset="-78"/>
                <a:cs typeface="Jameel Noori Nastaleeq" panose="02000503000000020004" pitchFamily="2" charset="-78"/>
              </a:rPr>
              <a:t>اللہ کسی جان پر بوجھ نہیں ڈالتا مگر اس کی طاقت بھر اس کا فائدہ ہے جو اچھا کمایا اور اس کا نقصان ہے جو برائی کمائی اے ربّ ہمارے ہمیں نہ پکڑ اگر ہم بھولیں یا چُوکیں اے رب ہمارے اور ہم پر بھاری بوجھ نہ رکھ جیسا تو نے ہم سے اگلوں پر رکھا تھا اے رب ہمارے اور ہم پر وہ بوجھ نہ ڈال جس کی ہمیں سہار نہ ہو اور ہمیں معاف فرما دے اور بخش دے اور ہم پر مِہر کر تو ہمارا مولیٰ ہے، تو کافروں پر ہمیں مدد دے۔</a:t>
            </a:r>
            <a:endParaRPr lang="en-US" sz="2800" dirty="0">
              <a:latin typeface="Jameel Noori Nastaleeq" panose="02000503000000020004" pitchFamily="2" charset="-78"/>
              <a:cs typeface="Jameel Noori Nastaleeq" panose="02000503000000020004" pitchFamily="2" charset="-78"/>
            </a:endParaRPr>
          </a:p>
        </p:txBody>
      </p:sp>
      <p:pic>
        <p:nvPicPr>
          <p:cNvPr id="5" name="Picture 4">
            <a:extLst>
              <a:ext uri="{FF2B5EF4-FFF2-40B4-BE49-F238E27FC236}">
                <a16:creationId xmlns:a16="http://schemas.microsoft.com/office/drawing/2014/main" id="{1E4EC2E6-D167-116E-BF0B-C79B36457C53}"/>
              </a:ext>
            </a:extLst>
          </p:cNvPr>
          <p:cNvPicPr>
            <a:picLocks noChangeAspect="1"/>
          </p:cNvPicPr>
          <p:nvPr/>
        </p:nvPicPr>
        <p:blipFill>
          <a:blip r:embed="rId2"/>
          <a:stretch>
            <a:fillRect/>
          </a:stretch>
        </p:blipFill>
        <p:spPr>
          <a:xfrm>
            <a:off x="5869591" y="136976"/>
            <a:ext cx="591361" cy="642892"/>
          </a:xfrm>
          <a:prstGeom prst="rect">
            <a:avLst/>
          </a:prstGeom>
        </p:spPr>
      </p:pic>
    </p:spTree>
    <p:extLst>
      <p:ext uri="{BB962C8B-B14F-4D97-AF65-F5344CB8AC3E}">
        <p14:creationId xmlns:p14="http://schemas.microsoft.com/office/powerpoint/2010/main" val="427881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ur-PK" dirty="0">
                <a:latin typeface="Jameel Noori Nastaleeq" panose="02000503000000020004" pitchFamily="2" charset="-78"/>
                <a:cs typeface="Jameel Noori Nastaleeq" panose="02000503000000020004" pitchFamily="2" charset="-78"/>
              </a:rPr>
              <a:t>تفسیر</a:t>
            </a:r>
            <a:endParaRPr lang="en-US" dirty="0">
              <a:latin typeface="Jameel Noori Nastaleeq" panose="02000503000000020004" pitchFamily="2" charset="-78"/>
              <a:cs typeface="Jameel Noori Nastaleeq" panose="02000503000000020004" pitchFamily="2" charset="-78"/>
            </a:endParaRPr>
          </a:p>
        </p:txBody>
      </p:sp>
      <p:sp>
        <p:nvSpPr>
          <p:cNvPr id="3" name="Content Placeholder 2"/>
          <p:cNvSpPr>
            <a:spLocks noGrp="1"/>
          </p:cNvSpPr>
          <p:nvPr>
            <p:ph idx="1"/>
          </p:nvPr>
        </p:nvSpPr>
        <p:spPr>
          <a:xfrm>
            <a:off x="574766" y="2412274"/>
            <a:ext cx="10598331" cy="2360023"/>
          </a:xfrm>
        </p:spPr>
        <p:txBody>
          <a:bodyPr>
            <a:noAutofit/>
          </a:bodyPr>
          <a:lstStyle/>
          <a:p>
            <a:pPr marL="0" indent="0" algn="r">
              <a:buNone/>
            </a:pPr>
            <a:r>
              <a:rPr lang="ur-PK" dirty="0">
                <a:latin typeface="Jameel Noori Nastaleeq" panose="02000503000000020004" pitchFamily="2" charset="-78"/>
                <a:cs typeface="Jameel Noori Nastaleeq" panose="02000503000000020004" pitchFamily="2" charset="-78"/>
              </a:rPr>
              <a:t> {لَا یُكَلِّفُ اللّٰهُ نَفْسًا اِلَّا وُسْعَهَا: اللہ کسی جان پر اس کی طاقت کے برابر ہی بوجھ ڈالتا ہے ۔} </a:t>
            </a:r>
            <a:endParaRPr lang="en-US" dirty="0">
              <a:latin typeface="Jameel Noori Nastaleeq" panose="02000503000000020004" pitchFamily="2" charset="-78"/>
              <a:cs typeface="Jameel Noori Nastaleeq" panose="02000503000000020004" pitchFamily="2" charset="-78"/>
            </a:endParaRPr>
          </a:p>
          <a:p>
            <a:pPr marL="0" indent="0" algn="r">
              <a:buNone/>
            </a:pPr>
            <a:r>
              <a:rPr lang="ur-PK" dirty="0">
                <a:latin typeface="Jameel Noori Nastaleeq" panose="02000503000000020004" pitchFamily="2" charset="-78"/>
                <a:cs typeface="Jameel Noori Nastaleeq" panose="02000503000000020004" pitchFamily="2" charset="-78"/>
              </a:rPr>
              <a:t>اللہ تعالیٰ کسی پر طاقت سے زیادہ بوجھ نہیں ڈالتا، لہٰذا غریب پر زکوٰۃ نہیں ، نادار پر حج نہیں ، بیمار پر نماز میں قیام فرض نہیں ، معذور پر جہاد نہیں الغرض اس طرح کے بہت سے احکام معلوم کئے جاسکتے ہیں۔</a:t>
            </a:r>
            <a:endParaRPr lang="en-US" dirty="0">
              <a:latin typeface="Jameel Noori Nastaleeq" panose="02000503000000020004" pitchFamily="2" charset="-78"/>
              <a:cs typeface="Jameel Noori Nastaleeq" panose="02000503000000020004" pitchFamily="2" charset="-78"/>
            </a:endParaRPr>
          </a:p>
          <a:p>
            <a:pPr marL="0" indent="0" algn="r">
              <a:buNone/>
            </a:pPr>
            <a:r>
              <a:rPr lang="ur-PK" dirty="0">
                <a:latin typeface="Jameel Noori Nastaleeq" panose="02000503000000020004" pitchFamily="2" charset="-78"/>
                <a:cs typeface="Jameel Noori Nastaleeq" panose="02000503000000020004" pitchFamily="2" charset="-78"/>
              </a:rPr>
              <a:t>{لَهَا مَا كَسَبَتْ:  کسی جان نے جو (نیک عمل) کمایا وہ اسی کیلئے ہے۔} </a:t>
            </a:r>
            <a:endParaRPr lang="en-US" dirty="0">
              <a:latin typeface="Jameel Noori Nastaleeq" panose="02000503000000020004" pitchFamily="2" charset="-78"/>
              <a:cs typeface="Jameel Noori Nastaleeq" panose="02000503000000020004" pitchFamily="2" charset="-78"/>
            </a:endParaRPr>
          </a:p>
          <a:p>
            <a:pPr marL="0" indent="0" algn="r">
              <a:buNone/>
            </a:pPr>
            <a:r>
              <a:rPr lang="ur-PK" dirty="0">
                <a:latin typeface="Jameel Noori Nastaleeq" panose="02000503000000020004" pitchFamily="2" charset="-78"/>
                <a:cs typeface="Jameel Noori Nastaleeq" panose="02000503000000020004" pitchFamily="2" charset="-78"/>
              </a:rPr>
              <a:t>آدمی کے اچھے عمل کی جزا اور اس کے برے عمل کی سزا اسی کو ملے گی۔ یہ آیتِ مبارکہ آخرت کے ثواب و عذاب کے بارے میں ہے لیکن اس کے ساتھ اس طرح کا معاملہ دنیا میں بھی پیش آتا رہتا ہے</a:t>
            </a:r>
            <a:endParaRPr lang="en-US" dirty="0">
              <a:latin typeface="Jameel Noori Nastaleeq" panose="02000503000000020004" pitchFamily="2" charset="-78"/>
              <a:cs typeface="Jameel Noori Nastaleeq" panose="02000503000000020004" pitchFamily="2" charset="-78"/>
            </a:endParaRPr>
          </a:p>
        </p:txBody>
      </p:sp>
      <p:pic>
        <p:nvPicPr>
          <p:cNvPr id="4" name="Picture 3">
            <a:extLst>
              <a:ext uri="{FF2B5EF4-FFF2-40B4-BE49-F238E27FC236}">
                <a16:creationId xmlns:a16="http://schemas.microsoft.com/office/drawing/2014/main" id="{1E4EC2E6-D167-116E-BF0B-C79B36457C53}"/>
              </a:ext>
            </a:extLst>
          </p:cNvPr>
          <p:cNvPicPr>
            <a:picLocks noChangeAspect="1"/>
          </p:cNvPicPr>
          <p:nvPr/>
        </p:nvPicPr>
        <p:blipFill>
          <a:blip r:embed="rId2"/>
          <a:stretch>
            <a:fillRect/>
          </a:stretch>
        </p:blipFill>
        <p:spPr>
          <a:xfrm>
            <a:off x="5754021" y="238576"/>
            <a:ext cx="683956" cy="743556"/>
          </a:xfrm>
          <a:prstGeom prst="rect">
            <a:avLst/>
          </a:prstGeom>
        </p:spPr>
      </p:pic>
    </p:spTree>
    <p:extLst>
      <p:ext uri="{BB962C8B-B14F-4D97-AF65-F5344CB8AC3E}">
        <p14:creationId xmlns:p14="http://schemas.microsoft.com/office/powerpoint/2010/main" val="2121480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r-PK" dirty="0">
                <a:latin typeface="Jameel Noori Nastaleeq" panose="02000503000000020004" pitchFamily="2" charset="-78"/>
                <a:cs typeface="Jameel Noori Nastaleeq" panose="02000503000000020004" pitchFamily="2" charset="-78"/>
              </a:rPr>
              <a:t>تفسیر</a:t>
            </a:r>
            <a:endParaRPr lang="en-US" dirty="0"/>
          </a:p>
        </p:txBody>
      </p:sp>
      <p:sp>
        <p:nvSpPr>
          <p:cNvPr id="3" name="Content Placeholder 2"/>
          <p:cNvSpPr>
            <a:spLocks noGrp="1"/>
          </p:cNvSpPr>
          <p:nvPr>
            <p:ph idx="1"/>
          </p:nvPr>
        </p:nvSpPr>
        <p:spPr/>
        <p:txBody>
          <a:bodyPr/>
          <a:lstStyle/>
          <a:p>
            <a:pPr algn="r"/>
            <a:r>
              <a:rPr lang="ur-PK" dirty="0">
                <a:latin typeface="Jameel Noori Nastaleeq" panose="02000503000000020004" pitchFamily="2" charset="-78"/>
                <a:cs typeface="Jameel Noori Nastaleeq" panose="02000503000000020004" pitchFamily="2" charset="-78"/>
              </a:rPr>
              <a:t>کہ ہر آدمی اپنی محنت کا پھل پاتا ہے، محنت والے کو اس کی محنت کا صلہ ملتا ہے جبکہ سست و کاہل اور کام چور کو اس کی سستی کا انجام دیکھنا پڑتا ہے۔ لوگوں سے بھلائی کرنے والا بھلائی پاتا ہے اور ظلم کرنے والا خود بھی زیادتی کا شکار ہوجاتا ہے۔</a:t>
            </a:r>
            <a:endParaRPr lang="en-US" dirty="0">
              <a:latin typeface="Jameel Noori Nastaleeq" panose="02000503000000020004" pitchFamily="2" charset="-78"/>
              <a:cs typeface="Jameel Noori Nastaleeq" panose="02000503000000020004" pitchFamily="2" charset="-78"/>
            </a:endParaRPr>
          </a:p>
          <a:p>
            <a:pPr algn="r"/>
            <a:r>
              <a:rPr lang="ur-PK" dirty="0">
                <a:latin typeface="Jameel Noori Nastaleeq" panose="02000503000000020004" pitchFamily="2" charset="-78"/>
                <a:cs typeface="Jameel Noori Nastaleeq" panose="02000503000000020004" pitchFamily="2" charset="-78"/>
              </a:rPr>
              <a:t>{ رَبَّنَا لَا تُؤَاخِذْنَا: اے ہمارے رب! ہماری گرفت نہ فرما۔}یہاں سے اللہ تعالیٰ نے اپنے مؤمن بندوں کوایک اہم دعا کی تلقین فرمائی کہ وہ اس طرح اپنے پروردگار عَزَّوَجَلَّ سے عرض کریں۔ دعا کا مفہوم ترجمے سے واضح ہے</a:t>
            </a:r>
            <a:endParaRPr lang="en-US" dirty="0">
              <a:latin typeface="Jameel Noori Nastaleeq" panose="02000503000000020004" pitchFamily="2" charset="-78"/>
              <a:cs typeface="Jameel Noori Nastaleeq" panose="02000503000000020004" pitchFamily="2" charset="-78"/>
            </a:endParaRPr>
          </a:p>
          <a:p>
            <a:pPr algn="r"/>
            <a:endParaRPr lang="en-US" dirty="0"/>
          </a:p>
        </p:txBody>
      </p:sp>
      <p:pic>
        <p:nvPicPr>
          <p:cNvPr id="4" name="Picture 3">
            <a:extLst>
              <a:ext uri="{FF2B5EF4-FFF2-40B4-BE49-F238E27FC236}">
                <a16:creationId xmlns:a16="http://schemas.microsoft.com/office/drawing/2014/main" id="{1E4EC2E6-D167-116E-BF0B-C79B36457C53}"/>
              </a:ext>
            </a:extLst>
          </p:cNvPr>
          <p:cNvPicPr>
            <a:picLocks noChangeAspect="1"/>
          </p:cNvPicPr>
          <p:nvPr/>
        </p:nvPicPr>
        <p:blipFill>
          <a:blip r:embed="rId2"/>
          <a:stretch>
            <a:fillRect/>
          </a:stretch>
        </p:blipFill>
        <p:spPr>
          <a:xfrm>
            <a:off x="5754021" y="238576"/>
            <a:ext cx="683956" cy="743556"/>
          </a:xfrm>
          <a:prstGeom prst="rect">
            <a:avLst/>
          </a:prstGeom>
        </p:spPr>
      </p:pic>
    </p:spTree>
    <p:extLst>
      <p:ext uri="{BB962C8B-B14F-4D97-AF65-F5344CB8AC3E}">
        <p14:creationId xmlns:p14="http://schemas.microsoft.com/office/powerpoint/2010/main" val="190296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AFB8-B0D4-DD15-AC0A-A4DD362B58C5}"/>
              </a:ext>
            </a:extLst>
          </p:cNvPr>
          <p:cNvSpPr>
            <a:spLocks noGrp="1"/>
          </p:cNvSpPr>
          <p:nvPr>
            <p:ph type="title"/>
          </p:nvPr>
        </p:nvSpPr>
        <p:spPr>
          <a:xfrm>
            <a:off x="1138989" y="1572491"/>
            <a:ext cx="9809745" cy="974557"/>
          </a:xfrm>
        </p:spPr>
        <p:txBody>
          <a:bodyPr>
            <a:normAutofit fontScale="90000"/>
          </a:bodyPr>
          <a:lstStyle/>
          <a:p>
            <a:r>
              <a:rPr lang="ur-PK" dirty="0">
                <a:latin typeface="Jameel Noori Nastaleeq" panose="02000503000000020004" pitchFamily="2" charset="-78"/>
                <a:cs typeface="Jameel Noori Nastaleeq" panose="02000503000000020004" pitchFamily="2" charset="-78"/>
              </a:rPr>
              <a:t>القرآن - سورۃ نمبر 2 البقرة</a:t>
            </a:r>
            <a:br>
              <a:rPr lang="ur-PK" dirty="0">
                <a:latin typeface="Jameel Noori Nastaleeq" panose="02000503000000020004" pitchFamily="2" charset="-78"/>
                <a:cs typeface="Jameel Noori Nastaleeq" panose="02000503000000020004" pitchFamily="2" charset="-78"/>
              </a:rPr>
            </a:br>
            <a:r>
              <a:rPr lang="ur-PK" sz="2200" dirty="0">
                <a:latin typeface="Jameel Noori Nastaleeq" panose="02000503000000020004" pitchFamily="2" charset="-78"/>
                <a:cs typeface="Jameel Noori Nastaleeq" panose="02000503000000020004" pitchFamily="2" charset="-78"/>
              </a:rPr>
              <a:t>آیت نمبر 284</a:t>
            </a:r>
            <a:br>
              <a:rPr lang="ur-PK" dirty="0">
                <a:latin typeface="Jameel Noori Nastaleeq" panose="02000503000000020004" pitchFamily="2" charset="-78"/>
                <a:cs typeface="Jameel Noori Nastaleeq" panose="02000503000000020004" pitchFamily="2" charset="-78"/>
              </a:rPr>
            </a:br>
            <a:endParaRPr lang="en-US" dirty="0"/>
          </a:p>
        </p:txBody>
      </p:sp>
      <p:pic>
        <p:nvPicPr>
          <p:cNvPr id="4" name="Picture 3">
            <a:extLst>
              <a:ext uri="{FF2B5EF4-FFF2-40B4-BE49-F238E27FC236}">
                <a16:creationId xmlns:a16="http://schemas.microsoft.com/office/drawing/2014/main" id="{9572323C-1626-39C9-2D3A-18BCB3EF5AA1}"/>
              </a:ext>
            </a:extLst>
          </p:cNvPr>
          <p:cNvPicPr>
            <a:picLocks noChangeAspect="1"/>
          </p:cNvPicPr>
          <p:nvPr/>
        </p:nvPicPr>
        <p:blipFill>
          <a:blip r:embed="rId2"/>
          <a:stretch>
            <a:fillRect/>
          </a:stretch>
        </p:blipFill>
        <p:spPr>
          <a:xfrm>
            <a:off x="5641178" y="209667"/>
            <a:ext cx="805366" cy="875546"/>
          </a:xfrm>
          <a:prstGeom prst="rect">
            <a:avLst/>
          </a:prstGeom>
        </p:spPr>
      </p:pic>
      <p:sp>
        <p:nvSpPr>
          <p:cNvPr id="5" name="Content Placeholder 4"/>
          <p:cNvSpPr>
            <a:spLocks noGrp="1"/>
          </p:cNvSpPr>
          <p:nvPr>
            <p:ph idx="1"/>
          </p:nvPr>
        </p:nvSpPr>
        <p:spPr>
          <a:xfrm>
            <a:off x="618310" y="2547048"/>
            <a:ext cx="10720250" cy="3000312"/>
          </a:xfrm>
        </p:spPr>
        <p:txBody>
          <a:bodyPr>
            <a:normAutofit fontScale="85000" lnSpcReduction="20000"/>
          </a:bodyPr>
          <a:lstStyle/>
          <a:p>
            <a:pPr marL="0" indent="0" algn="ctr">
              <a:buNone/>
            </a:pPr>
            <a:r>
              <a:rPr lang="ur-PK" b="1" dirty="0">
                <a:latin typeface="Jameel Noori Nastaleeq" panose="02000503000000020004" pitchFamily="2" charset="-78"/>
                <a:cs typeface="Jameel Noori Nastaleeq" panose="02000503000000020004" pitchFamily="2" charset="-78"/>
              </a:rPr>
              <a:t>أَعُوذُ بِاللَّهِ مِنَ الشَّيْطَانِ الرَّجِيمِ</a:t>
            </a:r>
          </a:p>
          <a:p>
            <a:pPr marL="0" indent="0" algn="ctr">
              <a:buNone/>
            </a:pPr>
            <a:r>
              <a:rPr lang="ur-PK" dirty="0">
                <a:latin typeface="Jameel Noori Nastaleeq" panose="02000503000000020004" pitchFamily="2" charset="-78"/>
                <a:cs typeface="Jameel Noori Nastaleeq" panose="02000503000000020004" pitchFamily="2" charset="-78"/>
              </a:rPr>
              <a:t>بِسْمِ اللّٰهِ الرَّحْمٰنِ الرَّحِيْمِ</a:t>
            </a:r>
          </a:p>
          <a:p>
            <a:pPr marL="0" indent="0" algn="ctr">
              <a:buNone/>
            </a:pPr>
            <a:r>
              <a:rPr lang="ur-PK" dirty="0">
                <a:latin typeface="Jameel Noori Nastaleeq" panose="02000503000000020004" pitchFamily="2" charset="-78"/>
              </a:rPr>
              <a:t>لِلّٰهِ مَا فِى لِلّٰهِ مَا فِى السَّمٰوٰتِ وَمَا فِى الۡاَرۡضِ‌ؕ وَاِنۡ تُبۡدُوۡا مَا فِىۡۤ اَنۡفُسِكُمۡ اَوۡ تُخۡفُوۡهُ يُحَاسِبۡكُمۡ بِهِ اللّٰهُ‌ؕ فَيَـغۡفِرُ لِمَنۡ يَّشَآءُ وَيُعَذِّبُ مَنۡ يَّشَآءُ‌ ؕ وَاللّٰهُ عَلٰى كُلِّ شَىۡءٍ قَدِيرٌ</a:t>
            </a:r>
            <a:endParaRPr lang="en-US" dirty="0">
              <a:latin typeface="Jameel Noori Nastaleeq" panose="02000503000000020004" pitchFamily="2" charset="-78"/>
            </a:endParaRPr>
          </a:p>
          <a:p>
            <a:pPr marL="0" indent="0" algn="r">
              <a:buNone/>
            </a:pPr>
            <a:r>
              <a:rPr lang="ur-PK" b="1" dirty="0">
                <a:latin typeface="Jameel Noori Nastaleeq" panose="02000503000000020004" pitchFamily="2" charset="-78"/>
                <a:cs typeface="Jameel Noori Nastaleeq" panose="02000503000000020004" pitchFamily="2" charset="-78"/>
              </a:rPr>
              <a:t>لفظی ترجمہ</a:t>
            </a:r>
            <a:r>
              <a:rPr lang="ur-PK" dirty="0">
                <a:latin typeface="Jameel Noori Nastaleeq" panose="02000503000000020004" pitchFamily="2" charset="-78"/>
                <a:cs typeface="Jameel Noori Nastaleeq" panose="02000503000000020004" pitchFamily="2" charset="-78"/>
              </a:rPr>
              <a:t>:</a:t>
            </a:r>
          </a:p>
          <a:p>
            <a:pPr marL="0" indent="0" algn="r">
              <a:buNone/>
            </a:pPr>
            <a:r>
              <a:rPr lang="ur-PK" dirty="0">
                <a:latin typeface="Jameel Noori Nastaleeq" panose="02000503000000020004" pitchFamily="2" charset="-78"/>
                <a:cs typeface="Jameel Noori Nastaleeq" panose="02000503000000020004" pitchFamily="2" charset="-78"/>
              </a:rPr>
              <a:t>لِلّٰهِ: اللہ کے لیے | مَا: جو | فِي: میں | السَّمٰوٰتِ: آسمانوں | وَمَا: اور جو | فِي الْاَرْضِ: زمین میں | وَاِنْ: اور اگر | تُبْدُوْا: تم ظاہر کرو | مَا: جو | فِيْٓ: میں | اَنْفُسِكُمْ: تمہارے دل | اَوْ: یا | تُخْفُوْهُ: تم اسے چھپاؤ | يُحَاسِبْكُمْ: تمہارے حساب لے گا | بِهِ: اس کا | اللّٰهُ: اللہ | فَيَغْفِرُ: پھر بخشدے گا | لِمَنْ: جس کو | يَّشَآءُ: وہ چاہے | وَيُعَذِّبُ: وہ عذاب دے گا | مَنْ: جس کو | يَّشَآءُ: وہ چاہے | وَاللّٰهُ: اور اللہ | عَلٰي: پر | كُلِّ شَيْءٍ: ہر چیز | قَدِيْرٌ: قدرت رکھنے والا</a:t>
            </a:r>
          </a:p>
        </p:txBody>
      </p:sp>
    </p:spTree>
    <p:extLst>
      <p:ext uri="{BB962C8B-B14F-4D97-AF65-F5344CB8AC3E}">
        <p14:creationId xmlns:p14="http://schemas.microsoft.com/office/powerpoint/2010/main" val="3263318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1491" y="2967334"/>
            <a:ext cx="9705106" cy="2062103"/>
          </a:xfrm>
          <a:prstGeom prst="rect">
            <a:avLst/>
          </a:prstGeom>
        </p:spPr>
        <p:txBody>
          <a:bodyPr wrap="square">
            <a:spAutoFit/>
          </a:bodyPr>
          <a:lstStyle/>
          <a:p>
            <a:pPr algn="ctr"/>
            <a:r>
              <a:rPr lang="ur-PK" sz="3200" dirty="0">
                <a:latin typeface="Jameel Noori Nastaleeq" panose="02000503000000020004" pitchFamily="2" charset="-78"/>
                <a:cs typeface="Jameel Noori Nastaleeq" panose="02000503000000020004" pitchFamily="2" charset="-78"/>
              </a:rPr>
              <a:t>ترجمہ:</a:t>
            </a:r>
          </a:p>
          <a:p>
            <a:pPr algn="ctr"/>
            <a:r>
              <a:rPr lang="ur-PK" sz="3200" dirty="0">
                <a:latin typeface="Jameel Noori Nastaleeq" panose="02000503000000020004" pitchFamily="2" charset="-78"/>
                <a:cs typeface="Jameel Noori Nastaleeq" panose="02000503000000020004" pitchFamily="2" charset="-78"/>
              </a:rPr>
              <a:t>الله ہی کا ہے جو کچھ آسمانوں میں ہے اور جو کچھ زمین میں ہے، اور اگر تم ظاہر کرو جو کچھ تمہارے جی میں ہے یا چھپاؤ الله تم سے اس کا حساب لے گا تو جسے چاہے گا بخشے گا اور جسے چاہے گا سزادے گا اور الله ہر چیز پر قادر ہے،</a:t>
            </a:r>
            <a:endParaRPr lang="en-US" sz="3200" dirty="0">
              <a:latin typeface="Jameel Noori Nastaleeq" panose="02000503000000020004" pitchFamily="2" charset="-78"/>
              <a:cs typeface="Jameel Noori Nastaleeq" panose="02000503000000020004" pitchFamily="2" charset="-78"/>
            </a:endParaRPr>
          </a:p>
        </p:txBody>
      </p:sp>
      <p:sp>
        <p:nvSpPr>
          <p:cNvPr id="5" name="Rectangle 4"/>
          <p:cNvSpPr/>
          <p:nvPr/>
        </p:nvSpPr>
        <p:spPr>
          <a:xfrm>
            <a:off x="3158836" y="1307034"/>
            <a:ext cx="6096000" cy="1138773"/>
          </a:xfrm>
          <a:prstGeom prst="rect">
            <a:avLst/>
          </a:prstGeom>
        </p:spPr>
        <p:txBody>
          <a:bodyPr>
            <a:spAutoFit/>
          </a:bodyPr>
          <a:lstStyle/>
          <a:p>
            <a:pPr algn="ctr"/>
            <a:r>
              <a:rPr lang="ur-PK" sz="4400" dirty="0">
                <a:latin typeface="Jameel Noori Nastaleeq" panose="02000503000000020004" pitchFamily="2" charset="-78"/>
                <a:cs typeface="Jameel Noori Nastaleeq" panose="02000503000000020004" pitchFamily="2" charset="-78"/>
              </a:rPr>
              <a:t>القرآن - سورۃ نمبر 2 البقرة</a:t>
            </a:r>
            <a:br>
              <a:rPr lang="ur-PK" sz="4400" dirty="0">
                <a:latin typeface="Jameel Noori Nastaleeq" panose="02000503000000020004" pitchFamily="2" charset="-78"/>
                <a:cs typeface="Jameel Noori Nastaleeq" panose="02000503000000020004" pitchFamily="2" charset="-78"/>
              </a:rPr>
            </a:br>
            <a:r>
              <a:rPr lang="ur-PK" sz="2400" dirty="0">
                <a:latin typeface="Jameel Noori Nastaleeq" panose="02000503000000020004" pitchFamily="2" charset="-78"/>
                <a:cs typeface="Jameel Noori Nastaleeq" panose="02000503000000020004" pitchFamily="2" charset="-78"/>
              </a:rPr>
              <a:t>آیت نمبر 284</a:t>
            </a:r>
            <a:endParaRPr lang="en-US" sz="4400" dirty="0"/>
          </a:p>
        </p:txBody>
      </p:sp>
      <p:pic>
        <p:nvPicPr>
          <p:cNvPr id="6" name="Picture 5">
            <a:extLst>
              <a:ext uri="{FF2B5EF4-FFF2-40B4-BE49-F238E27FC236}">
                <a16:creationId xmlns:a16="http://schemas.microsoft.com/office/drawing/2014/main" id="{9572323C-1626-39C9-2D3A-18BCB3EF5AA1}"/>
              </a:ext>
            </a:extLst>
          </p:cNvPr>
          <p:cNvPicPr>
            <a:picLocks noChangeAspect="1"/>
          </p:cNvPicPr>
          <p:nvPr/>
        </p:nvPicPr>
        <p:blipFill>
          <a:blip r:embed="rId2"/>
          <a:stretch>
            <a:fillRect/>
          </a:stretch>
        </p:blipFill>
        <p:spPr>
          <a:xfrm>
            <a:off x="5641178" y="209667"/>
            <a:ext cx="805366" cy="875546"/>
          </a:xfrm>
          <a:prstGeom prst="rect">
            <a:avLst/>
          </a:prstGeom>
        </p:spPr>
      </p:pic>
    </p:spTree>
    <p:extLst>
      <p:ext uri="{BB962C8B-B14F-4D97-AF65-F5344CB8AC3E}">
        <p14:creationId xmlns:p14="http://schemas.microsoft.com/office/powerpoint/2010/main" val="2207257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667768"/>
            <a:ext cx="9601196" cy="3318936"/>
          </a:xfrm>
        </p:spPr>
        <p:txBody>
          <a:bodyPr>
            <a:normAutofit/>
          </a:bodyPr>
          <a:lstStyle/>
          <a:p>
            <a:pPr marL="0" indent="0" algn="ctr">
              <a:buNone/>
            </a:pPr>
            <a:r>
              <a:rPr lang="ur-PK" sz="2800" dirty="0">
                <a:latin typeface="Jameel Noori Nastaleeq" panose="02000503000000020004" pitchFamily="2" charset="-78"/>
              </a:rPr>
              <a:t>لِلّٰهِ مَا فِی السَّمٰوٰتِ وَ مَا فِی الْاَرْضِؕ-وَ اِنْ تُبْدُوْا مَا فِیْۤ اَنْفُسِكُمْ اَوْ تُخْفُوْهُ یُحَاسِبْكُمْ بِهِ اللّٰهُؕ-فَیَغْفِرُ لِمَنْ یَّشَآءُ وَ یُعَذِّبُ مَنْ یَّشَآءُؕ-وَ اللّٰهُ عَلٰى كُلِّ شَیْءٍ قَدِیْرٌ(284)</a:t>
            </a:r>
            <a:endParaRPr lang="en-US" sz="2800" dirty="0">
              <a:latin typeface="Jameel Noori Nastaleeq" panose="02000503000000020004" pitchFamily="2" charset="-78"/>
            </a:endParaRPr>
          </a:p>
          <a:p>
            <a:pPr marL="0" indent="0" algn="ctr">
              <a:buNone/>
            </a:pPr>
            <a:r>
              <a:rPr lang="ur-PK" sz="2800" b="1" dirty="0">
                <a:latin typeface="Jameel Noori Nastaleeq" panose="02000503000000020004" pitchFamily="2" charset="-78"/>
                <a:cs typeface="Jameel Noori Nastaleeq" panose="02000503000000020004" pitchFamily="2" charset="-78"/>
              </a:rPr>
              <a:t>ترجمہ</a:t>
            </a:r>
            <a:endParaRPr lang="en-US" sz="2800" b="1" dirty="0">
              <a:latin typeface="Jameel Noori Nastaleeq" panose="02000503000000020004" pitchFamily="2" charset="-78"/>
              <a:cs typeface="Jameel Noori Nastaleeq" panose="02000503000000020004" pitchFamily="2" charset="-78"/>
            </a:endParaRPr>
          </a:p>
          <a:p>
            <a:pPr marL="0" indent="0" algn="r">
              <a:buNone/>
            </a:pPr>
            <a:r>
              <a:rPr lang="ur-PK" sz="2800" dirty="0">
                <a:latin typeface="Jameel Noori Nastaleeq" panose="02000503000000020004" pitchFamily="2" charset="-78"/>
                <a:cs typeface="Jameel Noori Nastaleeq" panose="02000503000000020004" pitchFamily="2" charset="-78"/>
              </a:rPr>
              <a:t>اللہ ہی کا ہے جو کچھ آسمانوں میں ہے اور جو کچھ زمین میں ہے اور اگر تم ظاہر کرو جو کچھ تمہارے جی میں ہے یا چھپاؤ اللہ تم سے اس کا حساب لے گا تو جسے چاہے گا بخشے گا اور جسے چاہے گا سزادے گا اور اللہ ہر چیز پر قادر ہے۔</a:t>
            </a:r>
            <a:endParaRPr lang="en-US" sz="2800" dirty="0">
              <a:latin typeface="Jameel Noori Nastaleeq" panose="02000503000000020004" pitchFamily="2" charset="-78"/>
              <a:cs typeface="Jameel Noori Nastaleeq" panose="02000503000000020004" pitchFamily="2" charset="-78"/>
            </a:endParaRPr>
          </a:p>
        </p:txBody>
      </p:sp>
      <p:pic>
        <p:nvPicPr>
          <p:cNvPr id="4" name="Picture 3">
            <a:extLst>
              <a:ext uri="{FF2B5EF4-FFF2-40B4-BE49-F238E27FC236}">
                <a16:creationId xmlns:a16="http://schemas.microsoft.com/office/drawing/2014/main" id="{1E4EC2E6-D167-116E-BF0B-C79B36457C53}"/>
              </a:ext>
            </a:extLst>
          </p:cNvPr>
          <p:cNvPicPr>
            <a:picLocks noChangeAspect="1"/>
          </p:cNvPicPr>
          <p:nvPr/>
        </p:nvPicPr>
        <p:blipFill>
          <a:blip r:embed="rId2"/>
          <a:stretch>
            <a:fillRect/>
          </a:stretch>
        </p:blipFill>
        <p:spPr>
          <a:xfrm>
            <a:off x="5754021" y="0"/>
            <a:ext cx="683956" cy="743556"/>
          </a:xfrm>
          <a:prstGeom prst="rect">
            <a:avLst/>
          </a:prstGeom>
        </p:spPr>
      </p:pic>
      <p:sp>
        <p:nvSpPr>
          <p:cNvPr id="5" name="Rectangle 4"/>
          <p:cNvSpPr/>
          <p:nvPr/>
        </p:nvSpPr>
        <p:spPr>
          <a:xfrm>
            <a:off x="3158836" y="1307034"/>
            <a:ext cx="6096000" cy="1138773"/>
          </a:xfrm>
          <a:prstGeom prst="rect">
            <a:avLst/>
          </a:prstGeom>
        </p:spPr>
        <p:txBody>
          <a:bodyPr>
            <a:spAutoFit/>
          </a:bodyPr>
          <a:lstStyle/>
          <a:p>
            <a:pPr algn="ctr"/>
            <a:r>
              <a:rPr lang="ur-PK" sz="4400" dirty="0">
                <a:latin typeface="Jameel Noori Nastaleeq" panose="02000503000000020004" pitchFamily="2" charset="-78"/>
                <a:cs typeface="Jameel Noori Nastaleeq" panose="02000503000000020004" pitchFamily="2" charset="-78"/>
              </a:rPr>
              <a:t>القرآن - سورۃ نمبر 2 البقرة</a:t>
            </a:r>
            <a:br>
              <a:rPr lang="ur-PK" sz="4400" dirty="0">
                <a:latin typeface="Jameel Noori Nastaleeq" panose="02000503000000020004" pitchFamily="2" charset="-78"/>
                <a:cs typeface="Jameel Noori Nastaleeq" panose="02000503000000020004" pitchFamily="2" charset="-78"/>
              </a:rPr>
            </a:br>
            <a:r>
              <a:rPr lang="ur-PK" sz="2400" dirty="0">
                <a:latin typeface="Jameel Noori Nastaleeq" panose="02000503000000020004" pitchFamily="2" charset="-78"/>
                <a:cs typeface="Jameel Noori Nastaleeq" panose="02000503000000020004" pitchFamily="2" charset="-78"/>
              </a:rPr>
              <a:t>آیت نمبر 284</a:t>
            </a:r>
            <a:endParaRPr lang="en-US" sz="4400" dirty="0"/>
          </a:p>
        </p:txBody>
      </p:sp>
    </p:spTree>
    <p:extLst>
      <p:ext uri="{BB962C8B-B14F-4D97-AF65-F5344CB8AC3E}">
        <p14:creationId xmlns:p14="http://schemas.microsoft.com/office/powerpoint/2010/main" val="551593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552577"/>
            <a:ext cx="9601196" cy="3318936"/>
          </a:xfrm>
        </p:spPr>
        <p:txBody>
          <a:bodyPr>
            <a:normAutofit fontScale="92500" lnSpcReduction="20000"/>
          </a:bodyPr>
          <a:lstStyle/>
          <a:p>
            <a:pPr marL="0" indent="0" algn="r">
              <a:buNone/>
            </a:pPr>
            <a:r>
              <a:rPr lang="ur-PK" dirty="0">
                <a:latin typeface="Jameel Noori Nastaleeq" panose="02000503000000020004" pitchFamily="2" charset="-78"/>
                <a:cs typeface="Jameel Noori Nastaleeq" panose="02000503000000020004" pitchFamily="2" charset="-78"/>
              </a:rPr>
              <a:t>{وَ اِنْ تُبْدُوْا مَا فِیْۤ اَنْفُسِكُمْ: اور جو کچھ تمہارے دل میں ہے اگر تم اسے ظاہر کرو۔} </a:t>
            </a:r>
            <a:endParaRPr lang="en-US" dirty="0">
              <a:latin typeface="Jameel Noori Nastaleeq" panose="02000503000000020004" pitchFamily="2" charset="-78"/>
              <a:cs typeface="Jameel Noori Nastaleeq" panose="02000503000000020004" pitchFamily="2" charset="-78"/>
            </a:endParaRPr>
          </a:p>
          <a:p>
            <a:pPr marL="0" indent="0" algn="r">
              <a:buNone/>
            </a:pPr>
            <a:r>
              <a:rPr lang="ur-PK" dirty="0">
                <a:latin typeface="Jameel Noori Nastaleeq" panose="02000503000000020004" pitchFamily="2" charset="-78"/>
                <a:cs typeface="Jameel Noori Nastaleeq" panose="02000503000000020004" pitchFamily="2" charset="-78"/>
              </a:rPr>
              <a:t>انسان کے دل میں دو طرح کے خیالات آتے ہیں ایک بطور وسوسہ کے اور ایک بطورِ عزم و ارادہ کے۔ وسوسوں سے دِل کو خالی کرنا انسان کی قدرت میں نہیں لیکن آدمی انہیں برا سمجھتا ہے اور ان پر عمل کرنے کا ارادہ نہیں کرتا، ان کو حدیث ِنفس اور وسوسہ کہتے ہیں ، اس پر مؤاخذہ نہیں۔ بخاری و مسلم کی حدیث ہے سرکارِ دوعالم  صَلَّی اللہُ تَعَالٰی عَلَیْہِ وَاٰلِہ وَسَلَّمَ نے ارشادفرمایا: کہ میری امت کے دلوں میں جو وسوسے آتے ہیں ، اللہ تعالیٰ ان سے تَجاوُز فرماتا ہے جب تک کہ وہ انہیں عمل میں نہ لائیں یا انہیں اپنے کلام میں نہ لائیں۔(بخاری، کتاب العتق، باب الخطأوالنسیان فی العتاقۃ۔۔۔ الخ، ۲ / ۱۵۳، الحدیث: ۲۵۲۸)یہ وسوسے اس آیت میں داخل نہیں۔ دوسرے وہ خیالات جن کو انسان اپنے دل میں جگہ دیتا ہے اور ان کو عمل میں لانے کا قصد و ارادہ کرتا ہے ان پر مؤاخذہ ہو گا اور انہی کا بیان اس آیت میں ہے کہ اپنے دلوں میں موجود چیز کو تم ظاہر کرو یا چھپاؤ اللہ تعالیٰ تمہارا ان پر محاسبہ فرمائے</a:t>
            </a:r>
            <a:endParaRPr lang="en-US" dirty="0">
              <a:latin typeface="Jameel Noori Nastaleeq" panose="02000503000000020004" pitchFamily="2" charset="-78"/>
              <a:cs typeface="Jameel Noori Nastaleeq" panose="02000503000000020004" pitchFamily="2" charset="-78"/>
            </a:endParaRPr>
          </a:p>
        </p:txBody>
      </p:sp>
      <p:sp>
        <p:nvSpPr>
          <p:cNvPr id="4" name="Title 1"/>
          <p:cNvSpPr>
            <a:spLocks noGrp="1"/>
          </p:cNvSpPr>
          <p:nvPr>
            <p:ph type="title"/>
          </p:nvPr>
        </p:nvSpPr>
        <p:spPr>
          <a:xfrm>
            <a:off x="1295402" y="982132"/>
            <a:ext cx="9601196" cy="1303867"/>
          </a:xfrm>
        </p:spPr>
        <p:txBody>
          <a:bodyPr/>
          <a:lstStyle/>
          <a:p>
            <a:r>
              <a:rPr lang="ur-PK" b="1" dirty="0">
                <a:latin typeface="Jameel Noori Nastaleeq" panose="02000503000000020004" pitchFamily="2" charset="-78"/>
                <a:cs typeface="Jameel Noori Nastaleeq" panose="02000503000000020004" pitchFamily="2" charset="-78"/>
              </a:rPr>
              <a:t> تفسیر </a:t>
            </a:r>
            <a:endParaRPr lang="en-US" b="1" dirty="0">
              <a:latin typeface="Jameel Noori Nastaleeq" panose="02000503000000020004" pitchFamily="2" charset="-78"/>
              <a:cs typeface="Jameel Noori Nastaleeq" panose="02000503000000020004" pitchFamily="2" charset="-78"/>
            </a:endParaRPr>
          </a:p>
        </p:txBody>
      </p:sp>
      <p:pic>
        <p:nvPicPr>
          <p:cNvPr id="5" name="Picture 4">
            <a:extLst>
              <a:ext uri="{FF2B5EF4-FFF2-40B4-BE49-F238E27FC236}">
                <a16:creationId xmlns:a16="http://schemas.microsoft.com/office/drawing/2014/main" id="{1E4EC2E6-D167-116E-BF0B-C79B36457C53}"/>
              </a:ext>
            </a:extLst>
          </p:cNvPr>
          <p:cNvPicPr>
            <a:picLocks noChangeAspect="1"/>
          </p:cNvPicPr>
          <p:nvPr/>
        </p:nvPicPr>
        <p:blipFill>
          <a:blip r:embed="rId2"/>
          <a:stretch>
            <a:fillRect/>
          </a:stretch>
        </p:blipFill>
        <p:spPr>
          <a:xfrm>
            <a:off x="5754021" y="238576"/>
            <a:ext cx="683956" cy="743556"/>
          </a:xfrm>
          <a:prstGeom prst="rect">
            <a:avLst/>
          </a:prstGeom>
        </p:spPr>
      </p:pic>
    </p:spTree>
    <p:extLst>
      <p:ext uri="{BB962C8B-B14F-4D97-AF65-F5344CB8AC3E}">
        <p14:creationId xmlns:p14="http://schemas.microsoft.com/office/powerpoint/2010/main" val="3181430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a:buNone/>
            </a:pPr>
            <a:r>
              <a:rPr lang="ur-PK" dirty="0">
                <a:latin typeface="Jameel Noori Nastaleeq" panose="02000503000000020004" pitchFamily="2" charset="-78"/>
                <a:cs typeface="Jameel Noori Nastaleeq" panose="02000503000000020004" pitchFamily="2" charset="-78"/>
              </a:rPr>
              <a:t>گا۔حضرت علامہ شیخ عبد الحق محدث دہلوی رَحْمَۃُاللہِ تَعَالٰی عَلَیْہِ فرماتے ہیں ’’جو برا خیال دل میں بے اختیار اور اچانک آجاتا ہے،اسے ہاجِس کہتے ہیں ،یہ آنی فانی ہوتا ہے ، آیا اور گیا۔یہ پچھلی امتوں پر بھی معاف تھا اور ہمیں بھی معاف ہے لیکن جو دل میں باقی رہ جائے وہ ہم پر معاف ہے پچھلی امتوں پر معاف نہ تھا۔اگر اس(برے خیال) کے ساتھ دل میں لذت اور خوشی پیدا ہو تو اسے’’ہَمّ‘‘کہتے ہیں ،اس پر بھی پکڑ نہیں اور اگر ساتھ ہی کر گزرنے کا پختہ ارادہ بھی ہو تو وہ عَزم ہے، اس کی پکڑ ہے۔  (اشعۃ اللمعات، کتاب الایمان، باب الوسوسۃ، الفصل الاول، ۱ / ۸۵-۸۶)کفر اور گناہ کے عزم کا شرعی حکم :            یاد رہے کہ کفرکا عزم کرنا کُفر ہے۔ </a:t>
            </a:r>
            <a:endParaRPr lang="en-US" dirty="0">
              <a:latin typeface="Jameel Noori Nastaleeq" panose="02000503000000020004" pitchFamily="2" charset="-78"/>
              <a:cs typeface="Jameel Noori Nastaleeq" panose="02000503000000020004" pitchFamily="2" charset="-78"/>
            </a:endParaRPr>
          </a:p>
          <a:p>
            <a:pPr marL="0" indent="0" algn="r">
              <a:buNone/>
            </a:pPr>
            <a:r>
              <a:rPr lang="ur-PK" dirty="0">
                <a:latin typeface="Jameel Noori Nastaleeq" panose="02000503000000020004" pitchFamily="2" charset="-78"/>
                <a:cs typeface="Jameel Noori Nastaleeq" panose="02000503000000020004" pitchFamily="2" charset="-78"/>
              </a:rPr>
              <a:t>(فتاوی رضویہ، ۱۵ / ۲۹۳)لہٰذا  اگر کسی نے سو سال بعد بھی کفر کرنے کا ارادہ کیا وہ ارادہ کرتے ہی کافر ہوجائے گا۔</a:t>
            </a:r>
            <a:endParaRPr lang="en-US" dirty="0">
              <a:latin typeface="Jameel Noori Nastaleeq" panose="02000503000000020004" pitchFamily="2" charset="-78"/>
              <a:cs typeface="Jameel Noori Nastaleeq" panose="02000503000000020004" pitchFamily="2" charset="-78"/>
            </a:endParaRPr>
          </a:p>
          <a:p>
            <a:pPr marL="0" indent="0" algn="r">
              <a:buNone/>
            </a:pPr>
            <a:endParaRPr lang="en-US" dirty="0"/>
          </a:p>
        </p:txBody>
      </p:sp>
      <p:sp>
        <p:nvSpPr>
          <p:cNvPr id="4" name="Title 1"/>
          <p:cNvSpPr>
            <a:spLocks noGrp="1"/>
          </p:cNvSpPr>
          <p:nvPr>
            <p:ph type="title"/>
          </p:nvPr>
        </p:nvSpPr>
        <p:spPr>
          <a:xfrm>
            <a:off x="1295402" y="982132"/>
            <a:ext cx="9601196" cy="1303867"/>
          </a:xfrm>
        </p:spPr>
        <p:txBody>
          <a:bodyPr/>
          <a:lstStyle/>
          <a:p>
            <a:r>
              <a:rPr lang="ur-PK" b="1" dirty="0">
                <a:latin typeface="Jameel Noori Nastaleeq" panose="02000503000000020004" pitchFamily="2" charset="-78"/>
                <a:cs typeface="Jameel Noori Nastaleeq" panose="02000503000000020004" pitchFamily="2" charset="-78"/>
              </a:rPr>
              <a:t> تفسیر </a:t>
            </a:r>
            <a:endParaRPr lang="en-US" b="1" dirty="0">
              <a:latin typeface="Jameel Noori Nastaleeq" panose="02000503000000020004" pitchFamily="2" charset="-78"/>
              <a:cs typeface="Jameel Noori Nastaleeq" panose="02000503000000020004" pitchFamily="2" charset="-78"/>
            </a:endParaRPr>
          </a:p>
        </p:txBody>
      </p:sp>
      <p:pic>
        <p:nvPicPr>
          <p:cNvPr id="5" name="Picture 4">
            <a:extLst>
              <a:ext uri="{FF2B5EF4-FFF2-40B4-BE49-F238E27FC236}">
                <a16:creationId xmlns:a16="http://schemas.microsoft.com/office/drawing/2014/main" id="{1E4EC2E6-D167-116E-BF0B-C79B36457C53}"/>
              </a:ext>
            </a:extLst>
          </p:cNvPr>
          <p:cNvPicPr>
            <a:picLocks noChangeAspect="1"/>
          </p:cNvPicPr>
          <p:nvPr/>
        </p:nvPicPr>
        <p:blipFill>
          <a:blip r:embed="rId2"/>
          <a:stretch>
            <a:fillRect/>
          </a:stretch>
        </p:blipFill>
        <p:spPr>
          <a:xfrm>
            <a:off x="5754021" y="238576"/>
            <a:ext cx="683956" cy="743556"/>
          </a:xfrm>
          <a:prstGeom prst="rect">
            <a:avLst/>
          </a:prstGeom>
        </p:spPr>
      </p:pic>
    </p:spTree>
    <p:extLst>
      <p:ext uri="{BB962C8B-B14F-4D97-AF65-F5344CB8AC3E}">
        <p14:creationId xmlns:p14="http://schemas.microsoft.com/office/powerpoint/2010/main" val="806206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82010"/>
            <a:ext cx="9601196" cy="1303867"/>
          </a:xfrm>
        </p:spPr>
        <p:txBody>
          <a:bodyPr>
            <a:normAutofit/>
          </a:bodyPr>
          <a:lstStyle/>
          <a:p>
            <a:r>
              <a:rPr lang="ur-PK" dirty="0">
                <a:latin typeface="Jameel Noori Nastaleeq" panose="02000503000000020004" pitchFamily="2" charset="-78"/>
                <a:cs typeface="Jameel Noori Nastaleeq" panose="02000503000000020004" pitchFamily="2" charset="-78"/>
              </a:rPr>
              <a:t>القرآن - سورۃ نمبر 2 البقرة</a:t>
            </a:r>
            <a:br>
              <a:rPr lang="ur-PK" dirty="0">
                <a:latin typeface="Jameel Noori Nastaleeq" panose="02000503000000020004" pitchFamily="2" charset="-78"/>
                <a:cs typeface="Jameel Noori Nastaleeq" panose="02000503000000020004" pitchFamily="2" charset="-78"/>
              </a:rPr>
            </a:br>
            <a:r>
              <a:rPr lang="ur-PK" sz="3100" dirty="0">
                <a:latin typeface="Jameel Noori Nastaleeq" panose="02000503000000020004" pitchFamily="2" charset="-78"/>
                <a:cs typeface="Jameel Noori Nastaleeq" panose="02000503000000020004" pitchFamily="2" charset="-78"/>
              </a:rPr>
              <a:t>آیت نمبر 285</a:t>
            </a:r>
            <a:endParaRPr lang="en-US" dirty="0">
              <a:latin typeface="Jameel Noori Nastaleeq" panose="02000503000000020004" pitchFamily="2" charset="-78"/>
              <a:cs typeface="Jameel Noori Nastaleeq" panose="02000503000000020004" pitchFamily="2" charset="-78"/>
            </a:endParaRPr>
          </a:p>
        </p:txBody>
      </p:sp>
      <p:sp>
        <p:nvSpPr>
          <p:cNvPr id="3" name="Content Placeholder 2"/>
          <p:cNvSpPr>
            <a:spLocks noGrp="1"/>
          </p:cNvSpPr>
          <p:nvPr>
            <p:ph idx="1"/>
          </p:nvPr>
        </p:nvSpPr>
        <p:spPr>
          <a:xfrm>
            <a:off x="1295402" y="2085877"/>
            <a:ext cx="9601196" cy="3940850"/>
          </a:xfrm>
        </p:spPr>
        <p:txBody>
          <a:bodyPr>
            <a:normAutofit fontScale="92500" lnSpcReduction="10000"/>
          </a:bodyPr>
          <a:lstStyle/>
          <a:p>
            <a:pPr marL="0" indent="0" algn="r">
              <a:buNone/>
            </a:pPr>
            <a:endParaRPr lang="ur-PK" dirty="0">
              <a:latin typeface="Jameel Noori Nastaleeq" panose="02000503000000020004" pitchFamily="2" charset="-78"/>
              <a:cs typeface="Jameel Noori Nastaleeq" panose="02000503000000020004" pitchFamily="2" charset="-78"/>
            </a:endParaRPr>
          </a:p>
          <a:p>
            <a:pPr marL="0" indent="0" algn="ctr">
              <a:buNone/>
            </a:pPr>
            <a:r>
              <a:rPr lang="ur-PK" dirty="0">
                <a:latin typeface="Jameel Noori Nastaleeq" panose="02000503000000020004" pitchFamily="2" charset="-78"/>
              </a:rPr>
              <a:t>أَعُوذُ بِاللَّهِ مِنَ الشَّيْطَانِ الرَّجِيم</a:t>
            </a:r>
          </a:p>
          <a:p>
            <a:pPr marL="0" indent="0" algn="ctr">
              <a:buNone/>
            </a:pPr>
            <a:r>
              <a:rPr lang="ur-PK" dirty="0">
                <a:latin typeface="Jameel Noori Nastaleeq" panose="02000503000000020004" pitchFamily="2" charset="-78"/>
              </a:rPr>
              <a:t>بِسْمِ اللّٰهِ الرَّحْمٰنِ الرَّحِيْمِ</a:t>
            </a:r>
          </a:p>
          <a:p>
            <a:pPr marL="0" indent="0" algn="r">
              <a:buNone/>
            </a:pPr>
            <a:r>
              <a:rPr lang="ur-PK" dirty="0">
                <a:latin typeface="Jameel Noori Nastaleeq" panose="02000503000000020004" pitchFamily="2" charset="-78"/>
                <a:cs typeface="Jameel Noori Nastaleeq" panose="02000503000000020004" pitchFamily="2" charset="-78"/>
              </a:rPr>
              <a:t>ا</a:t>
            </a:r>
            <a:r>
              <a:rPr lang="ur-PK" dirty="0">
                <a:latin typeface="Jameel Noori Nastaleeq" panose="02000503000000020004" pitchFamily="2" charset="-78"/>
              </a:rPr>
              <a:t>ٰمَنَ الرَّسُوۡلُ بِمَاۤ اُنۡزِلَ اِلَيۡهِ مِنۡ رَّبِّهٖ وَ الۡمُؤۡمِنُوۡنَ‌ؕ كُلٌّ اٰمَنَ بِاللّٰهِ وَمَلٰٓئِكَتِهٖ وَكُتُبِهٖ وَرُسُلِهٖ ۚ  لَا نُفَرِّقُ بَيۡنَ اَحَدٍ مِّنۡ رُّسُلِهٖ‌  ۚ   وَقَالُوۡا سَمِعۡنَا وَاَطَعۡنَا‌ ۖ غُفۡرَانَكَ رَبَّنَا وَاِلَيۡكَ الۡمَصِيۡرُ ۞ </a:t>
            </a:r>
          </a:p>
          <a:p>
            <a:pPr marL="0" indent="0" algn="ctr">
              <a:buNone/>
            </a:pPr>
            <a:r>
              <a:rPr lang="ur-PK" b="1" dirty="0">
                <a:latin typeface="Jameel Noori Nastaleeq" panose="02000503000000020004" pitchFamily="2" charset="-78"/>
                <a:cs typeface="Jameel Noori Nastaleeq" panose="02000503000000020004" pitchFamily="2" charset="-78"/>
              </a:rPr>
              <a:t>لفظی ترجمہ:</a:t>
            </a:r>
          </a:p>
          <a:p>
            <a:pPr marL="0" indent="0" algn="r">
              <a:buNone/>
            </a:pPr>
            <a:r>
              <a:rPr lang="ur-PK" dirty="0">
                <a:latin typeface="Jameel Noori Nastaleeq" panose="02000503000000020004" pitchFamily="2" charset="-78"/>
                <a:cs typeface="Jameel Noori Nastaleeq" panose="02000503000000020004" pitchFamily="2" charset="-78"/>
              </a:rPr>
              <a:t>اٰمَنَ: مان لیا | الرَّسُوْلُ: رسول | بِمَآ: جو کچھ | اُنْزِلَ: اترا | اِلَيْهِ: اس کی طرف | مِنْ: سے | رَّبِّهٖ: اس کا رب | وَالْمُؤْمِنُوْنَ: اور مومن (جمع) | كُلٌّ: سب | اٰمَنَ: ایمان لائے | بِاللّٰهِ: اللہ پر | وَمَلٰٓئِكَتِهٖ: اور اس کے فرشتے | وَكُتُبِهٖ: اور اس کی کتابیں | وَرُسُلِهٖ: اور اس کے رسول | لَا نُفَرِّقُ: نہیں ہم فرق کرتے | بَيْنَ: درمیان | اَحَدٍ: کسی ایک | مِّنْ رُّسُلِهٖ: اس کے رسول کے | وَقَالُوْا: اور انہوں نے کہا | سَمِعْنَا: ہم نے سنا | وَاَطَعْنَا: اور ہم نے اطاعت کی | غُفْرَانَكَ: تیری بخشش | رَبَّنَا: ہمارے رب | وَاِلَيْكَ: اور تیری طرف | الْمَصِيْرُ: لوٹ کر جانا</a:t>
            </a:r>
          </a:p>
          <a:p>
            <a:pPr marL="0" indent="0" algn="r">
              <a:buNone/>
            </a:pPr>
            <a:endParaRPr lang="ur-PK" dirty="0">
              <a:latin typeface="Jameel Noori Nastaleeq" panose="02000503000000020004" pitchFamily="2" charset="-78"/>
              <a:cs typeface="Jameel Noori Nastaleeq" panose="02000503000000020004" pitchFamily="2" charset="-78"/>
            </a:endParaRPr>
          </a:p>
        </p:txBody>
      </p:sp>
      <p:pic>
        <p:nvPicPr>
          <p:cNvPr id="4" name="Picture 3">
            <a:extLst>
              <a:ext uri="{FF2B5EF4-FFF2-40B4-BE49-F238E27FC236}">
                <a16:creationId xmlns:a16="http://schemas.microsoft.com/office/drawing/2014/main" id="{1E4EC2E6-D167-116E-BF0B-C79B36457C53}"/>
              </a:ext>
            </a:extLst>
          </p:cNvPr>
          <p:cNvPicPr>
            <a:picLocks noChangeAspect="1"/>
          </p:cNvPicPr>
          <p:nvPr/>
        </p:nvPicPr>
        <p:blipFill>
          <a:blip r:embed="rId2"/>
          <a:stretch>
            <a:fillRect/>
          </a:stretch>
        </p:blipFill>
        <p:spPr>
          <a:xfrm>
            <a:off x="5754022" y="38454"/>
            <a:ext cx="683956" cy="743556"/>
          </a:xfrm>
          <a:prstGeom prst="rect">
            <a:avLst/>
          </a:prstGeom>
        </p:spPr>
      </p:pic>
    </p:spTree>
    <p:extLst>
      <p:ext uri="{BB962C8B-B14F-4D97-AF65-F5344CB8AC3E}">
        <p14:creationId xmlns:p14="http://schemas.microsoft.com/office/powerpoint/2010/main" val="3798236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4EC2E6-D167-116E-BF0B-C79B36457C53}"/>
              </a:ext>
            </a:extLst>
          </p:cNvPr>
          <p:cNvPicPr>
            <a:picLocks noChangeAspect="1"/>
          </p:cNvPicPr>
          <p:nvPr/>
        </p:nvPicPr>
        <p:blipFill>
          <a:blip r:embed="rId2"/>
          <a:stretch>
            <a:fillRect/>
          </a:stretch>
        </p:blipFill>
        <p:spPr>
          <a:xfrm>
            <a:off x="5754021" y="1125267"/>
            <a:ext cx="683956" cy="743556"/>
          </a:xfrm>
          <a:prstGeom prst="rect">
            <a:avLst/>
          </a:prstGeom>
        </p:spPr>
      </p:pic>
      <p:sp>
        <p:nvSpPr>
          <p:cNvPr id="6" name="Content Placeholder 5"/>
          <p:cNvSpPr>
            <a:spLocks noGrp="1"/>
          </p:cNvSpPr>
          <p:nvPr>
            <p:ph idx="1"/>
          </p:nvPr>
        </p:nvSpPr>
        <p:spPr/>
        <p:txBody>
          <a:bodyPr>
            <a:normAutofit/>
          </a:bodyPr>
          <a:lstStyle/>
          <a:p>
            <a:pPr marL="0" indent="0" algn="ctr">
              <a:buNone/>
            </a:pPr>
            <a:r>
              <a:rPr lang="ur-PK" sz="2800" dirty="0">
                <a:latin typeface="Jameel Noori Nastaleeq" panose="02000503000000020004" pitchFamily="2" charset="-78"/>
                <a:cs typeface="Jameel Noori Nastaleeq" panose="02000503000000020004" pitchFamily="2" charset="-78"/>
              </a:rPr>
              <a:t>ترجمہ:</a:t>
            </a:r>
            <a:endParaRPr lang="en-US" sz="2800" dirty="0">
              <a:latin typeface="Jameel Noori Nastaleeq" panose="02000503000000020004" pitchFamily="2" charset="-78"/>
              <a:cs typeface="Jameel Noori Nastaleeq" panose="02000503000000020004" pitchFamily="2" charset="-78"/>
            </a:endParaRPr>
          </a:p>
          <a:p>
            <a:pPr marL="0" indent="0" algn="ctr">
              <a:buNone/>
            </a:pPr>
            <a:r>
              <a:rPr lang="ur-PK" sz="2800" dirty="0">
                <a:latin typeface="Jameel Noori Nastaleeq" panose="02000503000000020004" pitchFamily="2" charset="-78"/>
                <a:cs typeface="Jameel Noori Nastaleeq" panose="02000503000000020004" pitchFamily="2" charset="-78"/>
              </a:rPr>
              <a:t>سب نے مانا الله اور اس کے فرشتوں اور اس کی کتابوں اور اس کے رسولوں کو یہ کہتے ہوئے کہ ہم اس کے کسی رسول پر ایمان لانے میں فرق نہیں کرتے اور عرض کی کہ ہم نے سنا اور مانا تیری معافی ہو اے رب ہمارے! اور تیری ہی طرف پھرنا ہے</a:t>
            </a:r>
            <a:endParaRPr lang="en-US" sz="28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2417195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ur-PK" dirty="0">
                <a:latin typeface="Jameel Noori Nastaleeq" panose="02000503000000020004" pitchFamily="2" charset="-78"/>
                <a:cs typeface="Jameel Noori Nastaleeq" panose="02000503000000020004" pitchFamily="2" charset="-78"/>
              </a:rPr>
              <a:t>القرآن - سورۃ نمبر 2 </a:t>
            </a:r>
            <a:br>
              <a:rPr lang="en-US" dirty="0">
                <a:latin typeface="Jameel Noori Nastaleeq" panose="02000503000000020004" pitchFamily="2" charset="-78"/>
                <a:cs typeface="Jameel Noori Nastaleeq" panose="02000503000000020004" pitchFamily="2" charset="-78"/>
              </a:rPr>
            </a:br>
            <a:r>
              <a:rPr lang="ur-PK" sz="2400" dirty="0">
                <a:latin typeface="Jameel Noori Nastaleeq" panose="02000503000000020004" pitchFamily="2" charset="-78"/>
                <a:cs typeface="Jameel Noori Nastaleeq" panose="02000503000000020004" pitchFamily="2" charset="-78"/>
              </a:rPr>
              <a:t>البقرةآیت نمبر 286</a:t>
            </a:r>
            <a:endParaRPr lang="en-US" sz="2400" dirty="0">
              <a:latin typeface="Jameel Noori Nastaleeq" panose="02000503000000020004" pitchFamily="2" charset="-78"/>
              <a:cs typeface="Jameel Noori Nastaleeq" panose="02000503000000020004" pitchFamily="2" charset="-78"/>
            </a:endParaRPr>
          </a:p>
        </p:txBody>
      </p:sp>
      <p:sp>
        <p:nvSpPr>
          <p:cNvPr id="3" name="Content Placeholder 2"/>
          <p:cNvSpPr>
            <a:spLocks noGrp="1"/>
          </p:cNvSpPr>
          <p:nvPr>
            <p:ph idx="1"/>
          </p:nvPr>
        </p:nvSpPr>
        <p:spPr/>
        <p:txBody>
          <a:bodyPr>
            <a:normAutofit/>
          </a:bodyPr>
          <a:lstStyle/>
          <a:p>
            <a:pPr marL="0" indent="0" algn="ctr">
              <a:buNone/>
            </a:pPr>
            <a:r>
              <a:rPr lang="ur-PK" sz="2800" dirty="0">
                <a:latin typeface="Jameel Noori Nastaleeq" panose="02000503000000020004" pitchFamily="2" charset="-78"/>
              </a:rPr>
              <a:t>أَعُوذُ بِاللَّهِ مِنَ الشَّيْطَانِ الرَّجِيمِ</a:t>
            </a:r>
            <a:endParaRPr lang="en-US" sz="2800" dirty="0">
              <a:latin typeface="Jameel Noori Nastaleeq" panose="02000503000000020004" pitchFamily="2" charset="-78"/>
            </a:endParaRPr>
          </a:p>
          <a:p>
            <a:pPr marL="0" indent="0" algn="ctr">
              <a:buNone/>
            </a:pPr>
            <a:r>
              <a:rPr lang="ur-PK" sz="2800" dirty="0">
                <a:latin typeface="Jameel Noori Nastaleeq" panose="02000503000000020004" pitchFamily="2" charset="-78"/>
              </a:rPr>
              <a:t>بِسْمِ اللّٰهِ الرَّحْمٰنِ الرَّحِيْمِ</a:t>
            </a:r>
            <a:endParaRPr lang="en-US" sz="2800" dirty="0">
              <a:latin typeface="Jameel Noori Nastaleeq" panose="02000503000000020004" pitchFamily="2" charset="-78"/>
            </a:endParaRPr>
          </a:p>
          <a:p>
            <a:pPr marL="0" indent="0" algn="ctr">
              <a:buNone/>
            </a:pPr>
            <a:r>
              <a:rPr lang="ur-PK" sz="2800" dirty="0">
                <a:latin typeface="Jameel Noori Nastaleeq" panose="02000503000000020004" pitchFamily="2" charset="-78"/>
              </a:rPr>
              <a:t>ا يُكَلِّفُ اللّٰهُ نَفۡسًا اِلَّا وُسۡعَهَا ‌ؕ لَهَا مَا كَسَبَتۡ وَعَلَيۡهَا مَا اكۡتَسَبَتۡ‌ؕ رَبَّنَا لَا تُؤَاخِذۡنَاۤ اِنۡ نَّسِيۡنَاۤ اَوۡ اَخۡطَاۡنَا ‌ۚ رَبَّنَا وَلَا تَحۡمِلۡ عَلَيۡنَاۤ اِصۡرًا كَمَا حَمَلۡتَهٗ عَلَى الَّذِيۡنَ مِنۡ قَبۡلِنَا ‌‌ۚرَبَّنَا وَلَا تُحَمِّلۡنَا مَا لَا طَاقَةَ لَنَا بِهٖ‌ ۚ وَاعۡفُ عَنَّا وَاغۡفِرۡ لَنَا وَارۡحَمۡنَا ۚ اَنۡتَ مَوۡلٰٮنَا فَانۡصُرۡنَا عَلَى الۡقَوۡمِ الۡكٰفِرِيۡنَ ۞ </a:t>
            </a:r>
            <a:endParaRPr lang="en-US" sz="2800" dirty="0">
              <a:latin typeface="Jameel Noori Nastaleeq" panose="02000503000000020004" pitchFamily="2" charset="-78"/>
            </a:endParaRPr>
          </a:p>
        </p:txBody>
      </p:sp>
      <p:pic>
        <p:nvPicPr>
          <p:cNvPr id="4" name="Picture 3">
            <a:extLst>
              <a:ext uri="{FF2B5EF4-FFF2-40B4-BE49-F238E27FC236}">
                <a16:creationId xmlns:a16="http://schemas.microsoft.com/office/drawing/2014/main" id="{1E4EC2E6-D167-116E-BF0B-C79B36457C53}"/>
              </a:ext>
            </a:extLst>
          </p:cNvPr>
          <p:cNvPicPr>
            <a:picLocks noChangeAspect="1"/>
          </p:cNvPicPr>
          <p:nvPr/>
        </p:nvPicPr>
        <p:blipFill>
          <a:blip r:embed="rId2"/>
          <a:stretch>
            <a:fillRect/>
          </a:stretch>
        </p:blipFill>
        <p:spPr>
          <a:xfrm>
            <a:off x="5754021" y="127740"/>
            <a:ext cx="683956" cy="743556"/>
          </a:xfrm>
          <a:prstGeom prst="rect">
            <a:avLst/>
          </a:prstGeom>
        </p:spPr>
      </p:pic>
    </p:spTree>
    <p:extLst>
      <p:ext uri="{BB962C8B-B14F-4D97-AF65-F5344CB8AC3E}">
        <p14:creationId xmlns:p14="http://schemas.microsoft.com/office/powerpoint/2010/main" val="5899570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110</TotalTime>
  <Words>1844</Words>
  <Application>Microsoft Office PowerPoint</Application>
  <PresentationFormat>Widescreen</PresentationFormat>
  <Paragraphs>51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Garamond</vt:lpstr>
      <vt:lpstr>Jameel Noori Nastaleeq</vt:lpstr>
      <vt:lpstr>Organic</vt:lpstr>
      <vt:lpstr>القرآن</vt:lpstr>
      <vt:lpstr>القرآن - سورۃ نمبر 2 البقرة آیت نمبر 284 </vt:lpstr>
      <vt:lpstr>PowerPoint Presentation</vt:lpstr>
      <vt:lpstr>PowerPoint Presentation</vt:lpstr>
      <vt:lpstr> تفسیر </vt:lpstr>
      <vt:lpstr> تفسیر </vt:lpstr>
      <vt:lpstr>القرآن - سورۃ نمبر 2 البقرة آیت نمبر 285</vt:lpstr>
      <vt:lpstr>PowerPoint Presentation</vt:lpstr>
      <vt:lpstr>القرآن - سورۃ نمبر 2  البقرةآیت نمبر 286</vt:lpstr>
      <vt:lpstr>القرآن - سورۃ نمبر 2  البقرةآیت نمبر 286</vt:lpstr>
      <vt:lpstr>القرآن - سورۃ نمبر 2  البقرةآیت نمبر 286</vt:lpstr>
      <vt:lpstr>PowerPoint Presentation</vt:lpstr>
      <vt:lpstr>تفسیر</vt:lpstr>
      <vt:lpstr>تفسیر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Values in Pakis</dc:title>
  <dc:creator>MAC</dc:creator>
  <cp:lastModifiedBy>Administrator</cp:lastModifiedBy>
  <cp:revision>18</cp:revision>
  <dcterms:created xsi:type="dcterms:W3CDTF">2025-09-15T17:01:40Z</dcterms:created>
  <dcterms:modified xsi:type="dcterms:W3CDTF">2025-11-22T10:13:34Z</dcterms:modified>
</cp:coreProperties>
</file>