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63" r:id="rId10"/>
    <p:sldId id="264" r:id="rId11"/>
    <p:sldId id="265" r:id="rId12"/>
    <p:sldId id="266" r:id="rId13"/>
    <p:sldId id="274" r:id="rId14"/>
    <p:sldId id="267" r:id="rId15"/>
    <p:sldId id="268" r:id="rId16"/>
    <p:sldId id="269" r:id="rId17"/>
    <p:sldId id="270" r:id="rId18"/>
    <p:sldId id="271" r:id="rId19"/>
    <p:sldId id="272" r:id="rId20"/>
    <p:sldId id="275" r:id="rId21"/>
    <p:sldId id="277" r:id="rId22"/>
    <p:sldId id="276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73" d="100"/>
          <a:sy n="73" d="100"/>
        </p:scale>
        <p:origin x="-37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Social Cognition III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Social Psychology </a:t>
            </a:r>
          </a:p>
          <a:p>
            <a:r>
              <a:rPr lang="en-US" dirty="0" err="1"/>
              <a:t>Hafsa</a:t>
            </a:r>
            <a:r>
              <a:rPr lang="en-US" dirty="0"/>
              <a:t> Rasheed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Priming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How ideas activate related ideas</a:t>
            </a:r>
            <a:r>
              <a:rPr lang="en-US" dirty="0"/>
              <a:t>
• Thinking of “honesty” → more likely to recall truthful memories
• Seeing the word “library” → automatically lowers your voice
• Thinking of “confidence” → may stand straighter
Priming is subtle but powerful.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Affective (Emotion) Priming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How moods get activated</a:t>
            </a:r>
            <a:r>
              <a:rPr lang="en-US" dirty="0"/>
              <a:t>
• Sad music → makes people interpret faces as sad
• Happy faces flashed briefly → improve mood
• Angry primes → increase aggressive interpretations
Affect primes shift mood and judgment instantly.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Subliminal Priming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Stimuli shown below conscious awareness</a:t>
            </a:r>
            <a:r>
              <a:rPr lang="en-US" sz="1800" dirty="0"/>
              <a:t>
Anthony Greenwald (American, University of Washington)
• Flashed words/images at 30 milliseconds
• Participants could not consciously see them
• But behavior and choices changed subtly
Examples:
• Smile flashed → participants rate drink as tastier
• Threat word flashed → short-term anxiety increases</a:t>
            </a:r>
          </a:p>
          <a:p>
            <a:pPr marL="0" indent="0">
              <a:buNone/>
            </a:pP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b="10333"/>
          <a:stretch>
            <a:fillRect/>
          </a:stretch>
        </p:blipFill>
        <p:spPr>
          <a:xfrm>
            <a:off x="7291070" y="2459355"/>
            <a:ext cx="3990975" cy="3571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📌 MEANING
➡️ Subliminal stimuli influence emotions and decisions
➡️ Awareness is NOT necessary
➡️ The unconscious plays a major role in Social Cognition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Priming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800" dirty="0"/>
              <a:t>How environment triggers motivation
Researchers:
• </a:t>
            </a:r>
            <a:r>
              <a:rPr lang="en-US" sz="1800" dirty="0" err="1"/>
              <a:t>Ap</a:t>
            </a:r>
            <a:r>
              <a:rPr lang="en-US" sz="1800" dirty="0"/>
              <a:t> </a:t>
            </a:r>
            <a:r>
              <a:rPr lang="en-US" sz="1800" dirty="0" err="1"/>
              <a:t>Dijksterhuis</a:t>
            </a:r>
            <a:r>
              <a:rPr lang="en-US" sz="1800" dirty="0"/>
              <a:t> (Dutch, </a:t>
            </a:r>
            <a:r>
              <a:rPr lang="en-US" sz="1800" dirty="0" err="1"/>
              <a:t>Radboud</a:t>
            </a:r>
            <a:r>
              <a:rPr lang="en-US" sz="1800" dirty="0"/>
              <a:t> University)
• </a:t>
            </a:r>
            <a:r>
              <a:rPr lang="en-US" sz="1800" dirty="0" err="1"/>
              <a:t>Henk</a:t>
            </a:r>
            <a:r>
              <a:rPr lang="en-US" sz="1800" dirty="0"/>
              <a:t> </a:t>
            </a:r>
            <a:r>
              <a:rPr lang="en-US" sz="1800" dirty="0" err="1"/>
              <a:t>Aarts</a:t>
            </a:r>
            <a:r>
              <a:rPr lang="en-US" sz="1800" dirty="0"/>
              <a:t> (Dutch)
Findings:
• Money primes → people become more independent
• Achievement words (win, succeed) → increase task performance
• Religious primes → increase generosity (</a:t>
            </a:r>
            <a:r>
              <a:rPr lang="en-US" sz="1800" dirty="0" err="1"/>
              <a:t>Shariff</a:t>
            </a:r>
            <a:r>
              <a:rPr lang="en-US" sz="1800" dirty="0"/>
              <a:t> &amp; </a:t>
            </a:r>
            <a:r>
              <a:rPr lang="en-US" sz="1800" dirty="0" err="1"/>
              <a:t>Norenzayan</a:t>
            </a:r>
            <a:r>
              <a:rPr lang="en-US" sz="1800" dirty="0"/>
              <a:t>, Canada)</a:t>
            </a: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Features of Automatic 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Why it dominates everyday life
• Happens without intention
• Cannot be turned off
• Efficient but prone to bias
• Handles routine, emotional, or rapid tasks
Example:
Automatically assuming someone is angry based on tone.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Features of Controlled Thinking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Effortful but accurate
• Requires focus
• Used for calculations, planning, analyzing
• Reduces errors when we slow down
• Limited by fatigue and stress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When Automatic and Controlled Processing Interact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Both systems operate together
• Automatic creates quick impressions
• Controlled thinking can override them
• But under stress → we fall back to automatic thinking
• Explains panic reactions and overreactions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Unpriming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Reducing priming effects after expression
• Concept by John </a:t>
            </a:r>
            <a:r>
              <a:rPr lang="en-US" dirty="0" err="1"/>
              <a:t>Bargh</a:t>
            </a:r>
            <a:r>
              <a:rPr lang="en-US" dirty="0"/>
              <a:t>
• When a primed concept is expressed → its influence decreases
• “Releasing” the primed thought reduces later impact
Example:
• If you write about your mood, the emotional prime weakens.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Priming Matters?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Importance in real life
• Shapes first impressions
• Influences behavior in classrooms, workplaces, hospitals
• Used in advertising and political messaging
• Affects stereotypes and prejudice
• Helps understand unconscious biases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Priming?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chemeClr val="accent1"/>
                </a:solidFill>
              </a:rPr>
              <a:t>How exposure to one stimulus influences later behavior</a:t>
            </a:r>
            <a:r>
              <a:rPr lang="en-US" dirty="0"/>
              <a:t>
• Priming = activation of mental concepts, ideas, or feelings
• Happens automatically without awareness
• Makes certain thoughts more accessible in memory
• Strongly influences impressions, decisions, and actions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Priming in Attitudes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4800599" cy="331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/>
              <a:t>Priming Makes Attitudes More Accessible</a:t>
            </a:r>
            <a:r>
              <a:rPr lang="en-US" sz="2000" dirty="0"/>
              <a:t>
When a concept is activated → the attitude linked to it becomes easier to retrieve.
Example:
• Seeing a fast-food ad → activates “hunger” → positive attitude toward food increases.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350946" y="2556932"/>
            <a:ext cx="4800599" cy="33189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Affective</a:t>
            </a:r>
            <a:r>
              <a:rPr lang="en-US" dirty="0"/>
              <a:t> </a:t>
            </a:r>
            <a:r>
              <a:rPr lang="en-US" b="1" dirty="0"/>
              <a:t>Priming Shapes Attitude Valence</a:t>
            </a:r>
            <a:r>
              <a:rPr lang="en-US" dirty="0"/>
              <a:t>
Emotion = the quickest path to attitude change.
Examples:
• Sad music → negative judgments
• Happy faces → positive evaluations
• Emotional political speeches → activate strong attitudes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4607888" cy="33189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/>
              <a:t>Subliminal Primes Alter Consumer Attitudes</a:t>
            </a:r>
            <a:r>
              <a:rPr lang="en-US" dirty="0"/>
              <a:t>
Even without awareness:
• Smiling face flashed → drink feels better
• Threat word flashed → product seems unsafe
• “SALE” prime → attitude shifts toward buying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988667" y="2556932"/>
            <a:ext cx="4750624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Priming Makes Attitudes Predict Behavior</a:t>
            </a:r>
            <a:r>
              <a:rPr lang="en-US" dirty="0"/>
              <a:t>
If a primed attitude is fresh → it guides immediate actions.
Example:
Primed with “honesty” → more likely to speak truthfully in the next conversation.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6932"/>
            <a:ext cx="4800599" cy="33189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Priming Influences Attitude Formation</a:t>
            </a:r>
            <a:r>
              <a:rPr lang="en-US" dirty="0"/>
              <a:t>
If you have no strong attitude about something, priming may create one.
Example:
• Religious primes → increase generosity → form “giving is good” attitude
• Money primes → shift attitude toward independence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354574" y="2556932"/>
            <a:ext cx="4542024" cy="331893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/>
              <a:t>Priming Strengthens Stereotype-Based Attitudes</a:t>
            </a:r>
            <a:r>
              <a:rPr lang="en-US" dirty="0"/>
              <a:t>
Schemas get activated automatically.
Example:
• Prime: “elite school” → activates “competent, disciplined”
• Prime: “government office” → activates “slow, paperwork”
These shape social attitudes instantly.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Priming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Different ways the mind gets activated
• </a:t>
            </a:r>
            <a:r>
              <a:rPr lang="en-US" b="1" dirty="0"/>
              <a:t>Semantic priming </a:t>
            </a:r>
            <a:r>
              <a:rPr lang="en-US" dirty="0"/>
              <a:t>— meaning-based connections (doctor → nurse)
• </a:t>
            </a:r>
            <a:r>
              <a:rPr lang="en-US" b="1" dirty="0"/>
              <a:t>Conceptual priming</a:t>
            </a:r>
            <a:r>
              <a:rPr lang="en-US" dirty="0"/>
              <a:t> — activating related ideas (honesty → truth)
• </a:t>
            </a:r>
            <a:r>
              <a:rPr lang="en-US" b="1" dirty="0"/>
              <a:t>Affective priming </a:t>
            </a:r>
            <a:r>
              <a:rPr lang="en-US" dirty="0"/>
              <a:t>— mood/emotion activation (sad music → sad judgments)
• </a:t>
            </a:r>
            <a:r>
              <a:rPr lang="en-US" b="1" dirty="0"/>
              <a:t>Subliminal priming </a:t>
            </a:r>
            <a:r>
              <a:rPr lang="en-US" dirty="0"/>
              <a:t>— stimuli flashed too fast for awareness
• </a:t>
            </a:r>
            <a:r>
              <a:rPr lang="en-US" b="1" dirty="0"/>
              <a:t>Goal priming</a:t>
            </a:r>
            <a:r>
              <a:rPr lang="en-US" dirty="0"/>
              <a:t> — activating motivation (money primes → competitiveness)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Foundational Researchers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• </a:t>
            </a:r>
            <a:r>
              <a:rPr lang="en-US" b="1" dirty="0"/>
              <a:t>John</a:t>
            </a:r>
            <a:r>
              <a:rPr lang="en-US" dirty="0"/>
              <a:t> </a:t>
            </a:r>
            <a:r>
              <a:rPr lang="en-US" b="1" dirty="0"/>
              <a:t>A</a:t>
            </a:r>
            <a:r>
              <a:rPr lang="en-US" dirty="0"/>
              <a:t>. </a:t>
            </a:r>
            <a:r>
              <a:rPr lang="en-US" b="1" dirty="0" err="1"/>
              <a:t>Bargh</a:t>
            </a:r>
            <a:r>
              <a:rPr lang="en-US" dirty="0"/>
              <a:t> (American, Yale University) — pioneer of automaticity &amp; priming
• </a:t>
            </a:r>
            <a:r>
              <a:rPr lang="en-US" b="1" dirty="0"/>
              <a:t>Mark</a:t>
            </a:r>
            <a:r>
              <a:rPr lang="en-US" dirty="0"/>
              <a:t> </a:t>
            </a:r>
            <a:r>
              <a:rPr lang="en-US" b="1" dirty="0"/>
              <a:t>Chen</a:t>
            </a:r>
            <a:r>
              <a:rPr lang="en-US" dirty="0"/>
              <a:t> (American, NYU) — social behavior priming
• </a:t>
            </a:r>
            <a:r>
              <a:rPr lang="en-US" b="1" dirty="0"/>
              <a:t>Lara</a:t>
            </a:r>
            <a:r>
              <a:rPr lang="en-US" dirty="0"/>
              <a:t> </a:t>
            </a:r>
            <a:r>
              <a:rPr lang="en-US" b="1" dirty="0"/>
              <a:t>Burrows</a:t>
            </a:r>
            <a:r>
              <a:rPr lang="en-US" dirty="0"/>
              <a:t> (American, Yale) — politeness/rudeness priming
• </a:t>
            </a:r>
            <a:r>
              <a:rPr lang="en-US" b="1" dirty="0"/>
              <a:t>Anthony</a:t>
            </a:r>
            <a:r>
              <a:rPr lang="en-US" dirty="0"/>
              <a:t> </a:t>
            </a:r>
            <a:r>
              <a:rPr lang="en-US" b="1" dirty="0"/>
              <a:t>Greenwald</a:t>
            </a:r>
            <a:r>
              <a:rPr lang="en-US" dirty="0"/>
              <a:t> (American, University of Washington) — subliminal priming
• </a:t>
            </a:r>
            <a:r>
              <a:rPr lang="en-US" b="1" dirty="0" err="1"/>
              <a:t>Ap</a:t>
            </a:r>
            <a:r>
              <a:rPr lang="en-US" dirty="0"/>
              <a:t> </a:t>
            </a:r>
            <a:r>
              <a:rPr lang="en-US" b="1" dirty="0" err="1"/>
              <a:t>Dijksterhuis</a:t>
            </a:r>
            <a:r>
              <a:rPr lang="en-US" dirty="0"/>
              <a:t> (Dutch, </a:t>
            </a:r>
            <a:r>
              <a:rPr lang="en-US" dirty="0" err="1"/>
              <a:t>Radboud</a:t>
            </a:r>
            <a:r>
              <a:rPr lang="en-US" dirty="0"/>
              <a:t> University) — unconscious thought &amp; goal priming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Priming Works in the Brain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Why priming is automatic
• Exposure activates a “node” in memory
• Related ideas become easier to access
• Amygdala responds quickly to emotional primes
• Prefrontal cortex becomes active only in conscious, controlled thought
• Priming works even when we are not paying attention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Bargh</a:t>
            </a:r>
            <a:r>
              <a:rPr lang="en-US" dirty="0"/>
              <a:t>, Chen &amp; Burrows (1996)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dirty="0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Rudeness vs Politeness Priming Experiment
</a:t>
            </a:r>
            <a:r>
              <a:rPr lang="en-US" dirty="0"/>
              <a:t>
Published in: </a:t>
            </a:r>
            <a:r>
              <a:rPr lang="en-US" b="1" dirty="0"/>
              <a:t>Journal of Personality and Social Psychology (1996</a:t>
            </a:r>
            <a:r>
              <a:rPr lang="en-US" b="1" dirty="0" smtClean="0"/>
              <a:t>)</a:t>
            </a:r>
            <a:endParaRPr lang="en-US" dirty="0"/>
          </a:p>
          <a:p>
            <a:pPr marL="0" indent="0" algn="l">
              <a:buNone/>
            </a:pPr>
            <a:r>
              <a:rPr lang="en-US" b="1" dirty="0"/>
              <a:t>Researchers:
</a:t>
            </a:r>
            <a:r>
              <a:rPr lang="en-US" dirty="0"/>
              <a:t>• John A. </a:t>
            </a:r>
            <a:r>
              <a:rPr lang="en-US" dirty="0" err="1"/>
              <a:t>Bargh</a:t>
            </a:r>
            <a:r>
              <a:rPr lang="en-US" dirty="0"/>
              <a:t> (American, Yale University)
• Mark Chen (Taiwanese-American, Yale/NYU)
• Lara Burrows (American, Yale University)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4872" y="2556932"/>
            <a:ext cx="4912686" cy="3318936"/>
          </a:xfrm>
        </p:spPr>
        <p:txBody>
          <a:bodyPr>
            <a:normAutofit fontScale="42500" lnSpcReduction="20000"/>
          </a:bodyPr>
          <a:lstStyle/>
          <a:p>
            <a:pPr marL="0" indent="0">
              <a:buNone/>
            </a:pPr>
            <a:r>
              <a:rPr lang="en-US" sz="4200" dirty="0"/>
              <a:t>Method:
</a:t>
            </a:r>
          </a:p>
          <a:p>
            <a:pPr marL="0" indent="0">
              <a:buNone/>
            </a:pPr>
            <a:r>
              <a:rPr lang="en-US" sz="4200" dirty="0"/>
              <a:t>• Participants—Students— unscrambled sentences with either:
– Rude words
– Polite words
– Neutral words</a:t>
            </a:r>
          </a:p>
          <a:p>
            <a:pPr marL="0" indent="0">
              <a:buNone/>
            </a:pPr>
            <a:r>
              <a:rPr lang="en-US" sz="4200" dirty="0"/>
              <a:t>This activated the concepts of politeness or rudeness in memory.
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170930" y="2557145"/>
            <a:ext cx="5160010" cy="3655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Findings:
</a:t>
            </a:r>
          </a:p>
          <a:p>
            <a:pPr marL="0" indent="0">
              <a:buNone/>
            </a:pPr>
            <a:r>
              <a:rPr lang="en-US" dirty="0"/>
              <a:t>• Rude-primed → interrupted quickly
• Polite-primed → waited much longer
• Shows behavior is automatically activated by subtle cues
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Box 4"/>
          <p:cNvSpPr txBox="1"/>
          <p:nvPr/>
        </p:nvSpPr>
        <p:spPr>
          <a:xfrm>
            <a:off x="1033780" y="5474335"/>
            <a:ext cx="986282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>
              <a:buNone/>
            </a:pPr>
            <a:r>
              <a:rPr lang="en-US" dirty="0">
                <a:sym typeface="+mn-ea"/>
              </a:rPr>
              <a:t>After task → participants approached an experimenter who acted “busy, and blocked the way intentionally”
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6181286" cy="33189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This proved:
➡️ Behavior can be shaped without awareness
➡️ Reading words can activate a mental concept
➡️ The activated concept influences real actions
This experiment became the foundation of automatic social behavior research.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100" y="2557145"/>
            <a:ext cx="3492500" cy="353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“Elderly Walking” Priming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How stereotypes shape physical behavior
Researchers: </a:t>
            </a:r>
            <a:r>
              <a:rPr lang="en-US" dirty="0" err="1"/>
              <a:t>Bargh</a:t>
            </a:r>
            <a:r>
              <a:rPr lang="en-US" dirty="0"/>
              <a:t>, Chen, Burrows</a:t>
            </a:r>
          </a:p>
          <a:p>
            <a:pPr marL="0" indent="0">
              <a:buNone/>
            </a:pPr>
            <a:r>
              <a:rPr lang="en-US" dirty="0"/>
              <a:t>Also in 1996
Prime: Words associated with old age (Florida, wrinkle, bingo)
Result: Participants walked slower after the experiment
Meaning: Stereotypes can influence physical actions without awareness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43</TotalTime>
  <Words>218</Words>
  <Application>Microsoft Office PowerPoint</Application>
  <PresentationFormat>Custom</PresentationFormat>
  <Paragraphs>53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Organic</vt:lpstr>
      <vt:lpstr>Social Cognition III </vt:lpstr>
      <vt:lpstr>What’s Priming? </vt:lpstr>
      <vt:lpstr>Types of Priming </vt:lpstr>
      <vt:lpstr>Foundational Researchers</vt:lpstr>
      <vt:lpstr>How Priming Works in the Brain</vt:lpstr>
      <vt:lpstr>Bargh, Chen &amp; Burrows (1996)</vt:lpstr>
      <vt:lpstr>Continued </vt:lpstr>
      <vt:lpstr>PowerPoint Presentation</vt:lpstr>
      <vt:lpstr>The “Elderly Walking” Priming Study</vt:lpstr>
      <vt:lpstr>Conceptual Priming Examples</vt:lpstr>
      <vt:lpstr>Affective (Emotion) Priming</vt:lpstr>
      <vt:lpstr>Subliminal Priming</vt:lpstr>
      <vt:lpstr>PowerPoint Presentation</vt:lpstr>
      <vt:lpstr>Goal Priming</vt:lpstr>
      <vt:lpstr>Features of Automatic Thinking</vt:lpstr>
      <vt:lpstr>Features of Controlled Thinking</vt:lpstr>
      <vt:lpstr>When Automatic and Controlled Processing Interact</vt:lpstr>
      <vt:lpstr>What Is Unpriming?</vt:lpstr>
      <vt:lpstr>Why Priming Matters? </vt:lpstr>
      <vt:lpstr>Role of Priming in Attitudes </vt:lpstr>
      <vt:lpstr>Continued </vt:lpstr>
      <vt:lpstr>Continued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</dc:title>
  <dc:creator>MAC</dc:creator>
  <cp:lastModifiedBy>Windows User</cp:lastModifiedBy>
  <cp:revision>11</cp:revision>
  <dcterms:created xsi:type="dcterms:W3CDTF">2025-09-15T17:01:00Z</dcterms:created>
  <dcterms:modified xsi:type="dcterms:W3CDTF">2025-11-20T06:05:09Z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0521166625804B7B823AD6EFC00D4FB6_12</vt:lpwstr>
  </property>
  <property fmtid="{D5CDD505-2E9C-101B-9397-08002B2CF9AE}" pid="3" name="KSOProductBuildVer">
    <vt:lpwstr>1033-12.2.0.23155</vt:lpwstr>
  </property>
</Properties>
</file>