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57" r:id="rId4"/>
    <p:sldId id="259" r:id="rId5"/>
    <p:sldId id="261" r:id="rId6"/>
    <p:sldId id="260" r:id="rId7"/>
    <p:sldId id="263" r:id="rId8"/>
    <p:sldId id="262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11/21/2025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11/21/2025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11/21/2025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11/21/2025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11/21/2025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11/21/2025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11/21/2025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Statistics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DPT</a:t>
            </a:r>
          </a:p>
          <a:p>
            <a:r>
              <a:rPr lang="en-US" dirty="0" err="1" smtClean="0"/>
              <a:t>Awais</a:t>
            </a:r>
            <a:r>
              <a:rPr lang="en-US" dirty="0" smtClean="0"/>
              <a:t> Hamza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51050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Frequency Table &amp; Frequency Distribution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b="1" dirty="0"/>
              <a:t>What is a Frequency Table?</a:t>
            </a:r>
          </a:p>
          <a:p>
            <a:r>
              <a:rPr lang="en-US" dirty="0"/>
              <a:t>A </a:t>
            </a:r>
            <a:r>
              <a:rPr lang="en-US" b="1" dirty="0"/>
              <a:t>frequency table</a:t>
            </a:r>
            <a:r>
              <a:rPr lang="en-US" dirty="0"/>
              <a:t> organizes raw data into categories (or classes) and shows </a:t>
            </a:r>
            <a:r>
              <a:rPr lang="en-US" b="1" dirty="0"/>
              <a:t>how many times</a:t>
            </a:r>
            <a:r>
              <a:rPr lang="en-US" dirty="0"/>
              <a:t> each value occurs.</a:t>
            </a:r>
          </a:p>
          <a:p>
            <a:r>
              <a:rPr lang="en-US" b="1" dirty="0"/>
              <a:t>What is a Frequency Distribution?</a:t>
            </a:r>
          </a:p>
          <a:p>
            <a:r>
              <a:rPr lang="en-US" dirty="0"/>
              <a:t>A </a:t>
            </a:r>
            <a:r>
              <a:rPr lang="en-US" b="1" dirty="0"/>
              <a:t>frequency distribution</a:t>
            </a:r>
            <a:r>
              <a:rPr lang="en-US" dirty="0"/>
              <a:t> is the </a:t>
            </a:r>
            <a:r>
              <a:rPr lang="en-US" b="1" dirty="0"/>
              <a:t>complete table</a:t>
            </a:r>
            <a:r>
              <a:rPr lang="en-US" dirty="0"/>
              <a:t> showing:</a:t>
            </a:r>
          </a:p>
          <a:p>
            <a:r>
              <a:rPr lang="en-US" dirty="0"/>
              <a:t>Class intervals / categories</a:t>
            </a:r>
          </a:p>
          <a:p>
            <a:r>
              <a:rPr lang="en-US" dirty="0"/>
              <a:t>Frequency (f)</a:t>
            </a:r>
          </a:p>
          <a:p>
            <a:r>
              <a:rPr lang="en-US" dirty="0"/>
              <a:t>Cumulative frequency (</a:t>
            </a:r>
            <a:r>
              <a:rPr lang="en-US" dirty="0" err="1"/>
              <a:t>cf</a:t>
            </a:r>
            <a:r>
              <a:rPr lang="en-US" dirty="0"/>
              <a:t>)</a:t>
            </a:r>
          </a:p>
          <a:p>
            <a:r>
              <a:rPr lang="en-US" dirty="0"/>
              <a:t>Relative frequency (optional)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6807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Steps to Make a Frequency Distribution (Continuous Data)</a:t>
            </a:r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Collect Raw Data</a:t>
            </a: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Example: 12, 15, 17, 18, 20, 22, 25, 27, 30, 32, 33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Find the Range</a:t>
            </a: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Range = Largest value – Smallest value</a:t>
            </a:r>
            <a:b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= 33 – 12 = </a:t>
            </a:r>
            <a:r>
              <a:rPr kumimoji="0" lang="en-US" alt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21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Select Number of Classes</a:t>
            </a: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Common choice: </a:t>
            </a:r>
            <a:r>
              <a:rPr kumimoji="0" lang="en-US" alt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5–7 classes</a:t>
            </a: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(You can choose 5 for this example.)</a:t>
            </a:r>
          </a:p>
        </p:txBody>
      </p:sp>
    </p:spTree>
    <p:extLst>
      <p:ext uri="{BB962C8B-B14F-4D97-AF65-F5344CB8AC3E}">
        <p14:creationId xmlns:p14="http://schemas.microsoft.com/office/powerpoint/2010/main" val="28176529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Steps to Make a Frequency Distribution (Continuous Data)</a:t>
            </a:r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1295402" y="2351314"/>
            <a:ext cx="9908308" cy="3970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Calculate Class Width (h)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h=Range/ No. of Classes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Range​</a:t>
            </a:r>
            <a:b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= 21 / 5 = </a:t>
            </a:r>
            <a:r>
              <a:rPr kumimoji="0" lang="en-US" alt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4.2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round to </a:t>
            </a:r>
            <a:r>
              <a:rPr kumimoji="0" lang="en-US" alt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5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Make Class Intervals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Start from the lowest value → 12</a:t>
            </a:r>
            <a:b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Classes (width = 5):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12–16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17–21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22–26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27–31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32–36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Count Frequencies</a:t>
            </a:r>
            <a:r>
              <a:rPr lang="en-US" altLang="en-US" sz="18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altLang="en-US" sz="1800" dirty="0" smtClean="0">
                <a:solidFill>
                  <a:schemeClr val="tx1"/>
                </a:solidFill>
                <a:latin typeface="Arial" panose="020B0604020202020204" pitchFamily="34" charset="0"/>
              </a:rPr>
              <a:t>: 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Count how many observations fall in each class.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Make the Table</a:t>
            </a:r>
            <a:r>
              <a:rPr lang="en-US" altLang="en-US" sz="1800" dirty="0" smtClean="0">
                <a:solidFill>
                  <a:schemeClr val="tx1"/>
                </a:solidFill>
                <a:latin typeface="Arial" panose="020B0604020202020204" pitchFamily="34" charset="0"/>
              </a:rPr>
              <a:t>: 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Add: Class Interval, Frequency, Cumulative Frequency.</a:t>
            </a:r>
          </a:p>
        </p:txBody>
      </p:sp>
    </p:spTree>
    <p:extLst>
      <p:ext uri="{BB962C8B-B14F-4D97-AF65-F5344CB8AC3E}">
        <p14:creationId xmlns:p14="http://schemas.microsoft.com/office/powerpoint/2010/main" val="36463847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</a:t>
            </a:r>
            <a:r>
              <a:rPr lang="en-US" dirty="0"/>
              <a:t>to Practice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/>
              <a:t>Raw Data (Students will create the continuous frequency table):</a:t>
            </a:r>
          </a:p>
          <a:p>
            <a:r>
              <a:rPr lang="en-US" dirty="0"/>
              <a:t>21, 25, 29, 32, 35, 38, 42, 45, 47, 49, 50, 52, 57</a:t>
            </a:r>
          </a:p>
          <a:p>
            <a:r>
              <a:rPr lang="en-US" b="1" dirty="0"/>
              <a:t>Task</a:t>
            </a:r>
            <a:r>
              <a:rPr lang="en-US" b="1" dirty="0" smtClean="0"/>
              <a:t>:</a:t>
            </a:r>
            <a:endParaRPr lang="en-US" dirty="0"/>
          </a:p>
          <a:p>
            <a:r>
              <a:rPr lang="en-US" dirty="0"/>
              <a:t>Find the </a:t>
            </a:r>
            <a:r>
              <a:rPr lang="en-US" b="1" dirty="0" smtClean="0"/>
              <a:t>range</a:t>
            </a:r>
            <a:r>
              <a:rPr lang="en-US" dirty="0" smtClean="0"/>
              <a:t>, Decide </a:t>
            </a:r>
            <a:r>
              <a:rPr lang="en-US" dirty="0"/>
              <a:t>the </a:t>
            </a:r>
            <a:r>
              <a:rPr lang="en-US" b="1" dirty="0"/>
              <a:t>number of classes</a:t>
            </a:r>
            <a:r>
              <a:rPr lang="en-US" dirty="0"/>
              <a:t> (5 or 6 recommended)</a:t>
            </a:r>
          </a:p>
          <a:p>
            <a:r>
              <a:rPr lang="en-US" dirty="0"/>
              <a:t>Calculate </a:t>
            </a:r>
            <a:r>
              <a:rPr lang="en-US" b="1" dirty="0"/>
              <a:t>class </a:t>
            </a:r>
            <a:r>
              <a:rPr lang="en-US" b="1" dirty="0" smtClean="0"/>
              <a:t>width</a:t>
            </a:r>
            <a:r>
              <a:rPr lang="en-US" dirty="0" smtClean="0"/>
              <a:t>, Make </a:t>
            </a:r>
            <a:r>
              <a:rPr lang="en-US" b="1" dirty="0"/>
              <a:t>class intervals</a:t>
            </a:r>
            <a:endParaRPr lang="en-US" dirty="0"/>
          </a:p>
          <a:p>
            <a:r>
              <a:rPr lang="en-US" dirty="0"/>
              <a:t>Count </a:t>
            </a:r>
            <a:r>
              <a:rPr lang="en-US" b="1" dirty="0"/>
              <a:t>frequencies</a:t>
            </a:r>
            <a:endParaRPr lang="en-US" dirty="0"/>
          </a:p>
          <a:p>
            <a:r>
              <a:rPr lang="en-US" dirty="0"/>
              <a:t>Prepare the final </a:t>
            </a:r>
            <a:r>
              <a:rPr lang="en-US" b="1" dirty="0"/>
              <a:t>frequency distribution table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30832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/>
              <a:t>Raw </a:t>
            </a:r>
            <a:r>
              <a:rPr lang="en-US" b="1" dirty="0" smtClean="0"/>
              <a:t>Data:</a:t>
            </a:r>
            <a:endParaRPr lang="en-US" b="1" dirty="0"/>
          </a:p>
          <a:p>
            <a:r>
              <a:rPr lang="en-US" dirty="0"/>
              <a:t>10, 12, 15, 17, 18, 21</a:t>
            </a:r>
          </a:p>
          <a:p>
            <a:r>
              <a:rPr lang="en-US" b="1" dirty="0"/>
              <a:t>Steps</a:t>
            </a:r>
          </a:p>
          <a:p>
            <a:r>
              <a:rPr lang="en-US" b="1" dirty="0"/>
              <a:t>1. Range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= 21 – 10 = </a:t>
            </a:r>
            <a:r>
              <a:rPr lang="en-US" b="1" dirty="0"/>
              <a:t>11</a:t>
            </a:r>
            <a:endParaRPr lang="en-US" dirty="0"/>
          </a:p>
          <a:p>
            <a:r>
              <a:rPr lang="en-US" b="1" dirty="0"/>
              <a:t>2. Choose number of classes: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= 3</a:t>
            </a:r>
          </a:p>
          <a:p>
            <a:r>
              <a:rPr lang="en-US" b="1" dirty="0"/>
              <a:t>3. Class width: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h = 11 / 3 = </a:t>
            </a:r>
            <a:r>
              <a:rPr lang="en-US" b="1" dirty="0"/>
              <a:t>3.6 → round to 4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00467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4. Class intervals: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10–13</a:t>
            </a:r>
            <a:br>
              <a:rPr lang="en-US" dirty="0"/>
            </a:br>
            <a:r>
              <a:rPr lang="en-US" dirty="0"/>
              <a:t>14–17</a:t>
            </a:r>
            <a:br>
              <a:rPr lang="en-US" dirty="0"/>
            </a:br>
            <a:r>
              <a:rPr lang="en-US" dirty="0"/>
              <a:t>18–21</a:t>
            </a:r>
          </a:p>
          <a:p>
            <a:r>
              <a:rPr lang="en-US" b="1" dirty="0"/>
              <a:t>5. Count frequencies: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10–13 → 2</a:t>
            </a:r>
            <a:br>
              <a:rPr lang="en-US" dirty="0"/>
            </a:br>
            <a:r>
              <a:rPr lang="en-US" dirty="0"/>
              <a:t>14–17 → 2</a:t>
            </a:r>
            <a:br>
              <a:rPr lang="en-US" dirty="0"/>
            </a:br>
            <a:r>
              <a:rPr lang="en-US" dirty="0"/>
              <a:t>18–21 → 2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51622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Steps</a:t>
            </a:r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295400" y="3484880"/>
          <a:ext cx="9601200" cy="1463040"/>
        </p:xfrm>
        <a:graphic>
          <a:graphicData uri="http://schemas.openxmlformats.org/drawingml/2006/table">
            <a:tbl>
              <a:tblPr/>
              <a:tblGrid>
                <a:gridCol w="3200400">
                  <a:extLst>
                    <a:ext uri="{9D8B030D-6E8A-4147-A177-3AD203B41FA5}">
                      <a16:colId xmlns:a16="http://schemas.microsoft.com/office/drawing/2014/main" val="2240027692"/>
                    </a:ext>
                  </a:extLst>
                </a:gridCol>
                <a:gridCol w="3200400">
                  <a:extLst>
                    <a:ext uri="{9D8B030D-6E8A-4147-A177-3AD203B41FA5}">
                      <a16:colId xmlns:a16="http://schemas.microsoft.com/office/drawing/2014/main" val="2260978375"/>
                    </a:ext>
                  </a:extLst>
                </a:gridCol>
                <a:gridCol w="3200400">
                  <a:extLst>
                    <a:ext uri="{9D8B030D-6E8A-4147-A177-3AD203B41FA5}">
                      <a16:colId xmlns:a16="http://schemas.microsoft.com/office/drawing/2014/main" val="20744896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/>
                        <a:t>Class Interval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Frequency (f)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Cumulative Frequency (cf)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585334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/>
                        <a:t>10–13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2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2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3733569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/>
                        <a:t>14–17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2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4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47793949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/>
                        <a:t>18–21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2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701824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2664231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11</TotalTime>
  <Words>215</Words>
  <Application>Microsoft Office PowerPoint</Application>
  <PresentationFormat>Widescreen</PresentationFormat>
  <Paragraphs>58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Garamond</vt:lpstr>
      <vt:lpstr>Organic</vt:lpstr>
      <vt:lpstr>Statistics</vt:lpstr>
      <vt:lpstr>Frequency Table &amp; Frequency Distribution</vt:lpstr>
      <vt:lpstr>Steps to Make a Frequency Distribution (Continuous Data)</vt:lpstr>
      <vt:lpstr>Steps to Make a Frequency Distribution (Continuous Data)</vt:lpstr>
      <vt:lpstr>Example to Practice</vt:lpstr>
      <vt:lpstr>Example</vt:lpstr>
      <vt:lpstr>Steps</vt:lpstr>
      <vt:lpstr>Steps</vt:lpstr>
    </vt:vector>
  </TitlesOfParts>
  <Company>MRT www.Win2Farsi.com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Statistics</dc:title>
  <dc:creator>Moorche</dc:creator>
  <cp:lastModifiedBy>Moorche</cp:lastModifiedBy>
  <cp:revision>2</cp:revision>
  <dcterms:created xsi:type="dcterms:W3CDTF">2025-11-21T07:01:11Z</dcterms:created>
  <dcterms:modified xsi:type="dcterms:W3CDTF">2025-11-21T07:12:14Z</dcterms:modified>
</cp:coreProperties>
</file>