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9" r:id="rId14"/>
    <p:sldId id="270" r:id="rId15"/>
    <p:sldId id="271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CVS Physiology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 Hons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4: </a:t>
            </a:r>
            <a:r>
              <a:rPr lang="en-US" dirty="0" err="1"/>
              <a:t>Isovolumetric</a:t>
            </a:r>
            <a:r>
              <a:rPr lang="en-US" dirty="0"/>
              <a:t> Ventricular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ejection, ventricles relax</a:t>
            </a:r>
          </a:p>
          <a:p>
            <a:r>
              <a:rPr lang="en-US" dirty="0"/>
              <a:t>Semilunar valves close → </a:t>
            </a:r>
            <a:r>
              <a:rPr lang="en-US" b="1" dirty="0"/>
              <a:t>S2 (dub)</a:t>
            </a:r>
            <a:endParaRPr lang="en-US" dirty="0"/>
          </a:p>
          <a:p>
            <a:r>
              <a:rPr lang="en-US" dirty="0"/>
              <a:t>All valves closed again</a:t>
            </a:r>
          </a:p>
          <a:p>
            <a:r>
              <a:rPr lang="en-US" dirty="0"/>
              <a:t>Ventricular pressure falls quickly</a:t>
            </a:r>
          </a:p>
          <a:p>
            <a:r>
              <a:rPr lang="en-US" b="1" dirty="0"/>
              <a:t>Easy idea:</a:t>
            </a:r>
            <a:r>
              <a:rPr lang="en-US" dirty="0"/>
              <a:t> Ventricle relaxes with doors closed.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5: Ventricular Filling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Happens in 3 steps:</a:t>
            </a:r>
          </a:p>
          <a:p>
            <a:r>
              <a:rPr lang="en-US" b="1" dirty="0"/>
              <a:t>Rapid Filling:</a:t>
            </a:r>
            <a:endParaRPr lang="en-US" dirty="0"/>
          </a:p>
          <a:p>
            <a:pPr lvl="1"/>
            <a:r>
              <a:rPr lang="en-US" dirty="0"/>
              <a:t>AV valves </a:t>
            </a:r>
            <a:r>
              <a:rPr lang="en-US" dirty="0" smtClean="0"/>
              <a:t>open, Blood </a:t>
            </a:r>
            <a:r>
              <a:rPr lang="en-US" dirty="0"/>
              <a:t>rushes in passively</a:t>
            </a:r>
          </a:p>
          <a:p>
            <a:r>
              <a:rPr lang="en-US" b="1" dirty="0"/>
              <a:t>Diastasis (Slow Filling)</a:t>
            </a:r>
            <a:endParaRPr lang="en-US" dirty="0"/>
          </a:p>
          <a:p>
            <a:pPr lvl="1"/>
            <a:r>
              <a:rPr lang="en-US" dirty="0"/>
              <a:t>Blood trickles in</a:t>
            </a:r>
          </a:p>
          <a:p>
            <a:r>
              <a:rPr lang="en-US" b="1" dirty="0"/>
              <a:t>Atrial Systole (Atrial Kick)</a:t>
            </a:r>
            <a:endParaRPr lang="en-US" dirty="0"/>
          </a:p>
          <a:p>
            <a:pPr lvl="1"/>
            <a:r>
              <a:rPr lang="en-US" dirty="0"/>
              <a:t>Atria contract to finish filling</a:t>
            </a:r>
          </a:p>
          <a:p>
            <a:r>
              <a:rPr lang="en-US" b="1" dirty="0"/>
              <a:t>Easy idea:</a:t>
            </a:r>
            <a:r>
              <a:rPr lang="en-US" dirty="0"/>
              <a:t> Ventricle refills → slowly → then final push.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Volumes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EDV</a:t>
            </a:r>
            <a:r>
              <a:rPr lang="en-US" dirty="0"/>
              <a:t>: ~120 mL (filled ventricle)</a:t>
            </a:r>
          </a:p>
          <a:p>
            <a:r>
              <a:rPr lang="en-US" b="1" dirty="0"/>
              <a:t>ESV</a:t>
            </a:r>
            <a:r>
              <a:rPr lang="en-US" dirty="0"/>
              <a:t>: ~50 mL (after ejection)</a:t>
            </a:r>
          </a:p>
          <a:p>
            <a:r>
              <a:rPr lang="en-US" b="1" dirty="0"/>
              <a:t>Stroke Volume (SV)</a:t>
            </a:r>
            <a:r>
              <a:rPr lang="en-US" dirty="0"/>
              <a:t> = EDV − ESV = ~70 mL</a:t>
            </a:r>
          </a:p>
          <a:p>
            <a:r>
              <a:rPr lang="en-US" b="1" dirty="0"/>
              <a:t>Easy idea: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You fill the ventricle to 120 mL → pump out ~70 mL → 50 mL left.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Heart Sounds?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Heart sounds are </a:t>
            </a:r>
            <a:r>
              <a:rPr lang="en-US" b="1" dirty="0"/>
              <a:t>vibrations</a:t>
            </a:r>
            <a:r>
              <a:rPr lang="en-US" dirty="0"/>
              <a:t> produced by the </a:t>
            </a:r>
            <a:r>
              <a:rPr lang="en-US" b="1" dirty="0"/>
              <a:t>closing of valves</a:t>
            </a:r>
            <a:endParaRPr lang="en-US" dirty="0"/>
          </a:p>
          <a:p>
            <a:r>
              <a:rPr lang="en-US" dirty="0"/>
              <a:t>Heard using a </a:t>
            </a:r>
            <a:r>
              <a:rPr lang="en-US" b="1" dirty="0"/>
              <a:t>stethoscope</a:t>
            </a:r>
            <a:endParaRPr lang="en-US" dirty="0"/>
          </a:p>
          <a:p>
            <a:r>
              <a:rPr lang="en-US" dirty="0"/>
              <a:t>Two normal sounds → </a:t>
            </a:r>
            <a:r>
              <a:rPr lang="en-US" b="1" dirty="0"/>
              <a:t>S1</a:t>
            </a:r>
            <a:r>
              <a:rPr lang="en-US" dirty="0"/>
              <a:t> and </a:t>
            </a:r>
            <a:r>
              <a:rPr lang="en-US" b="1" dirty="0"/>
              <a:t>S2</a:t>
            </a:r>
            <a:endParaRPr lang="en-US" dirty="0"/>
          </a:p>
          <a:p>
            <a:r>
              <a:rPr lang="en-US" dirty="0"/>
              <a:t>Two extra sounds → </a:t>
            </a:r>
            <a:r>
              <a:rPr lang="en-US" b="1" dirty="0"/>
              <a:t>S3</a:t>
            </a:r>
            <a:r>
              <a:rPr lang="en-US" dirty="0"/>
              <a:t> and </a:t>
            </a:r>
            <a:r>
              <a:rPr lang="en-US" b="1" dirty="0"/>
              <a:t>S4</a:t>
            </a:r>
            <a:r>
              <a:rPr lang="en-US" dirty="0"/>
              <a:t> (usually abnormal in adults)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 (First Heart Sound)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79240" y="1781077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“Lub”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Produced by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closure of AV valves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Mitral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Tricuspid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Marks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start of ventricular systole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Louder at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apex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Occurs just after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QRS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ECG</a:t>
            </a:r>
          </a:p>
        </p:txBody>
      </p:sp>
    </p:spTree>
    <p:extLst>
      <p:ext uri="{BB962C8B-B14F-4D97-AF65-F5344CB8AC3E}">
        <p14:creationId xmlns:p14="http://schemas.microsoft.com/office/powerpoint/2010/main" val="19938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 (Second Heart Sound)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799550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“Dub”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Produced by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closure of semilunar valves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Aortic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Pulmonary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Marks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start of ventricular diastole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Louder at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heart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Occurs after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 wave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Sounds (Why They Occur)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393150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S1 (lub):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When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 valves close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start of systole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S2 (dub):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When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semilunar valves close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start of diastole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S3: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Rapid filling (can be normal)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S4: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Atrial kick into stiff ventricle (abnormal)</a:t>
            </a:r>
          </a:p>
        </p:txBody>
      </p:sp>
    </p:spTree>
    <p:extLst>
      <p:ext uri="{BB962C8B-B14F-4D97-AF65-F5344CB8AC3E}">
        <p14:creationId xmlns:p14="http://schemas.microsoft.com/office/powerpoint/2010/main" val="9245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of Heart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 Regulation Is Needed</a:t>
            </a:r>
          </a:p>
          <a:p>
            <a:r>
              <a:rPr lang="en-US" dirty="0"/>
              <a:t>Heart must adjust </a:t>
            </a:r>
            <a:r>
              <a:rPr lang="en-US" b="1" dirty="0"/>
              <a:t>rate, force, and output</a:t>
            </a:r>
            <a:r>
              <a:rPr lang="en-US" dirty="0"/>
              <a:t> based on body needs</a:t>
            </a:r>
          </a:p>
          <a:p>
            <a:r>
              <a:rPr lang="en-US" dirty="0"/>
              <a:t>Examples: exercise, sleep, stress, blood loss</a:t>
            </a:r>
          </a:p>
          <a:p>
            <a:r>
              <a:rPr lang="en-US" dirty="0"/>
              <a:t>Regulation ensures </a:t>
            </a:r>
            <a:r>
              <a:rPr lang="en-US" b="1" dirty="0"/>
              <a:t>stable blood pressure</a:t>
            </a:r>
            <a:r>
              <a:rPr lang="en-US" dirty="0"/>
              <a:t>, </a:t>
            </a:r>
            <a:r>
              <a:rPr lang="en-US" b="1" dirty="0"/>
              <a:t>adequate oxygen delivery</a:t>
            </a:r>
            <a:r>
              <a:rPr lang="en-US" dirty="0"/>
              <a:t>, and </a:t>
            </a:r>
            <a:r>
              <a:rPr lang="en-US" b="1" dirty="0"/>
              <a:t>efficient circulation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Systems That Control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heart is regulated by </a:t>
            </a:r>
            <a:r>
              <a:rPr lang="en-US" b="1" dirty="0"/>
              <a:t>two major mechanisms</a:t>
            </a:r>
            <a:r>
              <a:rPr lang="en-US" dirty="0"/>
              <a:t>:</a:t>
            </a:r>
          </a:p>
          <a:p>
            <a:r>
              <a:rPr lang="en-US" b="1" dirty="0"/>
              <a:t>Intrinsic (within the heart itself)</a:t>
            </a:r>
            <a:endParaRPr lang="en-US" dirty="0"/>
          </a:p>
          <a:p>
            <a:r>
              <a:rPr lang="en-US" b="1" dirty="0"/>
              <a:t>Extrinsic (outside the heart, nervous + hormonal)</a:t>
            </a:r>
            <a:endParaRPr lang="en-US" dirty="0"/>
          </a:p>
          <a:p>
            <a:r>
              <a:rPr lang="en-US" b="1" dirty="0"/>
              <a:t>Exam Tip: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Intrinsic = “self-regulation”</a:t>
            </a:r>
            <a:br>
              <a:rPr lang="en-US" dirty="0"/>
            </a:br>
            <a:r>
              <a:rPr lang="en-US" dirty="0"/>
              <a:t>Extrinsic = “brain + hormones control heart”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Regulation (Built-in Control)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Intrinsic regulation = the heart’s </a:t>
            </a:r>
            <a:r>
              <a:rPr lang="en-US" b="1" dirty="0"/>
              <a:t>own ability</a:t>
            </a:r>
            <a:r>
              <a:rPr lang="en-US" dirty="0"/>
              <a:t> to change force and output without any outside signal.</a:t>
            </a:r>
          </a:p>
          <a:p>
            <a:r>
              <a:rPr lang="en-US" b="1" dirty="0"/>
              <a:t>Major intrinsic mechanism:</a:t>
            </a:r>
          </a:p>
          <a:p>
            <a:r>
              <a:rPr lang="en-US" b="1" dirty="0"/>
              <a:t>1. Frank–Starling Law of the Heart</a:t>
            </a:r>
          </a:p>
          <a:p>
            <a:r>
              <a:rPr lang="en-US" dirty="0"/>
              <a:t>Increased </a:t>
            </a:r>
            <a:r>
              <a:rPr lang="en-US" b="1" dirty="0"/>
              <a:t>venous return</a:t>
            </a:r>
            <a:r>
              <a:rPr lang="en-US" dirty="0"/>
              <a:t> → increased </a:t>
            </a:r>
            <a:r>
              <a:rPr lang="en-US" b="1" dirty="0"/>
              <a:t>end-diastolic volume (</a:t>
            </a:r>
            <a:r>
              <a:rPr lang="en-US" b="1" dirty="0" smtClean="0"/>
              <a:t>EDV)</a:t>
            </a:r>
            <a:r>
              <a:rPr lang="en-US" dirty="0" smtClean="0"/>
              <a:t>.Heart </a:t>
            </a:r>
            <a:r>
              <a:rPr lang="en-US" dirty="0"/>
              <a:t>muscle fibers stretch more → </a:t>
            </a:r>
            <a:r>
              <a:rPr lang="en-US" b="1" dirty="0"/>
              <a:t>stronger </a:t>
            </a:r>
            <a:r>
              <a:rPr lang="en-US" b="1" dirty="0" smtClean="0"/>
              <a:t>contraction</a:t>
            </a:r>
            <a:r>
              <a:rPr lang="en-US" dirty="0" smtClean="0"/>
              <a:t>. Stroke </a:t>
            </a:r>
            <a:r>
              <a:rPr lang="en-US" dirty="0"/>
              <a:t>volume increases</a:t>
            </a:r>
          </a:p>
          <a:p>
            <a:r>
              <a:rPr lang="en-US" dirty="0"/>
              <a:t>Ensures </a:t>
            </a:r>
            <a:r>
              <a:rPr lang="en-US" b="1" dirty="0"/>
              <a:t>balance between right &amp; left ventricular output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Cardiac Cycle?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84565" y="2489537"/>
            <a:ext cx="724108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cardiac cycle =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 complete heartbeat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 cycle includes: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Contraction (systole)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pumps blood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Relaxation (diastole)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fills with blood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Occurs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75 times per minute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average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 cycle duration ≈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0.8 seconds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Think of it like a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pump that fills → squeezes → rests → fills again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Frank–Starling Mechanism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Stretching cardiac muscle increases:</a:t>
            </a:r>
          </a:p>
          <a:p>
            <a:pPr lvl="1"/>
            <a:r>
              <a:rPr lang="en-US" b="1" dirty="0"/>
              <a:t>Cross-bridge formation</a:t>
            </a:r>
            <a:endParaRPr lang="en-US" dirty="0"/>
          </a:p>
          <a:p>
            <a:pPr lvl="1"/>
            <a:r>
              <a:rPr lang="en-US" b="1" dirty="0"/>
              <a:t>Contractile force</a:t>
            </a:r>
            <a:endParaRPr lang="en-US" dirty="0"/>
          </a:p>
          <a:p>
            <a:r>
              <a:rPr lang="en-US" dirty="0"/>
              <a:t>Prevents blood from </a:t>
            </a:r>
            <a:r>
              <a:rPr lang="en-US" b="1" dirty="0"/>
              <a:t>pooling</a:t>
            </a:r>
            <a:r>
              <a:rPr lang="en-US" dirty="0"/>
              <a:t> in ventricles</a:t>
            </a:r>
          </a:p>
          <a:p>
            <a:r>
              <a:rPr lang="en-US" dirty="0"/>
              <a:t>Helps the heart match </a:t>
            </a:r>
            <a:r>
              <a:rPr lang="en-US" b="1" dirty="0"/>
              <a:t>output to input</a:t>
            </a:r>
            <a:endParaRPr lang="en-US" dirty="0"/>
          </a:p>
          <a:p>
            <a:r>
              <a:rPr lang="en-US" b="1" dirty="0"/>
              <a:t>High-yield: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is </a:t>
            </a:r>
            <a:r>
              <a:rPr lang="en-US" b="1" dirty="0"/>
              <a:t>purely intrinsic</a:t>
            </a:r>
            <a:r>
              <a:rPr lang="en-US" dirty="0"/>
              <a:t> → no nerves, no hormones involved.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Regulation (Other Components)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SA Node Auto-Rhythmicity</a:t>
            </a:r>
          </a:p>
          <a:p>
            <a:r>
              <a:rPr lang="en-US" dirty="0"/>
              <a:t>SA node fires spontaneously (100 bpm inherent rate)</a:t>
            </a:r>
          </a:p>
          <a:p>
            <a:r>
              <a:rPr lang="en-US" dirty="0"/>
              <a:t>Modified by autonomic system, BUT </a:t>
            </a:r>
            <a:r>
              <a:rPr lang="en-US" b="1" dirty="0"/>
              <a:t>basic rhythm is intrinsic</a:t>
            </a:r>
            <a:endParaRPr lang="en-US" dirty="0"/>
          </a:p>
          <a:p>
            <a:r>
              <a:rPr lang="en-US" b="1" dirty="0"/>
              <a:t>3. Gap Junction Conduction</a:t>
            </a:r>
          </a:p>
          <a:p>
            <a:r>
              <a:rPr lang="en-US" dirty="0"/>
              <a:t>Rapid spread of impulses through myocardium</a:t>
            </a:r>
          </a:p>
          <a:p>
            <a:r>
              <a:rPr lang="en-US" dirty="0"/>
              <a:t>Ensures </a:t>
            </a:r>
            <a:r>
              <a:rPr lang="en-US" b="1" dirty="0"/>
              <a:t>synchronized</a:t>
            </a:r>
            <a:r>
              <a:rPr lang="en-US" dirty="0"/>
              <a:t> contraction (important for cardiac cycle)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Regulation (Outside Control)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Extrinsic regulation = heart function modified by </a:t>
            </a:r>
            <a:r>
              <a:rPr lang="en-US" b="1" dirty="0"/>
              <a:t>nerves, hormones, and reflexes</a:t>
            </a:r>
            <a:r>
              <a:rPr lang="en-US" dirty="0"/>
              <a:t>.</a:t>
            </a:r>
          </a:p>
          <a:p>
            <a:r>
              <a:rPr lang="en-US" b="1" dirty="0"/>
              <a:t>Main controllers:</a:t>
            </a:r>
          </a:p>
          <a:p>
            <a:r>
              <a:rPr lang="en-US" b="1" dirty="0"/>
              <a:t>Autonomic Nervous System (ANS)</a:t>
            </a:r>
            <a:endParaRPr lang="en-US" dirty="0"/>
          </a:p>
          <a:p>
            <a:r>
              <a:rPr lang="en-US" b="1" dirty="0"/>
              <a:t>Hormones (Endocrine system)</a:t>
            </a:r>
            <a:endParaRPr lang="en-US" dirty="0"/>
          </a:p>
          <a:p>
            <a:r>
              <a:rPr lang="en-US" b="1" dirty="0"/>
              <a:t>Chemoreceptors &amp; Baroreceptors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Autonomic Nervous System: Sympathetic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Sympathetic (Fight or Flight)</a:t>
            </a:r>
          </a:p>
          <a:p>
            <a:r>
              <a:rPr lang="en-US" dirty="0"/>
              <a:t>Neurotransmitter: </a:t>
            </a:r>
            <a:r>
              <a:rPr lang="en-US" b="1" dirty="0"/>
              <a:t>Norepinephrine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Receptors: </a:t>
            </a:r>
            <a:r>
              <a:rPr lang="el-GR" b="1" dirty="0"/>
              <a:t>β1 </a:t>
            </a:r>
            <a:r>
              <a:rPr lang="en-US" b="1" dirty="0"/>
              <a:t>adrenergic</a:t>
            </a:r>
            <a:endParaRPr lang="en-US" dirty="0"/>
          </a:p>
          <a:p>
            <a:r>
              <a:rPr lang="en-US" b="1" dirty="0"/>
              <a:t>Effects:</a:t>
            </a:r>
            <a:endParaRPr lang="en-US" dirty="0"/>
          </a:p>
          <a:p>
            <a:r>
              <a:rPr lang="en-US" dirty="0"/>
              <a:t>↑ Heart Rate (</a:t>
            </a:r>
            <a:r>
              <a:rPr lang="en-US" b="1" dirty="0"/>
              <a:t>positive </a:t>
            </a:r>
            <a:r>
              <a:rPr lang="en-US" b="1" dirty="0" err="1"/>
              <a:t>chronotropy</a:t>
            </a:r>
            <a:r>
              <a:rPr lang="en-US" dirty="0"/>
              <a:t>)</a:t>
            </a:r>
          </a:p>
          <a:p>
            <a:r>
              <a:rPr lang="en-US" dirty="0"/>
              <a:t>↑ Contractile force (</a:t>
            </a:r>
            <a:r>
              <a:rPr lang="en-US" b="1" dirty="0"/>
              <a:t>positive </a:t>
            </a:r>
            <a:r>
              <a:rPr lang="en-US" b="1" dirty="0" err="1"/>
              <a:t>inotropy</a:t>
            </a:r>
            <a:r>
              <a:rPr lang="en-US" dirty="0"/>
              <a:t>)</a:t>
            </a:r>
          </a:p>
          <a:p>
            <a:r>
              <a:rPr lang="en-US" dirty="0"/>
              <a:t>↑ Conduction velocity (</a:t>
            </a:r>
            <a:r>
              <a:rPr lang="en-US" b="1" dirty="0"/>
              <a:t>positive </a:t>
            </a:r>
            <a:r>
              <a:rPr lang="en-US" b="1" dirty="0" err="1"/>
              <a:t>dromotropy</a:t>
            </a:r>
            <a:r>
              <a:rPr lang="en-US" dirty="0"/>
              <a:t>)</a:t>
            </a:r>
          </a:p>
          <a:p>
            <a:r>
              <a:rPr lang="en-US" dirty="0"/>
              <a:t>↑ Stroke Volume &amp; Cardiac 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Autonomic Nervous System: Parasympathetic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Parasympathetic (Rest &amp; Digest)</a:t>
            </a:r>
          </a:p>
          <a:p>
            <a:r>
              <a:rPr lang="en-US" dirty="0"/>
              <a:t>Nerve: </a:t>
            </a:r>
            <a:r>
              <a:rPr lang="en-US" b="1" dirty="0" err="1"/>
              <a:t>Vagus</a:t>
            </a:r>
            <a:r>
              <a:rPr lang="en-US" b="1" dirty="0"/>
              <a:t> nerve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Neurotransmitter: </a:t>
            </a:r>
            <a:r>
              <a:rPr lang="en-US" b="1" dirty="0"/>
              <a:t>Acetylcholine</a:t>
            </a:r>
            <a:endParaRPr lang="en-US" dirty="0"/>
          </a:p>
          <a:p>
            <a:r>
              <a:rPr lang="en-US" b="1" dirty="0"/>
              <a:t>Effects:</a:t>
            </a:r>
            <a:endParaRPr lang="en-US" dirty="0"/>
          </a:p>
          <a:p>
            <a:r>
              <a:rPr lang="en-US" dirty="0"/>
              <a:t>↓ Heart Rate (</a:t>
            </a:r>
            <a:r>
              <a:rPr lang="en-US" b="1" dirty="0"/>
              <a:t>negative </a:t>
            </a:r>
            <a:r>
              <a:rPr lang="en-US" b="1" dirty="0" err="1"/>
              <a:t>chronotropy</a:t>
            </a:r>
            <a:r>
              <a:rPr lang="en-US" dirty="0"/>
              <a:t>)</a:t>
            </a:r>
          </a:p>
          <a:p>
            <a:r>
              <a:rPr lang="en-US" dirty="0"/>
              <a:t>↓ AV node conduction (</a:t>
            </a:r>
            <a:r>
              <a:rPr lang="en-US" b="1" dirty="0"/>
              <a:t>negative </a:t>
            </a:r>
            <a:r>
              <a:rPr lang="en-US" b="1" dirty="0" err="1"/>
              <a:t>dromotropy</a:t>
            </a:r>
            <a:r>
              <a:rPr lang="en-US" dirty="0"/>
              <a:t>)</a:t>
            </a:r>
          </a:p>
          <a:p>
            <a:r>
              <a:rPr lang="en-US" dirty="0"/>
              <a:t>Little effect on contractility (ventricles not heavily parasympathetic)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Hormonal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Major hormones affecting heart function:</a:t>
            </a:r>
          </a:p>
          <a:p>
            <a:r>
              <a:rPr lang="en-US" b="1" dirty="0"/>
              <a:t>1. Epinephrine (Adrenaline)</a:t>
            </a:r>
          </a:p>
          <a:p>
            <a:r>
              <a:rPr lang="en-US" dirty="0"/>
              <a:t>Released from </a:t>
            </a:r>
            <a:r>
              <a:rPr lang="en-US" b="1" dirty="0"/>
              <a:t>adrenal </a:t>
            </a:r>
            <a:r>
              <a:rPr lang="en-US" b="1" dirty="0" smtClean="0"/>
              <a:t>medulla</a:t>
            </a:r>
            <a:r>
              <a:rPr lang="en-US" dirty="0" smtClean="0"/>
              <a:t>, ↑ </a:t>
            </a:r>
            <a:r>
              <a:rPr lang="en-US" dirty="0"/>
              <a:t>HR, ↑ </a:t>
            </a:r>
            <a:r>
              <a:rPr lang="en-US" dirty="0" smtClean="0"/>
              <a:t>contractility, Enhances </a:t>
            </a:r>
            <a:r>
              <a:rPr lang="en-US" dirty="0"/>
              <a:t>sympathetic effects</a:t>
            </a:r>
          </a:p>
          <a:p>
            <a:r>
              <a:rPr lang="en-US" b="1" dirty="0"/>
              <a:t>2. Thyroid hormones (T3, T4)</a:t>
            </a:r>
          </a:p>
          <a:p>
            <a:r>
              <a:rPr lang="en-US" dirty="0"/>
              <a:t>Increase heart rate</a:t>
            </a:r>
          </a:p>
          <a:p>
            <a:r>
              <a:rPr lang="en-US" dirty="0"/>
              <a:t>Increase sensitivity to </a:t>
            </a:r>
            <a:r>
              <a:rPr lang="en-US" dirty="0" err="1"/>
              <a:t>catecholamines</a:t>
            </a:r>
            <a:endParaRPr lang="en-US" dirty="0"/>
          </a:p>
          <a:p>
            <a:r>
              <a:rPr lang="en-US" b="1" dirty="0"/>
              <a:t>3. ADH &amp; Aldosterone</a:t>
            </a:r>
          </a:p>
          <a:p>
            <a:r>
              <a:rPr lang="en-US" dirty="0"/>
              <a:t>Indirect control by regulating </a:t>
            </a:r>
            <a:r>
              <a:rPr lang="en-US" b="1" dirty="0"/>
              <a:t>blood volume</a:t>
            </a:r>
            <a:r>
              <a:rPr lang="en-US" dirty="0"/>
              <a:t> → affects preload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Reflex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1. Baroreceptor Reflex</a:t>
            </a:r>
          </a:p>
          <a:p>
            <a:r>
              <a:rPr lang="en-US" dirty="0"/>
              <a:t>Found in </a:t>
            </a:r>
            <a:r>
              <a:rPr lang="en-US" b="1" dirty="0"/>
              <a:t>carotid sinus &amp; aortic arch</a:t>
            </a:r>
            <a:endParaRPr lang="en-US" dirty="0"/>
          </a:p>
          <a:p>
            <a:r>
              <a:rPr lang="en-US" dirty="0"/>
              <a:t>Detect </a:t>
            </a:r>
            <a:r>
              <a:rPr lang="en-US" b="1" dirty="0"/>
              <a:t>blood pressure changes</a:t>
            </a:r>
            <a:endParaRPr lang="en-US" dirty="0"/>
          </a:p>
          <a:p>
            <a:r>
              <a:rPr lang="en-US" dirty="0"/>
              <a:t>↑ BP → ↓ HR (via parasympathetic)</a:t>
            </a:r>
          </a:p>
          <a:p>
            <a:r>
              <a:rPr lang="en-US" dirty="0"/>
              <a:t>↓ BP → ↑ HR (via sympathetic)</a:t>
            </a:r>
          </a:p>
          <a:p>
            <a:r>
              <a:rPr lang="en-US" b="1" dirty="0"/>
              <a:t>2. Chemoreceptor Reflex</a:t>
            </a:r>
          </a:p>
          <a:p>
            <a:r>
              <a:rPr lang="en-US" dirty="0"/>
              <a:t>Located in </a:t>
            </a:r>
            <a:r>
              <a:rPr lang="en-US" b="1" dirty="0"/>
              <a:t>carotid &amp; aortic bodies</a:t>
            </a:r>
            <a:endParaRPr lang="en-US" dirty="0"/>
          </a:p>
          <a:p>
            <a:r>
              <a:rPr lang="en-US" dirty="0"/>
              <a:t>Detect O₂, CO₂, pH changes</a:t>
            </a:r>
          </a:p>
          <a:p>
            <a:r>
              <a:rPr lang="en-US" dirty="0"/>
              <a:t>Low O₂ / high CO₂ → ↑ sympathetic → ↑ HR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Structure Review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Atria (right &amp; left):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Receive blood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Ventricles (right &amp; left):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Pump blood out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 valves: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Tricuspid (right)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Mitral (left)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Semilunar valves: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Pulmonary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Aortic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Valves ensure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one-way blood flow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preventing backflow</a:t>
            </a:r>
          </a:p>
        </p:txBody>
      </p:sp>
    </p:spTree>
    <p:extLst>
      <p:ext uri="{BB962C8B-B14F-4D97-AF65-F5344CB8AC3E}">
        <p14:creationId xmlns:p14="http://schemas.microsoft.com/office/powerpoint/2010/main" val="36037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Valves Open &amp; Close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Valves open/close due to </a:t>
            </a:r>
            <a:r>
              <a:rPr lang="en-US" b="1" dirty="0"/>
              <a:t>pressure differences</a:t>
            </a:r>
            <a:r>
              <a:rPr lang="en-US" dirty="0"/>
              <a:t>, not muscles.</a:t>
            </a:r>
          </a:p>
          <a:p>
            <a:r>
              <a:rPr lang="en-US" dirty="0"/>
              <a:t>When pressure behind the valve is </a:t>
            </a:r>
            <a:r>
              <a:rPr lang="en-US" b="1" dirty="0"/>
              <a:t>higher → valve opens</a:t>
            </a:r>
            <a:endParaRPr lang="en-US" dirty="0"/>
          </a:p>
          <a:p>
            <a:r>
              <a:rPr lang="en-US" dirty="0"/>
              <a:t>When pressure in front is </a:t>
            </a:r>
            <a:r>
              <a:rPr lang="en-US" b="1" dirty="0"/>
              <a:t>higher → valve closes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Understanding this helps you follow every phase easily.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Events in Every Heartbeat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heartbeat has:</a:t>
            </a:r>
          </a:p>
          <a:p>
            <a:r>
              <a:rPr lang="en-US" b="1" dirty="0"/>
              <a:t>Atria contract</a:t>
            </a:r>
            <a:r>
              <a:rPr lang="en-US" dirty="0"/>
              <a:t> → top chambers push blood into ventricles</a:t>
            </a:r>
          </a:p>
          <a:p>
            <a:r>
              <a:rPr lang="en-US" b="1" dirty="0"/>
              <a:t>Ventricles contract</a:t>
            </a:r>
            <a:r>
              <a:rPr lang="en-US" dirty="0"/>
              <a:t> → AV valves close → blood ejected</a:t>
            </a:r>
          </a:p>
          <a:p>
            <a:r>
              <a:rPr lang="en-US" b="1" dirty="0"/>
              <a:t>Ventricles relax</a:t>
            </a:r>
            <a:r>
              <a:rPr lang="en-US" dirty="0"/>
              <a:t> → semilunar valves close → ventricles refill</a:t>
            </a:r>
          </a:p>
          <a:p>
            <a:r>
              <a:rPr lang="en-US" b="1" dirty="0"/>
              <a:t>Cycle repeats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Main Phases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84564" y="1485513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Atrial Systole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Isovolumetric Ventricular Contraction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Ventricular Ejection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Isovolumetric Ventricular Relaxation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Ventricular Filling (Rapid, Slow, Atrial Kick)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Atrial Systole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Atria contract to </a:t>
            </a:r>
            <a:r>
              <a:rPr lang="en-US" b="1" dirty="0"/>
              <a:t>top-up the ventricles</a:t>
            </a:r>
            <a:endParaRPr lang="en-US" dirty="0"/>
          </a:p>
          <a:p>
            <a:r>
              <a:rPr lang="en-US" dirty="0"/>
              <a:t>Contributes final </a:t>
            </a:r>
            <a:r>
              <a:rPr lang="en-US" b="1" dirty="0"/>
              <a:t>20–30%</a:t>
            </a:r>
            <a:r>
              <a:rPr lang="en-US" dirty="0"/>
              <a:t> of ventricular filling</a:t>
            </a:r>
          </a:p>
          <a:p>
            <a:r>
              <a:rPr lang="en-US" dirty="0"/>
              <a:t>AV valves: </a:t>
            </a:r>
            <a:r>
              <a:rPr lang="en-US" b="1" dirty="0"/>
              <a:t>open</a:t>
            </a:r>
            <a:endParaRPr lang="en-US" dirty="0"/>
          </a:p>
          <a:p>
            <a:r>
              <a:rPr lang="en-US" dirty="0"/>
              <a:t>Semilunar valves: </a:t>
            </a:r>
            <a:r>
              <a:rPr lang="en-US" b="1" dirty="0"/>
              <a:t>closed</a:t>
            </a:r>
            <a:endParaRPr lang="en-US" dirty="0"/>
          </a:p>
          <a:p>
            <a:r>
              <a:rPr lang="en-US" dirty="0"/>
              <a:t>Ventricles reach </a:t>
            </a:r>
            <a:r>
              <a:rPr lang="en-US" b="1" dirty="0"/>
              <a:t>End-Diastolic Volume (EDV) ~120 mL</a:t>
            </a:r>
            <a:endParaRPr lang="en-US" dirty="0"/>
          </a:p>
          <a:p>
            <a:r>
              <a:rPr lang="en-US" b="1" dirty="0"/>
              <a:t>Easy idea:</a:t>
            </a:r>
            <a:r>
              <a:rPr lang="en-US" dirty="0"/>
              <a:t> Atria push the “last bit” of blood into ventricles.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2: </a:t>
            </a:r>
            <a:r>
              <a:rPr lang="en-US" dirty="0" err="1"/>
              <a:t>Isovolumetric</a:t>
            </a:r>
            <a:r>
              <a:rPr lang="en-US" dirty="0"/>
              <a:t> Ventricular Contraction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Ventricles begin to contract</a:t>
            </a:r>
          </a:p>
          <a:p>
            <a:r>
              <a:rPr lang="en-US" b="1" dirty="0"/>
              <a:t>AV valves close</a:t>
            </a:r>
            <a:r>
              <a:rPr lang="en-US" dirty="0"/>
              <a:t> → makes </a:t>
            </a:r>
            <a:r>
              <a:rPr lang="en-US" b="1" dirty="0"/>
              <a:t>S1 (</a:t>
            </a:r>
            <a:r>
              <a:rPr lang="en-US" b="1" dirty="0" err="1"/>
              <a:t>lub</a:t>
            </a:r>
            <a:r>
              <a:rPr lang="en-US" b="1" dirty="0"/>
              <a:t>)</a:t>
            </a:r>
            <a:endParaRPr lang="en-US" dirty="0"/>
          </a:p>
          <a:p>
            <a:r>
              <a:rPr lang="en-US" dirty="0"/>
              <a:t>All valves closed → </a:t>
            </a:r>
            <a:r>
              <a:rPr lang="en-US" b="1" dirty="0"/>
              <a:t>no volume change</a:t>
            </a:r>
            <a:endParaRPr lang="en-US" dirty="0"/>
          </a:p>
          <a:p>
            <a:r>
              <a:rPr lang="en-US" dirty="0"/>
              <a:t>Ventricular pressure increases rapidly</a:t>
            </a:r>
          </a:p>
          <a:p>
            <a:r>
              <a:rPr lang="en-US" b="1" dirty="0"/>
              <a:t>Easy idea:</a:t>
            </a:r>
            <a:r>
              <a:rPr lang="en-US" dirty="0"/>
              <a:t> Ventricle squeezes with all exits shut.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3: Ventricular Ejection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pressure &gt; aorta/pulmonary artery → </a:t>
            </a:r>
            <a:r>
              <a:rPr lang="en-US" b="1" dirty="0"/>
              <a:t>semilunar valves open</a:t>
            </a:r>
            <a:endParaRPr lang="en-US" dirty="0"/>
          </a:p>
          <a:p>
            <a:r>
              <a:rPr lang="en-US" dirty="0"/>
              <a:t>Blood flows out of ventricles</a:t>
            </a:r>
          </a:p>
          <a:p>
            <a:r>
              <a:rPr lang="en-US" dirty="0"/>
              <a:t>Two phases:</a:t>
            </a:r>
          </a:p>
          <a:p>
            <a:pPr lvl="1"/>
            <a:r>
              <a:rPr lang="en-US" b="1" dirty="0"/>
              <a:t>Rapid ejection</a:t>
            </a:r>
            <a:r>
              <a:rPr lang="en-US" dirty="0"/>
              <a:t> (fast flow)</a:t>
            </a:r>
          </a:p>
          <a:p>
            <a:pPr lvl="1"/>
            <a:r>
              <a:rPr lang="en-US" b="1" dirty="0"/>
              <a:t>Reduced ejection</a:t>
            </a:r>
            <a:r>
              <a:rPr lang="en-US" dirty="0"/>
              <a:t> (slows down)</a:t>
            </a:r>
          </a:p>
          <a:p>
            <a:r>
              <a:rPr lang="en-US" dirty="0"/>
              <a:t>AV valves remain </a:t>
            </a:r>
            <a:r>
              <a:rPr lang="en-US" b="1" dirty="0"/>
              <a:t>closed</a:t>
            </a:r>
            <a:endParaRPr lang="en-US" dirty="0"/>
          </a:p>
          <a:p>
            <a:r>
              <a:rPr lang="en-US" b="1" dirty="0"/>
              <a:t>Easy idea:</a:t>
            </a:r>
            <a:r>
              <a:rPr lang="en-US" dirty="0"/>
              <a:t> Ventricles “empty themselves.”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1038</Words>
  <Application>Microsoft Office PowerPoint</Application>
  <PresentationFormat>Widescreen</PresentationFormat>
  <Paragraphs>176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Organic</vt:lpstr>
      <vt:lpstr>CVS Physiology</vt:lpstr>
      <vt:lpstr>What is the Cardiac Cycle?</vt:lpstr>
      <vt:lpstr>Basic Structure Review</vt:lpstr>
      <vt:lpstr>Why Valves Open &amp; Close </vt:lpstr>
      <vt:lpstr>Major Events in Every Heartbeat</vt:lpstr>
      <vt:lpstr>Overview of Main Phases</vt:lpstr>
      <vt:lpstr>Phase 1: Atrial Systole</vt:lpstr>
      <vt:lpstr>Phase 2: Isovolumetric Ventricular Contraction</vt:lpstr>
      <vt:lpstr>Phase 3: Ventricular Ejection</vt:lpstr>
      <vt:lpstr>Phase 4: Isovolumetric Ventricular Relaxation</vt:lpstr>
      <vt:lpstr>Phase 5: Ventricular Filling</vt:lpstr>
      <vt:lpstr>Key Volumes</vt:lpstr>
      <vt:lpstr>What Are Heart Sounds?</vt:lpstr>
      <vt:lpstr>S1 (First Heart Sound)</vt:lpstr>
      <vt:lpstr>S2 (Second Heart Sound)</vt:lpstr>
      <vt:lpstr>Heart Sounds (Why They Occur)</vt:lpstr>
      <vt:lpstr>Regulation of Heart Functions</vt:lpstr>
      <vt:lpstr>Two Systems That Control the Heart</vt:lpstr>
      <vt:lpstr>Intrinsic Regulation (Built-in Control)</vt:lpstr>
      <vt:lpstr>Why Frank–Starling Mechanism Works</vt:lpstr>
      <vt:lpstr>Intrinsic Regulation (Other Components)</vt:lpstr>
      <vt:lpstr>Extrinsic Regulation (Outside Control)</vt:lpstr>
      <vt:lpstr>Autonomic Nervous System: Sympathetic Effects</vt:lpstr>
      <vt:lpstr>Autonomic Nervous System: Parasympathetic Effects</vt:lpstr>
      <vt:lpstr>Hormonal Regulation</vt:lpstr>
      <vt:lpstr>Reflex Control 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CVS Physiology</dc:title>
  <dc:creator>Moorche</dc:creator>
  <cp:lastModifiedBy>Moorche</cp:lastModifiedBy>
  <cp:revision>2</cp:revision>
  <dcterms:created xsi:type="dcterms:W3CDTF">2025-11-21T04:01:32Z</dcterms:created>
  <dcterms:modified xsi:type="dcterms:W3CDTF">2025-11-21T04:58:04Z</dcterms:modified>
</cp:coreProperties>
</file>