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24" y="1413785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Fibrocartilage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Strongest</a:t>
            </a:r>
            <a:r>
              <a:rPr lang="en-US" dirty="0" smtClean="0"/>
              <a:t> </a:t>
            </a:r>
            <a:r>
              <a:rPr lang="en-US" dirty="0"/>
              <a:t>type; contains </a:t>
            </a:r>
            <a:r>
              <a:rPr lang="en-US" b="1" dirty="0"/>
              <a:t>dense type I collagen</a:t>
            </a:r>
            <a:r>
              <a:rPr lang="en-US" dirty="0"/>
              <a:t> fibers.</a:t>
            </a:r>
          </a:p>
          <a:p>
            <a:r>
              <a:rPr lang="en-US" b="1" dirty="0"/>
              <a:t>No perichondrium</a:t>
            </a:r>
            <a:r>
              <a:rPr lang="en-US" dirty="0"/>
              <a:t>.</a:t>
            </a:r>
          </a:p>
          <a:p>
            <a:r>
              <a:rPr lang="en-US" dirty="0"/>
              <a:t>Resists </a:t>
            </a:r>
            <a:r>
              <a:rPr lang="en-US" b="1" dirty="0"/>
              <a:t>traction, compression, and shearing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Intervertebral </a:t>
            </a:r>
            <a:r>
              <a:rPr lang="en-US" b="1" dirty="0"/>
              <a:t>discs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Pubic </a:t>
            </a:r>
            <a:r>
              <a:rPr lang="en-US" b="1" dirty="0"/>
              <a:t>symphysis</a:t>
            </a:r>
            <a:endParaRPr lang="en-US" dirty="0"/>
          </a:p>
          <a:p>
            <a:r>
              <a:rPr lang="en-US" b="1" dirty="0"/>
              <a:t>Menisci</a:t>
            </a:r>
            <a:r>
              <a:rPr lang="en-US" dirty="0"/>
              <a:t> of knee</a:t>
            </a:r>
          </a:p>
          <a:p>
            <a:r>
              <a:rPr lang="en-US" b="1" dirty="0"/>
              <a:t>TMJ articular disc</a:t>
            </a:r>
            <a:endParaRPr lang="en-US" dirty="0"/>
          </a:p>
          <a:p>
            <a:r>
              <a:rPr lang="en-US" b="1" dirty="0"/>
              <a:t>Glenoid &amp; acetabular labrum</a:t>
            </a:r>
            <a:endParaRPr lang="en-US" dirty="0"/>
          </a:p>
          <a:p>
            <a:r>
              <a:rPr lang="en-US" b="1" dirty="0"/>
              <a:t>Interosseous ligaments</a:t>
            </a:r>
            <a:r>
              <a:rPr lang="en-US" dirty="0"/>
              <a:t> (e.g., sternoclavicular joint)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2"/>
            <a:ext cx="11036411" cy="5243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0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57" y="890547"/>
            <a:ext cx="10917141" cy="5454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882595"/>
            <a:ext cx="11227241" cy="5454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CARTILAGE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Specialized </a:t>
            </a:r>
            <a:r>
              <a:rPr lang="en-US" b="1" dirty="0"/>
              <a:t>connective tissue</a:t>
            </a:r>
            <a:r>
              <a:rPr lang="en-US" dirty="0"/>
              <a:t> with firm, flexible matrix.</a:t>
            </a:r>
          </a:p>
          <a:p>
            <a:r>
              <a:rPr lang="en-US" b="1" dirty="0" smtClean="0"/>
              <a:t>Avascular</a:t>
            </a:r>
            <a:r>
              <a:rPr lang="en-US" dirty="0" smtClean="0"/>
              <a:t>(WITHOUT BLOOD SUPPLY): nutrition </a:t>
            </a:r>
            <a:r>
              <a:rPr lang="en-US" dirty="0"/>
              <a:t>by </a:t>
            </a:r>
            <a:r>
              <a:rPr lang="en-US" b="1" dirty="0"/>
              <a:t>diffusion</a:t>
            </a:r>
            <a:r>
              <a:rPr lang="en-US" dirty="0"/>
              <a:t>.</a:t>
            </a:r>
          </a:p>
          <a:p>
            <a:r>
              <a:rPr lang="en-US" b="1" dirty="0"/>
              <a:t>Cells:</a:t>
            </a:r>
            <a:r>
              <a:rPr lang="en-US" dirty="0"/>
              <a:t> </a:t>
            </a:r>
            <a:r>
              <a:rPr lang="en-US" dirty="0" err="1"/>
              <a:t>Chondroblasts</a:t>
            </a:r>
            <a:r>
              <a:rPr lang="en-US" dirty="0"/>
              <a:t> &amp; </a:t>
            </a:r>
            <a:r>
              <a:rPr lang="en-US" dirty="0" smtClean="0"/>
              <a:t>chondrocytes. </a:t>
            </a:r>
          </a:p>
          <a:p>
            <a:r>
              <a:rPr lang="en-US" b="1" dirty="0" smtClean="0"/>
              <a:t>Matrix</a:t>
            </a:r>
            <a:r>
              <a:rPr lang="en-US" b="1" dirty="0"/>
              <a:t>:</a:t>
            </a:r>
            <a:r>
              <a:rPr lang="en-US" dirty="0"/>
              <a:t> Ground substance + collagen/elastic fibers.</a:t>
            </a:r>
          </a:p>
          <a:p>
            <a:r>
              <a:rPr lang="en-US" b="1" dirty="0"/>
              <a:t>Perichondrium:</a:t>
            </a:r>
            <a:r>
              <a:rPr lang="en-US" dirty="0"/>
              <a:t> Present except in </a:t>
            </a:r>
            <a:r>
              <a:rPr lang="en-US" b="1" dirty="0"/>
              <a:t>articular cartilage</a:t>
            </a:r>
            <a:r>
              <a:rPr lang="en-US" dirty="0"/>
              <a:t> and </a:t>
            </a:r>
            <a:r>
              <a:rPr lang="en-US" b="1" dirty="0"/>
              <a:t>fibrocartilage</a:t>
            </a:r>
            <a:r>
              <a:rPr lang="en-US" dirty="0"/>
              <a:t>.</a:t>
            </a:r>
          </a:p>
          <a:p>
            <a:r>
              <a:rPr lang="en-US" dirty="0"/>
              <a:t>Provides </a:t>
            </a:r>
            <a:r>
              <a:rPr lang="en-US" b="1" dirty="0"/>
              <a:t>support</a:t>
            </a:r>
            <a:r>
              <a:rPr lang="en-US" dirty="0"/>
              <a:t>, </a:t>
            </a:r>
            <a:r>
              <a:rPr lang="en-US" b="1" dirty="0"/>
              <a:t>flexibility</a:t>
            </a:r>
            <a:r>
              <a:rPr lang="en-US" dirty="0"/>
              <a:t>, </a:t>
            </a:r>
            <a:r>
              <a:rPr lang="en-US" b="1" dirty="0"/>
              <a:t>shock absorption</a:t>
            </a:r>
            <a:r>
              <a:rPr lang="en-US" dirty="0"/>
              <a:t>, and </a:t>
            </a:r>
            <a:r>
              <a:rPr lang="en-US" b="1" dirty="0"/>
              <a:t>smooth surfaces</a:t>
            </a:r>
            <a:r>
              <a:rPr lang="en-US" dirty="0"/>
              <a:t> for 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524786"/>
            <a:ext cx="11123875" cy="573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CARTILAGE &amp; THEIR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Hyaline </a:t>
            </a:r>
            <a:r>
              <a:rPr lang="en-US" dirty="0" smtClean="0"/>
              <a:t>Cartilage</a:t>
            </a:r>
          </a:p>
          <a:p>
            <a:r>
              <a:rPr lang="en-US" dirty="0"/>
              <a:t>2. Elastic </a:t>
            </a:r>
            <a:r>
              <a:rPr lang="en-US" dirty="0" smtClean="0"/>
              <a:t>Cartilage</a:t>
            </a:r>
          </a:p>
          <a:p>
            <a:r>
              <a:rPr lang="en-US" dirty="0"/>
              <a:t>3. Fibrocartilage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Hyaline Cartilage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common type; </a:t>
            </a:r>
            <a:r>
              <a:rPr lang="en-US" b="1" dirty="0"/>
              <a:t>bluish-white</a:t>
            </a:r>
            <a:r>
              <a:rPr lang="en-US" dirty="0"/>
              <a:t> and translucent.</a:t>
            </a:r>
          </a:p>
          <a:p>
            <a:r>
              <a:rPr lang="en-US" dirty="0"/>
              <a:t>Contains </a:t>
            </a:r>
            <a:r>
              <a:rPr lang="en-US" b="1" dirty="0"/>
              <a:t>fine type II collagen</a:t>
            </a:r>
            <a:r>
              <a:rPr lang="en-US" dirty="0"/>
              <a:t> fibers.</a:t>
            </a:r>
          </a:p>
          <a:p>
            <a:r>
              <a:rPr lang="en-US" dirty="0"/>
              <a:t>Has </a:t>
            </a:r>
            <a:r>
              <a:rPr lang="en-US" b="1" dirty="0"/>
              <a:t>perichondrium</a:t>
            </a:r>
            <a:r>
              <a:rPr lang="en-US" dirty="0"/>
              <a:t> (except at articular surfaces).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Articular </a:t>
            </a:r>
            <a:r>
              <a:rPr lang="en-US" b="1" dirty="0"/>
              <a:t>cartilages</a:t>
            </a:r>
            <a:r>
              <a:rPr lang="en-US" dirty="0"/>
              <a:t> of synovial joints</a:t>
            </a:r>
          </a:p>
          <a:p>
            <a:r>
              <a:rPr lang="en-US" b="1" dirty="0"/>
              <a:t>Costal cartilages</a:t>
            </a:r>
            <a:endParaRPr lang="en-US" dirty="0"/>
          </a:p>
          <a:p>
            <a:r>
              <a:rPr lang="en-US" b="1" dirty="0"/>
              <a:t>Nose:</a:t>
            </a:r>
            <a:r>
              <a:rPr lang="en-US" dirty="0"/>
              <a:t> septal &amp; lateral nasal cartilages</a:t>
            </a:r>
          </a:p>
          <a:p>
            <a:r>
              <a:rPr lang="en-US" b="1" dirty="0"/>
              <a:t>Larynx:</a:t>
            </a:r>
            <a:r>
              <a:rPr lang="en-US" dirty="0"/>
              <a:t> thyroid, cricoid, arytenoid (except epiglottis)</a:t>
            </a:r>
          </a:p>
          <a:p>
            <a:r>
              <a:rPr lang="en-US" b="1" dirty="0"/>
              <a:t>Trachea &amp; bronchi</a:t>
            </a:r>
            <a:endParaRPr lang="en-US" dirty="0"/>
          </a:p>
          <a:p>
            <a:r>
              <a:rPr lang="en-US" b="1" dirty="0"/>
              <a:t>Epiphyseal (growth) plates</a:t>
            </a:r>
            <a:r>
              <a:rPr lang="en-US" dirty="0"/>
              <a:t> in 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2"/>
            <a:ext cx="11060264" cy="5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Elastic Cartilage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Yellow</a:t>
            </a:r>
            <a:r>
              <a:rPr lang="en-US" b="1" dirty="0"/>
              <a:t>, flexible</a:t>
            </a:r>
            <a:r>
              <a:rPr lang="en-US" dirty="0"/>
              <a:t>; contains </a:t>
            </a:r>
            <a:r>
              <a:rPr lang="en-US" b="1" dirty="0"/>
              <a:t>elastic fibers + type II collagen</a:t>
            </a:r>
            <a:r>
              <a:rPr lang="en-US" dirty="0"/>
              <a:t>.</a:t>
            </a:r>
          </a:p>
          <a:p>
            <a:r>
              <a:rPr lang="en-US" dirty="0"/>
              <a:t>Has </a:t>
            </a:r>
            <a:r>
              <a:rPr lang="en-US" b="1" dirty="0"/>
              <a:t>perichondrium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Pinna</a:t>
            </a:r>
            <a:r>
              <a:rPr lang="en-US" dirty="0" smtClean="0"/>
              <a:t> </a:t>
            </a:r>
            <a:r>
              <a:rPr lang="en-US" dirty="0"/>
              <a:t>of ear</a:t>
            </a:r>
          </a:p>
          <a:p>
            <a:r>
              <a:rPr lang="en-US" b="1" dirty="0"/>
              <a:t>Epiglottis</a:t>
            </a:r>
            <a:endParaRPr lang="en-US" dirty="0"/>
          </a:p>
          <a:p>
            <a:r>
              <a:rPr lang="en-US" b="1" dirty="0"/>
              <a:t>Eustachian tube</a:t>
            </a:r>
            <a:endParaRPr lang="en-US" dirty="0"/>
          </a:p>
          <a:p>
            <a:r>
              <a:rPr lang="en-US" b="1" dirty="0" err="1"/>
              <a:t>Corniculate</a:t>
            </a:r>
            <a:r>
              <a:rPr lang="en-US" b="1" dirty="0"/>
              <a:t> &amp; cuneiform</a:t>
            </a:r>
            <a:r>
              <a:rPr lang="en-US" dirty="0"/>
              <a:t> cartilages of larynx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524786"/>
            <a:ext cx="1009816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6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216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GENERAL ANATOMY</vt:lpstr>
      <vt:lpstr>CARTILAGE</vt:lpstr>
      <vt:lpstr>PowerPoint Presentation</vt:lpstr>
      <vt:lpstr>TYPES OF CARTILAGE &amp; THEIR DISTRIBUTION</vt:lpstr>
      <vt:lpstr>Hyaline Cartilage</vt:lpstr>
      <vt:lpstr>Distribution</vt:lpstr>
      <vt:lpstr>PowerPoint Presentation</vt:lpstr>
      <vt:lpstr>Elastic Cartilage</vt:lpstr>
      <vt:lpstr>Distribution</vt:lpstr>
      <vt:lpstr>Fibrocartilage</vt:lpstr>
      <vt:lpstr>Distribution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5</cp:revision>
  <dcterms:created xsi:type="dcterms:W3CDTF">2025-11-20T09:51:40Z</dcterms:created>
  <dcterms:modified xsi:type="dcterms:W3CDTF">2025-11-20T10:45:40Z</dcterms:modified>
</cp:coreProperties>
</file>