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11/19/2025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2667" y="1423284"/>
            <a:ext cx="683812" cy="4478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ANATOMY 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smtClean="0"/>
              <a:t>BS RIT,MLT,OTT</a:t>
            </a:r>
          </a:p>
          <a:p>
            <a:r>
              <a:rPr lang="en-US" b="1" dirty="0" smtClean="0"/>
              <a:t>1</a:t>
            </a:r>
            <a:r>
              <a:rPr lang="en-US" b="1" baseline="30000" dirty="0" smtClean="0"/>
              <a:t>ST</a:t>
            </a:r>
            <a:r>
              <a:rPr lang="en-US" b="1" dirty="0" smtClean="0"/>
              <a:t> SEMESTER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69931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Bone Injury and Repair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Fracture</a:t>
            </a:r>
          </a:p>
          <a:p>
            <a:r>
              <a:rPr lang="en-US" dirty="0"/>
              <a:t>A </a:t>
            </a:r>
            <a:r>
              <a:rPr lang="en-US" b="1" dirty="0"/>
              <a:t>break in bone continuity</a:t>
            </a:r>
            <a:r>
              <a:rPr lang="en-US" dirty="0"/>
              <a:t>.</a:t>
            </a:r>
          </a:p>
          <a:p>
            <a:r>
              <a:rPr lang="en-US" b="1" dirty="0"/>
              <a:t>Closed (simple) fracture</a:t>
            </a:r>
            <a:r>
              <a:rPr lang="en-US" dirty="0"/>
              <a:t>: skin remains intact.</a:t>
            </a:r>
          </a:p>
          <a:p>
            <a:r>
              <a:rPr lang="en-US" b="1" dirty="0"/>
              <a:t>Open (compound) fracture</a:t>
            </a:r>
            <a:r>
              <a:rPr lang="en-US" dirty="0"/>
              <a:t>: skin is broken, external wound present.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200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2495" y="534286"/>
            <a:ext cx="11004604" cy="57154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78460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982133"/>
            <a:ext cx="11179533" cy="536300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7038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Healing of a Fracture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Bleeding</a:t>
            </a:r>
            <a:r>
              <a:rPr lang="en-US" dirty="0" smtClean="0"/>
              <a:t> </a:t>
            </a:r>
            <a:r>
              <a:rPr lang="en-US" dirty="0"/>
              <a:t>occurs → a </a:t>
            </a:r>
            <a:r>
              <a:rPr lang="en-US" b="1" dirty="0"/>
              <a:t>blood clot (hematoma)</a:t>
            </a:r>
            <a:r>
              <a:rPr lang="en-US" dirty="0"/>
              <a:t> forms.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Clot sets the stage for healing.</a:t>
            </a:r>
            <a:endParaRPr lang="en-US" dirty="0"/>
          </a:p>
          <a:p>
            <a:r>
              <a:rPr lang="en-US" b="1" dirty="0"/>
              <a:t>Fibroblasts + </a:t>
            </a:r>
            <a:r>
              <a:rPr lang="en-US" b="1" dirty="0" err="1"/>
              <a:t>osteoprogenitor</a:t>
            </a:r>
            <a:r>
              <a:rPr lang="en-US" b="1" dirty="0"/>
              <a:t> cells</a:t>
            </a:r>
            <a:r>
              <a:rPr lang="en-US" dirty="0"/>
              <a:t> invade the clot and create </a:t>
            </a:r>
            <a:r>
              <a:rPr lang="en-US" b="1" dirty="0"/>
              <a:t>granulation tissue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This early tissue bridges the fracture gap.</a:t>
            </a:r>
            <a:endParaRPr lang="en-US" dirty="0"/>
          </a:p>
          <a:p>
            <a:r>
              <a:rPr lang="en-US" dirty="0" err="1"/>
              <a:t>Osteoprogenitor</a:t>
            </a:r>
            <a:r>
              <a:rPr lang="en-US" dirty="0"/>
              <a:t> cells → </a:t>
            </a:r>
            <a:r>
              <a:rPr lang="en-US" b="1" dirty="0" err="1"/>
              <a:t>chondroblasts</a:t>
            </a:r>
            <a:r>
              <a:rPr lang="en-US" dirty="0"/>
              <a:t> → form </a:t>
            </a:r>
            <a:r>
              <a:rPr lang="en-US" b="1" dirty="0"/>
              <a:t>fibrocartilage callus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Soft callus stabilizes the fracture.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961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Later</a:t>
            </a:r>
            <a:r>
              <a:rPr lang="en-US" dirty="0"/>
              <a:t>, </a:t>
            </a:r>
            <a:r>
              <a:rPr lang="en-US" dirty="0" err="1"/>
              <a:t>osteoprogenitor</a:t>
            </a:r>
            <a:r>
              <a:rPr lang="en-US" dirty="0"/>
              <a:t> cells → </a:t>
            </a:r>
            <a:r>
              <a:rPr lang="en-US" b="1" dirty="0"/>
              <a:t>osteoblasts</a:t>
            </a:r>
            <a:r>
              <a:rPr lang="en-US" dirty="0"/>
              <a:t> → form </a:t>
            </a:r>
            <a:r>
              <a:rPr lang="en-US" b="1" dirty="0"/>
              <a:t>bony callus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Soft callus turns into hard bone.</a:t>
            </a:r>
            <a:endParaRPr lang="en-US" dirty="0"/>
          </a:p>
          <a:p>
            <a:r>
              <a:rPr lang="en-US" dirty="0"/>
              <a:t>The bony callus is remodeled into </a:t>
            </a:r>
            <a:r>
              <a:rPr lang="en-US" b="1" dirty="0"/>
              <a:t>mature bone</a:t>
            </a:r>
            <a:r>
              <a:rPr lang="en-US" dirty="0"/>
              <a:t>, restoring shape and strength.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Excess bone is reshaped to normal contour.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756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6" y="534285"/>
            <a:ext cx="11147729" cy="585856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519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4306" y="534285"/>
            <a:ext cx="11203387" cy="58426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67475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Venous Drainage of Long Bones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Central </a:t>
            </a:r>
            <a:r>
              <a:rPr lang="en-US" b="1" dirty="0"/>
              <a:t>venous sinus</a:t>
            </a:r>
            <a:r>
              <a:rPr lang="en-US" dirty="0"/>
              <a:t> lies in the medullary cavity and collects blood from medullary sinusoids.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It acts like the main drainage channel inside the long bone.</a:t>
            </a:r>
            <a:endParaRPr lang="en-US" dirty="0"/>
          </a:p>
          <a:p>
            <a:r>
              <a:rPr lang="en-US" dirty="0"/>
              <a:t>Receives veins formed from </a:t>
            </a:r>
            <a:r>
              <a:rPr lang="en-US" b="1" dirty="0"/>
              <a:t>arterial loops</a:t>
            </a:r>
            <a:r>
              <a:rPr lang="en-US" dirty="0"/>
              <a:t> of medullary arteries.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Blood that enters through arteries returns through this sinus.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288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5274" y="534285"/>
            <a:ext cx="11171582" cy="5771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3716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sinus drains out via the </a:t>
            </a:r>
            <a:r>
              <a:rPr lang="en-US" b="1" dirty="0"/>
              <a:t>nutrient foramen</a:t>
            </a:r>
            <a:r>
              <a:rPr lang="en-US" dirty="0"/>
              <a:t>, following the nutrient artery.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This is the major exit path for venous blood.</a:t>
            </a:r>
            <a:endParaRPr lang="en-US" dirty="0"/>
          </a:p>
          <a:p>
            <a:r>
              <a:rPr lang="en-US" b="1" dirty="0"/>
              <a:t>Periosteal venous plexus</a:t>
            </a:r>
            <a:r>
              <a:rPr lang="en-US" dirty="0"/>
              <a:t> drains cortical capillaries.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Cortical bone drainage moves outward toward periosteal veins.</a:t>
            </a:r>
            <a:endParaRPr lang="en-US" dirty="0"/>
          </a:p>
          <a:p>
            <a:r>
              <a:rPr lang="en-US" b="1" dirty="0" err="1"/>
              <a:t>Metaphyseal</a:t>
            </a:r>
            <a:r>
              <a:rPr lang="en-US" b="1" dirty="0"/>
              <a:t> and epiphyseal veins</a:t>
            </a:r>
            <a:r>
              <a:rPr lang="en-US" dirty="0"/>
              <a:t> drain the bone ends through many foramina.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Ends of long bones have rich venous networks.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38834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04299" y="982131"/>
            <a:ext cx="11044362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60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 of Short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Supplied </a:t>
            </a:r>
            <a:r>
              <a:rPr lang="en-US" dirty="0"/>
              <a:t>by </a:t>
            </a:r>
            <a:r>
              <a:rPr lang="en-US" b="1" dirty="0"/>
              <a:t>numerous fine arteries</a:t>
            </a:r>
            <a:r>
              <a:rPr lang="en-US" dirty="0"/>
              <a:t> entering through non-articular surfaces (areas without joints).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These arteries nourish both compact and spongy bone.</a:t>
            </a:r>
            <a:endParaRPr lang="en-US" dirty="0"/>
          </a:p>
          <a:p>
            <a:r>
              <a:rPr lang="en-US" dirty="0"/>
              <a:t>Venous drainage occurs via </a:t>
            </a:r>
            <a:r>
              <a:rPr lang="en-US" b="1" dirty="0"/>
              <a:t>1–2 veins</a:t>
            </a:r>
            <a:r>
              <a:rPr lang="en-US" dirty="0"/>
              <a:t> leaving through vascular foramina.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Short bones have simpler venous routes compared to long bones.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63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4786" y="982132"/>
            <a:ext cx="11052313" cy="53789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2758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 of Flat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Supplied </a:t>
            </a:r>
            <a:r>
              <a:rPr lang="en-US" dirty="0"/>
              <a:t>by </a:t>
            </a:r>
            <a:r>
              <a:rPr lang="en-US" b="1" dirty="0"/>
              <a:t>periosteal arterial plexuses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Flat bones rely heavily on surface vessels.</a:t>
            </a:r>
            <a:endParaRPr lang="en-US" dirty="0"/>
          </a:p>
          <a:p>
            <a:r>
              <a:rPr lang="en-US" dirty="0"/>
              <a:t>Veins are </a:t>
            </a:r>
            <a:r>
              <a:rPr lang="en-US" b="1" dirty="0"/>
              <a:t>large, thin-walled</a:t>
            </a:r>
            <a:r>
              <a:rPr lang="en-US" dirty="0"/>
              <a:t>, running through </a:t>
            </a:r>
            <a:r>
              <a:rPr lang="en-US" dirty="0" err="1"/>
              <a:t>diploë</a:t>
            </a:r>
            <a:r>
              <a:rPr lang="en-US" dirty="0"/>
              <a:t> canals.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 err="1"/>
              <a:t>Diploë</a:t>
            </a:r>
            <a:r>
              <a:rPr lang="en-US" i="1" dirty="0"/>
              <a:t> = spongy layer between compact bone layers.</a:t>
            </a:r>
            <a:endParaRPr lang="en-US" dirty="0"/>
          </a:p>
          <a:p>
            <a:r>
              <a:rPr lang="en-US" dirty="0"/>
              <a:t>Example: </a:t>
            </a:r>
            <a:r>
              <a:rPr lang="en-US" b="1" dirty="0"/>
              <a:t>Ribs</a:t>
            </a:r>
            <a:r>
              <a:rPr lang="en-US" dirty="0"/>
              <a:t> receive blood from periosteal arteries + one nutrient artery near the tubercle.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291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 of Irregular Bones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Receive </a:t>
            </a:r>
            <a:r>
              <a:rPr lang="en-US" dirty="0"/>
              <a:t>many vessels from </a:t>
            </a:r>
            <a:r>
              <a:rPr lang="en-US" b="1" dirty="0"/>
              <a:t>periosteal plexus</a:t>
            </a:r>
            <a:r>
              <a:rPr lang="en-US" dirty="0"/>
              <a:t>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Surface vessels are significant in irregular bones.</a:t>
            </a:r>
            <a:endParaRPr lang="en-US" dirty="0"/>
          </a:p>
          <a:p>
            <a:r>
              <a:rPr lang="en-US" dirty="0"/>
              <a:t>Also supplied by </a:t>
            </a:r>
            <a:r>
              <a:rPr lang="en-US" b="1" dirty="0"/>
              <a:t>large nutrient arteries</a:t>
            </a:r>
            <a:r>
              <a:rPr lang="en-US" dirty="0"/>
              <a:t> entering cancellous bone.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Internal regions also get strong blood flow.</a:t>
            </a:r>
            <a:endParaRPr lang="en-US" dirty="0"/>
          </a:p>
          <a:p>
            <a:r>
              <a:rPr lang="en-US" dirty="0"/>
              <a:t>Both systems </a:t>
            </a:r>
            <a:r>
              <a:rPr lang="en-US" b="1" dirty="0"/>
              <a:t>anastomose freely</a:t>
            </a:r>
            <a:r>
              <a:rPr lang="en-US" dirty="0"/>
              <a:t> (connect with each other).</a:t>
            </a:r>
            <a:br>
              <a:rPr lang="en-US" dirty="0"/>
            </a:br>
            <a:r>
              <a:rPr lang="en-US" dirty="0"/>
              <a:t>➤ </a:t>
            </a:r>
            <a:r>
              <a:rPr lang="en-US" i="1" dirty="0"/>
              <a:t>Ensures continuous blood supply even if one route is blocked.</a:t>
            </a:r>
            <a:endParaRPr lang="en-US" dirty="0"/>
          </a:p>
          <a:p>
            <a:r>
              <a:rPr lang="en-US" dirty="0"/>
              <a:t>Veins drain from the bone surface.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4959" y="534285"/>
            <a:ext cx="683812" cy="447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1303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63</TotalTime>
  <Words>146</Words>
  <Application>Microsoft Office PowerPoint</Application>
  <PresentationFormat>Widescreen</PresentationFormat>
  <Paragraphs>35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Garamond</vt:lpstr>
      <vt:lpstr>Organic</vt:lpstr>
      <vt:lpstr>ANATOMY </vt:lpstr>
      <vt:lpstr>Venous Drainage of Long Bones</vt:lpstr>
      <vt:lpstr>PowerPoint Presentation</vt:lpstr>
      <vt:lpstr>CONTINUED</vt:lpstr>
      <vt:lpstr>PowerPoint Presentation</vt:lpstr>
      <vt:lpstr>Blood Supply of Short Bones</vt:lpstr>
      <vt:lpstr>PowerPoint Presentation</vt:lpstr>
      <vt:lpstr>Blood Supply of Flat Bones</vt:lpstr>
      <vt:lpstr>Blood Supply of Irregular Bones</vt:lpstr>
      <vt:lpstr>Bone Injury and Repair</vt:lpstr>
      <vt:lpstr>PowerPoint Presentation</vt:lpstr>
      <vt:lpstr>PowerPoint Presentation</vt:lpstr>
      <vt:lpstr>Healing of a Fracture</vt:lpstr>
      <vt:lpstr>CONTINUED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ANATOMY</dc:title>
  <dc:creator>Moorche</dc:creator>
  <cp:lastModifiedBy>Moorche</cp:lastModifiedBy>
  <cp:revision>7</cp:revision>
  <dcterms:created xsi:type="dcterms:W3CDTF">2025-11-19T10:30:44Z</dcterms:created>
  <dcterms:modified xsi:type="dcterms:W3CDTF">2025-11-19T11:34:18Z</dcterms:modified>
</cp:coreProperties>
</file>