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0" y="1405834"/>
            <a:ext cx="1065475" cy="4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0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73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068215" cy="53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47729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Decision-Making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Concepts</a:t>
            </a:r>
          </a:p>
          <a:p>
            <a:r>
              <a:rPr lang="en-US" dirty="0"/>
              <a:t>Ability of a patient to make informed choices about their own medical care.</a:t>
            </a:r>
          </a:p>
          <a:p>
            <a:r>
              <a:rPr lang="en-US" b="1" dirty="0"/>
              <a:t>Components:</a:t>
            </a:r>
            <a:endParaRPr lang="en-US" dirty="0"/>
          </a:p>
          <a:p>
            <a:pPr lvl="1"/>
            <a:r>
              <a:rPr lang="en-US" b="1" dirty="0"/>
              <a:t>Understanding:</a:t>
            </a:r>
            <a:r>
              <a:rPr lang="en-US" dirty="0"/>
              <a:t> Can the patient comprehend relevant medical information?</a:t>
            </a:r>
          </a:p>
          <a:p>
            <a:pPr lvl="1"/>
            <a:r>
              <a:rPr lang="en-US" b="1" dirty="0"/>
              <a:t>Appreciation:</a:t>
            </a:r>
            <a:r>
              <a:rPr lang="en-US" dirty="0"/>
              <a:t> Do they recognize how the information applies to their situation?</a:t>
            </a:r>
          </a:p>
          <a:p>
            <a:pPr lvl="1"/>
            <a:r>
              <a:rPr lang="en-US" b="1" dirty="0"/>
              <a:t>Reasoning:</a:t>
            </a:r>
            <a:r>
              <a:rPr lang="en-US" dirty="0"/>
              <a:t> Can they compare options logically?</a:t>
            </a:r>
          </a:p>
          <a:p>
            <a:pPr lvl="1"/>
            <a:r>
              <a:rPr lang="en-US" b="1" dirty="0"/>
              <a:t>Communication:</a:t>
            </a:r>
            <a:r>
              <a:rPr lang="en-US" dirty="0"/>
              <a:t> Can they clearly express a consistent choice?</a:t>
            </a:r>
          </a:p>
        </p:txBody>
      </p:sp>
    </p:spTree>
    <p:extLst>
      <p:ext uri="{BB962C8B-B14F-4D97-AF65-F5344CB8AC3E}">
        <p14:creationId xmlns:p14="http://schemas.microsoft.com/office/powerpoint/2010/main" val="2322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Ethical Importance</a:t>
            </a:r>
          </a:p>
          <a:p>
            <a:r>
              <a:rPr lang="en-US" dirty="0"/>
              <a:t>Respects </a:t>
            </a:r>
            <a:r>
              <a:rPr lang="en-US" b="1" dirty="0"/>
              <a:t>patient autonomy</a:t>
            </a:r>
            <a:r>
              <a:rPr lang="en-US" dirty="0"/>
              <a:t>.</a:t>
            </a:r>
          </a:p>
          <a:p>
            <a:r>
              <a:rPr lang="en-US" dirty="0"/>
              <a:t>Required before obtaining </a:t>
            </a:r>
            <a:r>
              <a:rPr lang="en-US" b="1" dirty="0"/>
              <a:t>valid informed consent</a:t>
            </a:r>
            <a:r>
              <a:rPr lang="en-US" dirty="0"/>
              <a:t>.</a:t>
            </a:r>
          </a:p>
          <a:p>
            <a:r>
              <a:rPr lang="en-US" dirty="0"/>
              <a:t>When absent, physicians may turn to </a:t>
            </a:r>
            <a:r>
              <a:rPr lang="en-US" b="1" dirty="0"/>
              <a:t>surrogates</a:t>
            </a:r>
            <a:r>
              <a:rPr lang="en-US" dirty="0"/>
              <a:t>, advance directives, or the best-interest principle.</a:t>
            </a:r>
          </a:p>
        </p:txBody>
      </p:sp>
    </p:spTree>
    <p:extLst>
      <p:ext uri="{BB962C8B-B14F-4D97-AF65-F5344CB8AC3E}">
        <p14:creationId xmlns:p14="http://schemas.microsoft.com/office/powerpoint/2010/main" val="25028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Euthanasia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Types</a:t>
            </a:r>
          </a:p>
          <a:p>
            <a:r>
              <a:rPr lang="en-US" b="1" dirty="0"/>
              <a:t>Voluntary euthanasia:</a:t>
            </a:r>
            <a:r>
              <a:rPr lang="en-US" dirty="0"/>
              <a:t> Patient requests assistance in ending life.</a:t>
            </a:r>
          </a:p>
          <a:p>
            <a:r>
              <a:rPr lang="en-US" b="1" dirty="0"/>
              <a:t>Non-voluntary:</a:t>
            </a:r>
            <a:r>
              <a:rPr lang="en-US" dirty="0"/>
              <a:t> Patient lacks capacity.</a:t>
            </a:r>
          </a:p>
          <a:p>
            <a:r>
              <a:rPr lang="en-US" b="1" dirty="0"/>
              <a:t>Active vs. Passive:</a:t>
            </a:r>
            <a:endParaRPr lang="en-US" dirty="0"/>
          </a:p>
          <a:p>
            <a:pPr lvl="1"/>
            <a:r>
              <a:rPr lang="en-US" b="1" dirty="0"/>
              <a:t>Active:</a:t>
            </a:r>
            <a:r>
              <a:rPr lang="en-US" dirty="0"/>
              <a:t> Intentional act to end life.</a:t>
            </a:r>
          </a:p>
          <a:p>
            <a:pPr lvl="1"/>
            <a:r>
              <a:rPr lang="en-US" b="1" dirty="0"/>
              <a:t>Passive:</a:t>
            </a:r>
            <a:r>
              <a:rPr lang="en-US" dirty="0"/>
              <a:t> Withdrawing or withholding life-sustaining treatment.</a:t>
            </a:r>
          </a:p>
        </p:txBody>
      </p:sp>
    </p:spTree>
    <p:extLst>
      <p:ext uri="{BB962C8B-B14F-4D97-AF65-F5344CB8AC3E}">
        <p14:creationId xmlns:p14="http://schemas.microsoft.com/office/powerpoint/2010/main" val="17650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Ethical Concerns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</a:t>
            </a:r>
            <a:r>
              <a:rPr lang="en-US" dirty="0"/>
              <a:t>between </a:t>
            </a:r>
            <a:r>
              <a:rPr lang="en-US" b="1" dirty="0"/>
              <a:t>autonomy</a:t>
            </a:r>
            <a:r>
              <a:rPr lang="en-US" dirty="0"/>
              <a:t>, </a:t>
            </a:r>
            <a:r>
              <a:rPr lang="en-US" b="1" dirty="0"/>
              <a:t>beneficence</a:t>
            </a:r>
            <a:r>
              <a:rPr lang="en-US" dirty="0"/>
              <a:t>, and the duty to </a:t>
            </a:r>
            <a:r>
              <a:rPr lang="en-US" b="1" dirty="0"/>
              <a:t>do no harm</a:t>
            </a:r>
            <a:r>
              <a:rPr lang="en-US" dirty="0"/>
              <a:t>.</a:t>
            </a:r>
          </a:p>
          <a:p>
            <a:r>
              <a:rPr lang="en-US" dirty="0"/>
              <a:t>Risk of </a:t>
            </a:r>
            <a:r>
              <a:rPr lang="en-US" b="1" dirty="0"/>
              <a:t>abuse</a:t>
            </a:r>
            <a:r>
              <a:rPr lang="en-US" dirty="0"/>
              <a:t>, pressure on vulnerable patients.</a:t>
            </a:r>
          </a:p>
          <a:p>
            <a:r>
              <a:rPr lang="en-US" dirty="0"/>
              <a:t>Legal status varies widely; physicians must follow national law and professional guidelines.</a:t>
            </a:r>
          </a:p>
        </p:txBody>
      </p:sp>
    </p:spTree>
    <p:extLst>
      <p:ext uri="{BB962C8B-B14F-4D97-AF65-F5344CB8AC3E}">
        <p14:creationId xmlns:p14="http://schemas.microsoft.com/office/powerpoint/2010/main" val="426430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Medical Malpractice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Failure of a healthcare professional to provide care that meets accepted standards, resulting in </a:t>
            </a:r>
            <a:r>
              <a:rPr lang="en-US" b="1" dirty="0"/>
              <a:t>harm</a:t>
            </a:r>
            <a:r>
              <a:rPr lang="en-US" dirty="0"/>
              <a:t> to the patient.</a:t>
            </a:r>
          </a:p>
          <a:p>
            <a:r>
              <a:rPr lang="en-US" b="1" dirty="0"/>
              <a:t>Elements of </a:t>
            </a:r>
            <a:r>
              <a:rPr lang="en-US" b="1" dirty="0" smtClean="0"/>
              <a:t>Malpractice:</a:t>
            </a:r>
            <a:endParaRPr lang="en-US" b="1" dirty="0"/>
          </a:p>
          <a:p>
            <a:r>
              <a:rPr lang="en-US" b="1" dirty="0"/>
              <a:t>Duty of care</a:t>
            </a:r>
            <a:endParaRPr lang="en-US" dirty="0"/>
          </a:p>
          <a:p>
            <a:r>
              <a:rPr lang="en-US" b="1" dirty="0"/>
              <a:t>Breach of duty</a:t>
            </a:r>
            <a:endParaRPr lang="en-US" dirty="0"/>
          </a:p>
          <a:p>
            <a:r>
              <a:rPr lang="en-US" b="1" dirty="0"/>
              <a:t>Causation</a:t>
            </a:r>
            <a:endParaRPr lang="en-US" dirty="0"/>
          </a:p>
          <a:p>
            <a:r>
              <a:rPr lang="en-US" b="1" dirty="0"/>
              <a:t>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2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Common Causes</a:t>
            </a:r>
          </a:p>
          <a:p>
            <a:r>
              <a:rPr lang="en-US" dirty="0"/>
              <a:t>Misdiagnosis or delayed diagnosis</a:t>
            </a:r>
          </a:p>
          <a:p>
            <a:r>
              <a:rPr lang="en-US" dirty="0"/>
              <a:t>Medication errors</a:t>
            </a:r>
          </a:p>
          <a:p>
            <a:r>
              <a:rPr lang="en-US" dirty="0"/>
              <a:t>Surgical errors</a:t>
            </a:r>
          </a:p>
          <a:p>
            <a:r>
              <a:rPr lang="en-US" dirty="0"/>
              <a:t>Poor communication</a:t>
            </a:r>
          </a:p>
          <a:p>
            <a:r>
              <a:rPr lang="en-US" b="1" dirty="0"/>
              <a:t>Ethical Implications</a:t>
            </a:r>
          </a:p>
          <a:p>
            <a:r>
              <a:rPr lang="en-US" dirty="0"/>
              <a:t>Importance of </a:t>
            </a:r>
            <a:r>
              <a:rPr lang="en-US" b="1" dirty="0"/>
              <a:t>competence</a:t>
            </a:r>
            <a:r>
              <a:rPr lang="en-US" dirty="0"/>
              <a:t>, </a:t>
            </a:r>
            <a:r>
              <a:rPr lang="en-US" b="1" dirty="0"/>
              <a:t>continuous learning</a:t>
            </a:r>
            <a:r>
              <a:rPr lang="en-US" dirty="0"/>
              <a:t>, and </a:t>
            </a:r>
            <a:r>
              <a:rPr lang="en-US" b="1" dirty="0"/>
              <a:t>transparency</a:t>
            </a:r>
            <a:r>
              <a:rPr lang="en-US" dirty="0"/>
              <a:t>.</a:t>
            </a:r>
          </a:p>
          <a:p>
            <a:r>
              <a:rPr lang="en-US" dirty="0"/>
              <a:t>Duty to disclose errors honestly (truth telling).</a:t>
            </a:r>
          </a:p>
        </p:txBody>
      </p:sp>
    </p:spTree>
    <p:extLst>
      <p:ext uri="{BB962C8B-B14F-4D97-AF65-F5344CB8AC3E}">
        <p14:creationId xmlns:p14="http://schemas.microsoft.com/office/powerpoint/2010/main" val="224414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Inclusion of Patients in Clinical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Ethical </a:t>
            </a:r>
            <a:r>
              <a:rPr lang="en-US" b="1" dirty="0"/>
              <a:t>Principles</a:t>
            </a:r>
          </a:p>
          <a:p>
            <a:r>
              <a:rPr lang="en-US" b="1" dirty="0"/>
              <a:t>Informed Consent:</a:t>
            </a:r>
            <a:r>
              <a:rPr lang="en-US" dirty="0"/>
              <a:t> Participants must voluntarily agree, knowing risks, benefits, and alternatives.</a:t>
            </a:r>
          </a:p>
          <a:p>
            <a:r>
              <a:rPr lang="en-US" b="1" dirty="0"/>
              <a:t>Beneficence &amp; Non-maleficence:</a:t>
            </a:r>
            <a:r>
              <a:rPr lang="en-US" dirty="0"/>
              <a:t> Minimize harm, ensure favorable risk-benefit ratio.</a:t>
            </a:r>
          </a:p>
          <a:p>
            <a:r>
              <a:rPr lang="en-US" b="1" dirty="0"/>
              <a:t>Justice:</a:t>
            </a:r>
            <a:r>
              <a:rPr lang="en-US" dirty="0"/>
              <a:t> Fair selection of participants—avoid exploitation of vulnerable groups.</a:t>
            </a:r>
          </a:p>
          <a:p>
            <a:r>
              <a:rPr lang="en-US" b="1" dirty="0"/>
              <a:t>Autonomy:</a:t>
            </a:r>
            <a:r>
              <a:rPr lang="en-US" dirty="0"/>
              <a:t> Right to withdraw at any time.</a:t>
            </a:r>
          </a:p>
        </p:txBody>
      </p:sp>
    </p:spTree>
    <p:extLst>
      <p:ext uri="{BB962C8B-B14F-4D97-AF65-F5344CB8AC3E}">
        <p14:creationId xmlns:p14="http://schemas.microsoft.com/office/powerpoint/2010/main" val="42900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5" y="516835"/>
            <a:ext cx="106547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Safeguards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Ethics </a:t>
            </a:r>
            <a:r>
              <a:rPr lang="en-US" dirty="0"/>
              <a:t>review boards (IRBs/RECs)</a:t>
            </a:r>
          </a:p>
          <a:p>
            <a:r>
              <a:rPr lang="en-US" dirty="0"/>
              <a:t>Confidentiality of participant data</a:t>
            </a:r>
          </a:p>
          <a:p>
            <a:r>
              <a:rPr lang="en-US" dirty="0"/>
              <a:t>Monitoring for adverse events</a:t>
            </a:r>
          </a:p>
          <a:p>
            <a:r>
              <a:rPr lang="en-US" dirty="0"/>
              <a:t>Clear communication of trial purpose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193679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326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BEHAVIOURAL SCIENCES</vt:lpstr>
      <vt:lpstr>Decision-Making Capacity</vt:lpstr>
      <vt:lpstr>Continued </vt:lpstr>
      <vt:lpstr>Euthanasia</vt:lpstr>
      <vt:lpstr>Ethical Concerns</vt:lpstr>
      <vt:lpstr>Medical Malpractice</vt:lpstr>
      <vt:lpstr>Continued </vt:lpstr>
      <vt:lpstr>Inclusion of Patients in Clinical Trials</vt:lpstr>
      <vt:lpstr>Safeguards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2025-11-20T13:50:06Z</dcterms:created>
  <dcterms:modified xsi:type="dcterms:W3CDTF">2025-11-20T14:10:04Z</dcterms:modified>
</cp:coreProperties>
</file>