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0" r:id="rId6"/>
    <p:sldId id="260"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4"/>
  </p:normalViewPr>
  <p:slideViewPr>
    <p:cSldViewPr snapToGrid="0">
      <p:cViewPr varScale="1">
        <p:scale>
          <a:sx n="73" d="100"/>
          <a:sy n="73" d="100"/>
        </p:scale>
        <p:origin x="-37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11/20/2025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11/20/2025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11/20/2025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11/20/2025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11/20/2025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Getting &amp; Giving Information </a:t>
            </a:r>
          </a:p>
        </p:txBody>
      </p:sp>
      <p:sp>
        <p:nvSpPr>
          <p:cNvPr id="3" name="Subtitle 2"/>
          <p:cNvSpPr>
            <a:spLocks noGrp="1"/>
          </p:cNvSpPr>
          <p:nvPr>
            <p:ph type="subTitle" idx="1"/>
          </p:nvPr>
        </p:nvSpPr>
        <p:spPr/>
        <p:txBody>
          <a:bodyPr/>
          <a:lstStyle/>
          <a:p>
            <a:r>
              <a:rPr lang="en-US" dirty="0"/>
              <a:t>Functional English | BS</a:t>
            </a:r>
          </a:p>
          <a:p>
            <a:r>
              <a:rPr lang="en-US" dirty="0"/>
              <a:t>Hafsa Rasheed</a:t>
            </a:r>
          </a:p>
        </p:txBody>
      </p:sp>
      <p:pic>
        <p:nvPicPr>
          <p:cNvPr id="4" name="Picture 3"/>
          <p:cNvPicPr>
            <a:picLocks noChangeAspect="1"/>
          </p:cNvPicPr>
          <p:nvPr/>
        </p:nvPicPr>
        <p:blipFill>
          <a:blip r:embed="rId2"/>
          <a:stretch>
            <a:fillRect/>
          </a:stretch>
        </p:blipFill>
        <p:spPr>
          <a:xfrm>
            <a:off x="5786119" y="1419727"/>
            <a:ext cx="619762" cy="673768"/>
          </a:xfrm>
          <a:prstGeom prst="rect">
            <a:avLst/>
          </a:prstGeom>
        </p:spPr>
      </p:pic>
      <p:sp>
        <p:nvSpPr>
          <p:cNvPr id="5" name="Text Box 4"/>
          <p:cNvSpPr txBox="1"/>
          <p:nvPr/>
        </p:nvSpPr>
        <p:spPr>
          <a:xfrm>
            <a:off x="-104140" y="2854960"/>
            <a:ext cx="4064000" cy="368300"/>
          </a:xfrm>
          <a:prstGeom prst="rect">
            <a:avLst/>
          </a:prstGeom>
          <a:noFill/>
        </p:spPr>
        <p:txBody>
          <a:bodyPr wrap="square" rtlCol="0">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of Giving Information</a:t>
            </a:r>
          </a:p>
        </p:txBody>
      </p:sp>
      <p:sp>
        <p:nvSpPr>
          <p:cNvPr id="3" name="Content Placeholder 2"/>
          <p:cNvSpPr>
            <a:spLocks noGrp="1"/>
          </p:cNvSpPr>
          <p:nvPr>
            <p:ph idx="1"/>
          </p:nvPr>
        </p:nvSpPr>
        <p:spPr/>
        <p:txBody>
          <a:bodyPr>
            <a:normAutofit fontScale="77500" lnSpcReduction="20000"/>
          </a:bodyPr>
          <a:lstStyle/>
          <a:p>
            <a:pPr marL="0" indent="0">
              <a:buNone/>
            </a:pPr>
            <a:r>
              <a:rPr lang="en-US" sz="1800" b="1" dirty="0"/>
              <a:t>Useful starters:
</a:t>
            </a:r>
            <a:endParaRPr lang="en-US" sz="1800" dirty="0"/>
          </a:p>
          <a:p>
            <a:r>
              <a:rPr lang="en-US" sz="1800" dirty="0"/>
              <a:t>“According to…”
</a:t>
            </a:r>
          </a:p>
          <a:p>
            <a:r>
              <a:rPr lang="en-US" sz="1800" dirty="0"/>
              <a:t>“The main point is…”
</a:t>
            </a:r>
          </a:p>
          <a:p>
            <a:r>
              <a:rPr lang="en-US" sz="1800" dirty="0"/>
              <a:t>“What happened was…”
</a:t>
            </a:r>
          </a:p>
          <a:p>
            <a:r>
              <a:rPr lang="en-US" sz="1800" dirty="0"/>
              <a:t>“In summary…”
</a:t>
            </a:r>
          </a:p>
          <a:p>
            <a:r>
              <a:rPr lang="en-US" sz="1800" dirty="0"/>
              <a:t>“To clarify…”</a:t>
            </a:r>
          </a:p>
        </p:txBody>
      </p:sp>
      <p:pic>
        <p:nvPicPr>
          <p:cNvPr id="4" name="Picture 3"/>
          <p:cNvPicPr>
            <a:picLocks noChangeAspect="1"/>
          </p:cNvPicPr>
          <p:nvPr/>
        </p:nvPicPr>
        <p:blipFill>
          <a:blip r:embed="rId2"/>
          <a:stretch>
            <a:fillRect/>
          </a:stretch>
        </p:blipFill>
        <p:spPr>
          <a:xfrm>
            <a:off x="5617677" y="645248"/>
            <a:ext cx="619762" cy="6737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Recounting Past Events</a:t>
            </a:r>
          </a:p>
        </p:txBody>
      </p:sp>
      <p:sp>
        <p:nvSpPr>
          <p:cNvPr id="3" name="Content Placeholder 2"/>
          <p:cNvSpPr>
            <a:spLocks noGrp="1"/>
          </p:cNvSpPr>
          <p:nvPr>
            <p:ph idx="1"/>
          </p:nvPr>
        </p:nvSpPr>
        <p:spPr/>
        <p:txBody>
          <a:bodyPr/>
          <a:lstStyle/>
          <a:p>
            <a:r>
              <a:rPr lang="en-US" dirty="0"/>
              <a:t>Setting the scene
2️⃣ Sequence of events
3️⃣ Key details
4️⃣ Your response or feelings
5️⃣ Ending / result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“Yesterday, I visited the anatomy lab for the first time. I was nervous at first, but the instructor explained everything clearly. Later, we observed a demonstration. It was a new and exciting experience.” (Simple) 
“The patient reported pain that started two days ago. At first, it was mild, but yesterday it increased. He was unable to sleep at night. Today, he came for a checkup.” (Medical)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2556932"/>
            <a:ext cx="4327360" cy="3318936"/>
          </a:xfrm>
        </p:spPr>
        <p:txBody>
          <a:bodyPr>
            <a:normAutofit lnSpcReduction="10000"/>
          </a:bodyPr>
          <a:lstStyle/>
          <a:p>
            <a:pPr marL="0" indent="0">
              <a:buNone/>
            </a:pPr>
            <a:r>
              <a:rPr lang="en-US" dirty="0"/>
              <a:t>✅ Ask politely
✅ Use short, clear questions
✅ Confirm understanding
✅ Keep details relevant
✅ Use past tense correctly
✅ Maintain eye contact
✅ Pause between ideas</a:t>
            </a:r>
          </a:p>
        </p:txBody>
      </p:sp>
      <p:sp>
        <p:nvSpPr>
          <p:cNvPr id="7" name="Content Placeholder 2"/>
          <p:cNvSpPr>
            <a:spLocks noGrp="1"/>
          </p:cNvSpPr>
          <p:nvPr>
            <p:ph idx="1"/>
          </p:nvPr>
        </p:nvSpPr>
        <p:spPr>
          <a:xfrm>
            <a:off x="6216780" y="2556932"/>
            <a:ext cx="4327360" cy="3318936"/>
          </a:xfrm>
        </p:spPr>
        <p:txBody>
          <a:bodyPr>
            <a:normAutofit fontScale="92500" lnSpcReduction="10000"/>
          </a:bodyPr>
          <a:lstStyle/>
          <a:p>
            <a:pPr marL="0" indent="0">
              <a:buNone/>
            </a:pPr>
            <a:r>
              <a:rPr lang="en-US" dirty="0"/>
              <a:t>❌ Asking too many questions at once
❌ Giving long explanations
❌ Using vague words
❌ Becoming defensive
❌ Using informal tone in formal settings
❌ Jumping between tenses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Acitivity</a:t>
            </a:r>
          </a:p>
        </p:txBody>
      </p:sp>
      <p:sp>
        <p:nvSpPr>
          <p:cNvPr id="3" name="Content Placeholder 2"/>
          <p:cNvSpPr>
            <a:spLocks noGrp="1"/>
          </p:cNvSpPr>
          <p:nvPr>
            <p:ph idx="1"/>
          </p:nvPr>
        </p:nvSpPr>
        <p:spPr/>
        <p:txBody>
          <a:bodyPr/>
          <a:lstStyle/>
          <a:p>
            <a:endParaRPr lang="en-US" dirty="0"/>
          </a:p>
          <a:p>
            <a:endParaRPr lang="en-US" dirty="0"/>
          </a:p>
          <a:p>
            <a:pPr marL="0" indent="0">
              <a:buNone/>
            </a:pPr>
            <a:endParaRPr lang="en-US" dirty="0"/>
          </a:p>
          <a:p>
            <a:pPr marL="0" indent="0">
              <a:buNone/>
            </a:pPr>
            <a:endParaRPr lang="en-US" dirty="0"/>
          </a:p>
          <a:p>
            <a:pPr marL="0" indent="0">
              <a:buNone/>
            </a:pPr>
            <a:endParaRPr lang="en-US" dirty="0"/>
          </a:p>
        </p:txBody>
      </p:sp>
      <p:sp>
        <p:nvSpPr>
          <p:cNvPr id="5" name="TextBox 4"/>
          <p:cNvSpPr txBox="1"/>
          <p:nvPr/>
        </p:nvSpPr>
        <p:spPr>
          <a:xfrm>
            <a:off x="1506220" y="2557145"/>
            <a:ext cx="6043295" cy="3899535"/>
          </a:xfrm>
          <a:prstGeom prst="rect">
            <a:avLst/>
          </a:prstGeom>
          <a:noFill/>
        </p:spPr>
        <p:txBody>
          <a:bodyPr wrap="square">
            <a:noAutofit/>
          </a:bodyPr>
          <a:lstStyle/>
          <a:p>
            <a:r>
              <a:rPr lang="en-US" sz="2400" dirty="0"/>
              <a:t>Write in 4 lines:</a:t>
            </a:r>
          </a:p>
          <a:p>
            <a:endParaRPr lang="en-US" sz="2400" dirty="0"/>
          </a:p>
          <a:p>
            <a:pPr marL="342900" indent="-342900">
              <a:buAutoNum type="arabicPeriod"/>
            </a:pPr>
            <a:r>
              <a:rPr lang="en-US" sz="2400" dirty="0"/>
              <a:t>Ask a question formally</a:t>
            </a:r>
          </a:p>
          <a:p>
            <a:pPr marL="342900" indent="-342900">
              <a:buAutoNum type="arabicPeriod"/>
            </a:pPr>
            <a:r>
              <a:rPr lang="en-US" sz="2400" dirty="0"/>
              <a:t>Give short information</a:t>
            </a:r>
          </a:p>
          <a:p>
            <a:pPr marL="342900" indent="-342900">
              <a:buAutoNum type="arabicPeriod"/>
            </a:pPr>
            <a:r>
              <a:rPr lang="en-US" sz="2400" dirty="0"/>
              <a:t>Recount 1 past event</a:t>
            </a:r>
          </a:p>
          <a:p>
            <a:pPr marL="342900" indent="-342900">
              <a:buAutoNum type="arabicPeriod"/>
            </a:pPr>
            <a:r>
              <a:rPr lang="en-US" sz="2400" dirty="0"/>
              <a:t>4. One learning from today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p>
        </p:txBody>
      </p:sp>
      <p:sp>
        <p:nvSpPr>
          <p:cNvPr id="3" name="Content Placeholder 2"/>
          <p:cNvSpPr>
            <a:spLocks noGrp="1"/>
          </p:cNvSpPr>
          <p:nvPr>
            <p:ph idx="1"/>
          </p:nvPr>
        </p:nvSpPr>
        <p:spPr/>
        <p:txBody>
          <a:bodyPr>
            <a:normAutofit fontScale="77500" lnSpcReduction="10000"/>
          </a:bodyPr>
          <a:lstStyle/>
          <a:p>
            <a:pPr marL="0" indent="0">
              <a:buNone/>
            </a:pPr>
            <a:r>
              <a:rPr lang="en-US" b="1" dirty="0"/>
              <a:t>Students will be able to:</a:t>
            </a:r>
            <a:endParaRPr lang="en-US" dirty="0"/>
          </a:p>
          <a:p>
            <a:r>
              <a:rPr lang="en-US" dirty="0"/>
              <a:t>Ask for information clearly &amp; politely</a:t>
            </a:r>
          </a:p>
          <a:p>
            <a:r>
              <a:rPr lang="en-US" dirty="0"/>
              <a:t>Give information accurately &amp; concisely</a:t>
            </a:r>
          </a:p>
          <a:p>
            <a:r>
              <a:rPr lang="en-US" dirty="0"/>
              <a:t>Use correct grammar forms (tenses, question forms, past tense)</a:t>
            </a:r>
          </a:p>
          <a:p>
            <a:r>
              <a:rPr lang="en-US" dirty="0"/>
              <a:t>Understand formal vs informal requests</a:t>
            </a:r>
          </a:p>
          <a:p>
            <a:r>
              <a:rPr lang="en-US" dirty="0"/>
              <a:t>Narrate past events with clarity &amp; sequence</a:t>
            </a:r>
          </a:p>
          <a:p>
            <a:r>
              <a:rPr lang="en-US" dirty="0"/>
              <a:t>Practice real-life medical communication</a:t>
            </a:r>
          </a:p>
          <a:p>
            <a:r>
              <a:rPr lang="en-US" dirty="0"/>
              <a:t>Use polite language &amp; conversational structure</a:t>
            </a:r>
          </a:p>
          <a:p>
            <a:pPr marL="0" indent="0">
              <a:buNone/>
            </a:pPr>
            <a:endParaRPr lang="en-US" dirty="0"/>
          </a:p>
        </p:txBody>
      </p:sp>
      <p:pic>
        <p:nvPicPr>
          <p:cNvPr id="4" name="Picture 3"/>
          <p:cNvPicPr>
            <a:picLocks noChangeAspect="1"/>
          </p:cNvPicPr>
          <p:nvPr/>
        </p:nvPicPr>
        <p:blipFill>
          <a:blip r:embed="rId2"/>
          <a:stretch>
            <a:fillRect/>
          </a:stretch>
        </p:blipFill>
        <p:spPr>
          <a:xfrm>
            <a:off x="5617677" y="645248"/>
            <a:ext cx="619762" cy="6737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Skill Is Essential</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You use it in:
</a:t>
            </a:r>
          </a:p>
          <a:p>
            <a:pPr marL="0" indent="0">
              <a:buNone/>
            </a:pPr>
            <a:r>
              <a:rPr lang="en-US" dirty="0"/>
              <a:t>✅ Academic communication
✅ Professional conversations
✅ Medical history-taking
✅ Reporting incidents
✅ Group discussions
✅ Daily communication
✅ Writing paragraphs, essays, and summaries</a:t>
            </a:r>
          </a:p>
          <a:p>
            <a:pPr marL="0" indent="0">
              <a:buNone/>
            </a:pPr>
            <a:endParaRPr lang="en-US" dirty="0"/>
          </a:p>
        </p:txBody>
      </p:sp>
      <p:pic>
        <p:nvPicPr>
          <p:cNvPr id="4" name="Picture 3"/>
          <p:cNvPicPr>
            <a:picLocks noChangeAspect="1"/>
          </p:cNvPicPr>
          <p:nvPr/>
        </p:nvPicPr>
        <p:blipFill>
          <a:blip r:embed="rId2"/>
          <a:stretch>
            <a:fillRect/>
          </a:stretch>
        </p:blipFill>
        <p:spPr>
          <a:xfrm>
            <a:off x="5617677" y="645248"/>
            <a:ext cx="619762" cy="67376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Theory</a:t>
            </a:r>
          </a:p>
        </p:txBody>
      </p:sp>
      <p:sp>
        <p:nvSpPr>
          <p:cNvPr id="3" name="Content Placeholder 2"/>
          <p:cNvSpPr>
            <a:spLocks noGrp="1"/>
          </p:cNvSpPr>
          <p:nvPr>
            <p:ph idx="1"/>
          </p:nvPr>
        </p:nvSpPr>
        <p:spPr>
          <a:xfrm>
            <a:off x="847725" y="2545080"/>
            <a:ext cx="5494655" cy="3514090"/>
          </a:xfrm>
        </p:spPr>
        <p:txBody>
          <a:bodyPr>
            <a:normAutofit/>
          </a:bodyPr>
          <a:lstStyle/>
          <a:p>
            <a:pPr marL="0" indent="0">
              <a:buNone/>
            </a:pPr>
            <a:r>
              <a:rPr lang="en-US" b="1" dirty="0"/>
              <a:t>Effective information exchange requires:</a:t>
            </a:r>
          </a:p>
          <a:p>
            <a:pPr>
              <a:lnSpc>
                <a:spcPct val="90000"/>
              </a:lnSpc>
              <a:spcBef>
                <a:spcPts val="20"/>
              </a:spcBef>
            </a:pPr>
            <a:r>
              <a:rPr lang="en-US" dirty="0"/>
              <a:t>Sender</a:t>
            </a:r>
          </a:p>
          <a:p>
            <a:pPr>
              <a:lnSpc>
                <a:spcPct val="90000"/>
              </a:lnSpc>
              <a:spcBef>
                <a:spcPts val="20"/>
              </a:spcBef>
            </a:pPr>
            <a:r>
              <a:rPr lang="en-US" dirty="0"/>
              <a:t>Message</a:t>
            </a:r>
          </a:p>
          <a:p>
            <a:pPr>
              <a:lnSpc>
                <a:spcPct val="90000"/>
              </a:lnSpc>
              <a:spcBef>
                <a:spcPts val="20"/>
              </a:spcBef>
            </a:pPr>
            <a:r>
              <a:rPr lang="en-US" dirty="0"/>
              <a:t>Medium</a:t>
            </a:r>
          </a:p>
          <a:p>
            <a:pPr>
              <a:lnSpc>
                <a:spcPct val="90000"/>
              </a:lnSpc>
              <a:spcBef>
                <a:spcPts val="20"/>
              </a:spcBef>
            </a:pPr>
            <a:r>
              <a:rPr lang="en-US" dirty="0"/>
              <a:t>Receiver</a:t>
            </a:r>
          </a:p>
          <a:p>
            <a:pPr>
              <a:lnSpc>
                <a:spcPct val="90000"/>
              </a:lnSpc>
              <a:spcBef>
                <a:spcPts val="20"/>
              </a:spcBef>
            </a:pPr>
            <a:r>
              <a:rPr lang="en-US" dirty="0"/>
              <a:t>Feedback</a:t>
            </a:r>
          </a:p>
          <a:p>
            <a:pPr marL="0" indent="0">
              <a:buNone/>
            </a:pPr>
            <a:endParaRPr lang="en-US" dirty="0"/>
          </a:p>
        </p:txBody>
      </p:sp>
      <p:pic>
        <p:nvPicPr>
          <p:cNvPr id="4" name="Picture 3"/>
          <p:cNvPicPr>
            <a:picLocks noChangeAspect="1"/>
          </p:cNvPicPr>
          <p:nvPr/>
        </p:nvPicPr>
        <p:blipFill>
          <a:blip r:embed="rId2"/>
          <a:stretch>
            <a:fillRect/>
          </a:stretch>
        </p:blipFill>
        <p:spPr>
          <a:xfrm>
            <a:off x="5617677" y="645248"/>
            <a:ext cx="619762" cy="673768"/>
          </a:xfrm>
          <a:prstGeom prst="rect">
            <a:avLst/>
          </a:prstGeom>
        </p:spPr>
      </p:pic>
      <p:sp>
        <p:nvSpPr>
          <p:cNvPr id="6" name="Content Placeholder 2"/>
          <p:cNvSpPr>
            <a:spLocks noGrp="1"/>
          </p:cNvSpPr>
          <p:nvPr>
            <p:ph idx="1"/>
          </p:nvPr>
        </p:nvSpPr>
        <p:spPr>
          <a:xfrm>
            <a:off x="6454775" y="2085340"/>
            <a:ext cx="4830445" cy="4867275"/>
          </a:xfrm>
        </p:spPr>
        <p:txBody>
          <a:bodyPr>
            <a:normAutofit/>
          </a:bodyPr>
          <a:lstStyle/>
          <a:p>
            <a:pPr marL="0" indent="0">
              <a:buNone/>
            </a:pPr>
            <a:endParaRPr lang="en-US" dirty="0"/>
          </a:p>
          <a:p>
            <a:pPr marL="0" indent="0">
              <a:buNone/>
            </a:pPr>
            <a:r>
              <a:rPr lang="en-US" b="1" dirty="0"/>
              <a:t>Breakdown of success depends on:
</a:t>
            </a:r>
            <a:endParaRPr lang="en-US" dirty="0"/>
          </a:p>
          <a:p>
            <a:pPr>
              <a:lnSpc>
                <a:spcPct val="90000"/>
              </a:lnSpc>
              <a:spcBef>
                <a:spcPts val="20"/>
              </a:spcBef>
            </a:pPr>
            <a:r>
              <a:rPr lang="en-US" dirty="0"/>
              <a:t>Clarity</a:t>
            </a:r>
          </a:p>
          <a:p>
            <a:pPr>
              <a:lnSpc>
                <a:spcPct val="90000"/>
              </a:lnSpc>
              <a:spcBef>
                <a:spcPts val="20"/>
              </a:spcBef>
            </a:pPr>
            <a:r>
              <a:rPr lang="en-US" dirty="0"/>
              <a:t>Tone</a:t>
            </a:r>
          </a:p>
          <a:p>
            <a:pPr>
              <a:lnSpc>
                <a:spcPct val="90000"/>
              </a:lnSpc>
              <a:spcBef>
                <a:spcPts val="20"/>
              </a:spcBef>
            </a:pPr>
            <a:r>
              <a:rPr lang="en-US" dirty="0"/>
              <a:t>Relevance</a:t>
            </a:r>
          </a:p>
          <a:p>
            <a:pPr>
              <a:lnSpc>
                <a:spcPct val="90000"/>
              </a:lnSpc>
              <a:spcBef>
                <a:spcPts val="20"/>
              </a:spcBef>
            </a:pPr>
            <a:r>
              <a:rPr lang="en-US" dirty="0"/>
              <a:t>Timing</a:t>
            </a:r>
          </a:p>
          <a:p>
            <a:pPr>
              <a:lnSpc>
                <a:spcPct val="90000"/>
              </a:lnSpc>
              <a:spcBef>
                <a:spcPts val="20"/>
              </a:spcBef>
            </a:pPr>
            <a:r>
              <a:rPr lang="en-US" dirty="0"/>
              <a:t>Body language</a:t>
            </a:r>
          </a:p>
          <a:p>
            <a:pPr>
              <a:lnSpc>
                <a:spcPct val="90000"/>
              </a:lnSpc>
              <a:spcBef>
                <a:spcPts val="20"/>
              </a:spcBef>
            </a:pPr>
            <a:r>
              <a:rPr lang="en-US" dirty="0"/>
              <a:t>Grammar &amp; word choice</a:t>
            </a:r>
          </a:p>
          <a:p>
            <a:pPr marL="0" indent="0">
              <a:buNone/>
            </a:pPr>
            <a:endParaRPr lang="en-US" dirty="0"/>
          </a:p>
          <a:p>
            <a:pPr marL="0" indent="0">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41729" y="532781"/>
            <a:ext cx="8464634" cy="566323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in the Mind of the Speaker</a:t>
            </a:r>
          </a:p>
        </p:txBody>
      </p:sp>
      <p:sp>
        <p:nvSpPr>
          <p:cNvPr id="3" name="Content Placeholder 2"/>
          <p:cNvSpPr>
            <a:spLocks noGrp="1"/>
          </p:cNvSpPr>
          <p:nvPr>
            <p:ph idx="1"/>
          </p:nvPr>
        </p:nvSpPr>
        <p:spPr>
          <a:xfrm>
            <a:off x="1295400" y="2557145"/>
            <a:ext cx="4942205" cy="3449320"/>
          </a:xfrm>
        </p:spPr>
        <p:txBody>
          <a:bodyPr>
            <a:normAutofit fontScale="97500"/>
          </a:bodyPr>
          <a:lstStyle/>
          <a:p>
            <a:r>
              <a:rPr lang="en-US" dirty="0"/>
              <a:t>“Am I sounding rude?”</a:t>
            </a:r>
          </a:p>
          <a:p>
            <a:r>
              <a:rPr lang="en-US" dirty="0"/>
              <a:t>“Am I asking too many questions?”</a:t>
            </a:r>
          </a:p>
          <a:p>
            <a:r>
              <a:rPr lang="en-US" dirty="0"/>
              <a:t>“Is my English correct?”</a:t>
            </a:r>
          </a:p>
          <a:p>
            <a:r>
              <a:rPr lang="en-US" dirty="0"/>
              <a:t>“Am I looking confused?”</a:t>
            </a:r>
          </a:p>
          <a:p>
            <a:r>
              <a:rPr lang="en-US" dirty="0"/>
              <a:t>“Did I explain it properly?”</a:t>
            </a:r>
          </a:p>
          <a:p>
            <a:r>
              <a:rPr lang="en-US" dirty="0"/>
              <a:t>“Should I give more details or fewer?”</a:t>
            </a:r>
          </a:p>
          <a:p>
            <a:r>
              <a:rPr lang="en-US" dirty="0"/>
              <a:t>“Will the listener understand?”</a:t>
            </a:r>
          </a:p>
        </p:txBody>
      </p:sp>
      <p:pic>
        <p:nvPicPr>
          <p:cNvPr id="4" name="Picture 3"/>
          <p:cNvPicPr>
            <a:picLocks noChangeAspect="1"/>
          </p:cNvPicPr>
          <p:nvPr/>
        </p:nvPicPr>
        <p:blipFill>
          <a:blip r:embed="rId2"/>
          <a:stretch>
            <a:fillRect/>
          </a:stretch>
        </p:blipFill>
        <p:spPr>
          <a:xfrm>
            <a:off x="5617677" y="645248"/>
            <a:ext cx="619762" cy="673768"/>
          </a:xfrm>
          <a:prstGeom prst="rect">
            <a:avLst/>
          </a:prstGeom>
        </p:spPr>
      </p:pic>
      <p:pic>
        <p:nvPicPr>
          <p:cNvPr id="8" name="Content Placeholder 7"/>
          <p:cNvPicPr>
            <a:picLocks noGrp="1" noChangeAspect="1"/>
          </p:cNvPicPr>
          <p:nvPr>
            <p:ph idx="1"/>
          </p:nvPr>
        </p:nvPicPr>
        <p:blipFill>
          <a:blip r:embed="rId3"/>
          <a:stretch>
            <a:fillRect/>
          </a:stretch>
        </p:blipFill>
        <p:spPr>
          <a:xfrm>
            <a:off x="6702425" y="2477135"/>
            <a:ext cx="3859530" cy="363347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Grammar Behind Asking for Information</a:t>
            </a:r>
          </a:p>
        </p:txBody>
      </p:sp>
      <p:sp>
        <p:nvSpPr>
          <p:cNvPr id="3" name="Content Placeholder 2"/>
          <p:cNvSpPr>
            <a:spLocks noGrp="1"/>
          </p:cNvSpPr>
          <p:nvPr>
            <p:ph idx="1"/>
          </p:nvPr>
        </p:nvSpPr>
        <p:spPr/>
        <p:txBody>
          <a:bodyPr>
            <a:normAutofit fontScale="72500" lnSpcReduction="20000"/>
          </a:bodyPr>
          <a:lstStyle/>
          <a:p>
            <a:pPr marL="0" indent="0">
              <a:buNone/>
            </a:pPr>
            <a:r>
              <a:rPr lang="en-US" b="1" dirty="0"/>
              <a:t>Question Types:
</a:t>
            </a:r>
            <a:r>
              <a:rPr lang="en-US" dirty="0"/>
              <a:t>
1. WH-questions: What, When, Where, Why, Who, How
2. Yes/No questions: Are you…? Do you…?
3. Indirect Questions:
“Could you please tell me…”
“Would you mind explaining…”
</a:t>
            </a:r>
          </a:p>
          <a:p>
            <a:pPr marL="0" indent="0">
              <a:buNone/>
            </a:pPr>
            <a:r>
              <a:rPr lang="en-US" dirty="0"/>
              <a:t>Indirect forms = polite tone.</a:t>
            </a:r>
          </a:p>
        </p:txBody>
      </p:sp>
      <p:pic>
        <p:nvPicPr>
          <p:cNvPr id="4" name="Picture 3"/>
          <p:cNvPicPr>
            <a:picLocks noChangeAspect="1"/>
          </p:cNvPicPr>
          <p:nvPr/>
        </p:nvPicPr>
        <p:blipFill>
          <a:blip r:embed="rId2"/>
          <a:stretch>
            <a:fillRect/>
          </a:stretch>
        </p:blipFill>
        <p:spPr>
          <a:xfrm>
            <a:off x="5617677" y="645248"/>
            <a:ext cx="619762" cy="673768"/>
          </a:xfrm>
          <a:prstGeom prst="rect">
            <a:avLst/>
          </a:prstGeom>
        </p:spPr>
      </p:pic>
      <p:pic>
        <p:nvPicPr>
          <p:cNvPr id="5" name="Picture 4"/>
          <p:cNvPicPr>
            <a:picLocks noChangeAspect="1"/>
          </p:cNvPicPr>
          <p:nvPr/>
        </p:nvPicPr>
        <p:blipFill>
          <a:blip r:embed="rId3"/>
          <a:srcRect t="32037" b="33299"/>
          <a:stretch>
            <a:fillRect/>
          </a:stretch>
        </p:blipFill>
        <p:spPr>
          <a:xfrm>
            <a:off x="7746274" y="2404318"/>
            <a:ext cx="3821151" cy="392586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Grammar Behind Giving Information</a:t>
            </a:r>
          </a:p>
        </p:txBody>
      </p:sp>
      <p:sp>
        <p:nvSpPr>
          <p:cNvPr id="3" name="Content Placeholder 2"/>
          <p:cNvSpPr>
            <a:spLocks noGrp="1"/>
          </p:cNvSpPr>
          <p:nvPr>
            <p:ph idx="1"/>
          </p:nvPr>
        </p:nvSpPr>
        <p:spPr>
          <a:xfrm>
            <a:off x="1295400" y="2557145"/>
            <a:ext cx="4322445" cy="3319145"/>
          </a:xfrm>
        </p:spPr>
        <p:txBody>
          <a:bodyPr>
            <a:normAutofit fontScale="75000" lnSpcReduction="20000"/>
          </a:bodyPr>
          <a:lstStyle/>
          <a:p>
            <a:pPr marL="0" indent="0">
              <a:buNone/>
            </a:pPr>
            <a:r>
              <a:rPr lang="en-US" b="1" dirty="0"/>
              <a:t>Useful sentence patterns:
</a:t>
            </a:r>
          </a:p>
          <a:p>
            <a:r>
              <a:rPr lang="en-US" dirty="0"/>
              <a:t>“It is located…”</a:t>
            </a:r>
          </a:p>
          <a:p>
            <a:r>
              <a:rPr lang="en-US" dirty="0"/>
              <a:t>“This means that…”</a:t>
            </a:r>
          </a:p>
          <a:p>
            <a:r>
              <a:rPr lang="en-US" dirty="0"/>
              <a:t>“The reason is…”</a:t>
            </a:r>
          </a:p>
          <a:p>
            <a:r>
              <a:rPr lang="en-US" dirty="0"/>
              <a:t>“There are three main points…”</a:t>
            </a:r>
          </a:p>
          <a:p>
            <a:r>
              <a:rPr lang="en-US" dirty="0"/>
              <a:t>“Firstly… secondly… lastly…”
</a:t>
            </a:r>
          </a:p>
        </p:txBody>
      </p:sp>
      <p:pic>
        <p:nvPicPr>
          <p:cNvPr id="4" name="Picture 3"/>
          <p:cNvPicPr>
            <a:picLocks noChangeAspect="1"/>
          </p:cNvPicPr>
          <p:nvPr/>
        </p:nvPicPr>
        <p:blipFill>
          <a:blip r:embed="rId2"/>
          <a:stretch>
            <a:fillRect/>
          </a:stretch>
        </p:blipFill>
        <p:spPr>
          <a:xfrm>
            <a:off x="5617677" y="645248"/>
            <a:ext cx="619762" cy="673768"/>
          </a:xfrm>
          <a:prstGeom prst="rect">
            <a:avLst/>
          </a:prstGeom>
        </p:spPr>
      </p:pic>
      <p:sp>
        <p:nvSpPr>
          <p:cNvPr id="5" name="Text Box 4"/>
          <p:cNvSpPr txBox="1"/>
          <p:nvPr/>
        </p:nvSpPr>
        <p:spPr>
          <a:xfrm>
            <a:off x="6365875" y="2613025"/>
            <a:ext cx="4905375" cy="2925445"/>
          </a:xfrm>
          <a:prstGeom prst="rect">
            <a:avLst/>
          </a:prstGeom>
          <a:noFill/>
        </p:spPr>
        <p:txBody>
          <a:bodyPr wrap="square" rtlCol="0" anchor="t">
            <a:noAutofit/>
          </a:bodyPr>
          <a:lstStyle/>
          <a:p>
            <a:pPr marL="0" indent="0">
              <a:buNone/>
            </a:pPr>
            <a:r>
              <a:rPr lang="en-US" sz="2400" b="1" dirty="0">
                <a:sym typeface="+mn-ea"/>
              </a:rPr>
              <a:t>For recounting past events:
</a:t>
            </a:r>
            <a:endParaRPr lang="en-US" sz="2400" dirty="0">
              <a:sym typeface="+mn-ea"/>
            </a:endParaRPr>
          </a:p>
          <a:p>
            <a:pPr marL="342900" indent="-342900">
              <a:buFont typeface="Arial" panose="020B0604020202020204" pitchFamily="34" charset="0"/>
              <a:buChar char="•"/>
            </a:pPr>
            <a:r>
              <a:rPr lang="en-US" sz="2400" dirty="0">
                <a:sym typeface="+mn-ea"/>
              </a:rPr>
              <a:t>Past Simple (I went, I saw, I met)</a:t>
            </a:r>
          </a:p>
          <a:p>
            <a:pPr marL="342900" indent="-342900">
              <a:buFont typeface="Arial" panose="020B0604020202020204" pitchFamily="34" charset="0"/>
              <a:buChar char="•"/>
            </a:pPr>
            <a:r>
              <a:rPr lang="en-US" sz="2400" dirty="0">
                <a:sym typeface="+mn-ea"/>
              </a:rPr>
              <a:t>Past Continuous (I was studying…)</a:t>
            </a:r>
          </a:p>
          <a:p>
            <a:pPr marL="342900" indent="-342900">
              <a:buFont typeface="Arial" panose="020B0604020202020204" pitchFamily="34" charset="0"/>
              <a:buChar char="•"/>
            </a:pPr>
            <a:r>
              <a:rPr lang="en-US" sz="2400" dirty="0">
                <a:sym typeface="+mn-ea"/>
              </a:rPr>
              <a:t>Time markers: yesterday, last year, previously, later, at that moment</a:t>
            </a:r>
            <a:endParaRPr lang="en-US" sz="2400" dirty="0"/>
          </a:p>
          <a:p>
            <a:pPr marL="0" indent="0">
              <a:buNone/>
            </a:pP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of Getting Information</a:t>
            </a:r>
          </a:p>
        </p:txBody>
      </p:sp>
      <p:sp>
        <p:nvSpPr>
          <p:cNvPr id="3" name="Content Placeholder 2"/>
          <p:cNvSpPr>
            <a:spLocks noGrp="1"/>
          </p:cNvSpPr>
          <p:nvPr>
            <p:ph idx="1"/>
          </p:nvPr>
        </p:nvSpPr>
        <p:spPr/>
        <p:txBody>
          <a:bodyPr>
            <a:normAutofit fontScale="60000" lnSpcReduction="20000"/>
          </a:bodyPr>
          <a:lstStyle/>
          <a:p>
            <a:pPr marL="0" indent="0">
              <a:buNone/>
            </a:pPr>
            <a:r>
              <a:rPr lang="en-US" sz="2355" b="1" dirty="0">
                <a:solidFill>
                  <a:schemeClr val="accent1"/>
                </a:solidFill>
                <a:effectLst>
                  <a:outerShdw blurRad="38100" dist="25400" dir="5400000" algn="ctr" rotWithShape="0">
                    <a:srgbClr val="6E747A">
                      <a:alpha val="43000"/>
                    </a:srgbClr>
                  </a:outerShdw>
                </a:effectLst>
              </a:rPr>
              <a:t>Formal:
</a:t>
            </a:r>
            <a:r>
              <a:rPr lang="en-US" sz="2355" dirty="0"/>
              <a:t>“Could you explain…?”
“Would you please tell me…?”
</a:t>
            </a:r>
            <a:r>
              <a:rPr lang="en-US" sz="2355" b="1" dirty="0">
                <a:solidFill>
                  <a:schemeClr val="accent1"/>
                </a:solidFill>
                <a:effectLst>
                  <a:outerShdw blurRad="38100" dist="25400" dir="5400000" algn="ctr" rotWithShape="0">
                    <a:srgbClr val="6E747A">
                      <a:alpha val="43000"/>
                    </a:srgbClr>
                  </a:outerShdw>
                </a:effectLst>
              </a:rPr>
              <a:t>Neutral:
</a:t>
            </a:r>
            <a:r>
              <a:rPr lang="en-US" sz="2355" dirty="0"/>
              <a:t>“Can you tell me…?”
“Do you know…?”</a:t>
            </a:r>
          </a:p>
          <a:p>
            <a:pPr marL="0" indent="0">
              <a:buNone/>
            </a:pPr>
            <a:r>
              <a:rPr lang="en-US" sz="2355" dirty="0"/>
              <a:t>
</a:t>
            </a:r>
            <a:r>
              <a:rPr lang="en-US" sz="2355" b="1" dirty="0">
                <a:solidFill>
                  <a:schemeClr val="accent1"/>
                </a:solidFill>
                <a:effectLst>
                  <a:outerShdw blurRad="38100" dist="25400" dir="5400000" algn="ctr" rotWithShape="0">
                    <a:srgbClr val="6E747A">
                      <a:alpha val="43000"/>
                    </a:srgbClr>
                  </a:outerShdw>
                </a:effectLst>
              </a:rPr>
              <a:t>Informal:
</a:t>
            </a:r>
            <a:r>
              <a:rPr lang="en-US" sz="2355" dirty="0"/>
              <a:t>“What’s this?”
“Where do we go now?”</a:t>
            </a:r>
          </a:p>
          <a:p>
            <a:pPr marL="0" indent="0">
              <a:buNone/>
            </a:pPr>
            <a:endParaRPr lang="en-US" sz="2355" dirty="0"/>
          </a:p>
        </p:txBody>
      </p:sp>
      <p:pic>
        <p:nvPicPr>
          <p:cNvPr id="4" name="Picture 3"/>
          <p:cNvPicPr>
            <a:picLocks noChangeAspect="1"/>
          </p:cNvPicPr>
          <p:nvPr/>
        </p:nvPicPr>
        <p:blipFill>
          <a:blip r:embed="rId2"/>
          <a:stretch>
            <a:fillRect/>
          </a:stretch>
        </p:blipFill>
        <p:spPr>
          <a:xfrm>
            <a:off x="5617677" y="645248"/>
            <a:ext cx="619762" cy="67376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TotalTime>
  <Words>267</Words>
  <Application>Microsoft Office PowerPoint</Application>
  <PresentationFormat>Custom</PresentationFormat>
  <Paragraphs>77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Organic</vt:lpstr>
      <vt:lpstr>Getting &amp; Giving Information </vt:lpstr>
      <vt:lpstr>Learning Objectives </vt:lpstr>
      <vt:lpstr>Why This Skill Is Essential</vt:lpstr>
      <vt:lpstr>Communication Theory</vt:lpstr>
      <vt:lpstr>PowerPoint Presentation</vt:lpstr>
      <vt:lpstr>What Happens in the Mind of the Speaker</vt:lpstr>
      <vt:lpstr>Grammar Behind Asking for Information</vt:lpstr>
      <vt:lpstr>Grammar Behind Giving Information</vt:lpstr>
      <vt:lpstr>Language of Getting Information</vt:lpstr>
      <vt:lpstr>Language of Giving Information</vt:lpstr>
      <vt:lpstr>Structure of Recounting Past Events</vt:lpstr>
      <vt:lpstr>PowerPoint Presentation</vt:lpstr>
      <vt:lpstr>PowerPoint Presentation</vt:lpstr>
      <vt:lpstr>Acitivity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&amp; Giving Information </dc:title>
  <dc:creator>MAC</dc:creator>
  <cp:lastModifiedBy>Windows User</cp:lastModifiedBy>
  <cp:revision>19</cp:revision>
  <dcterms:created xsi:type="dcterms:W3CDTF">2025-09-15T17:01:00Z</dcterms:created>
  <dcterms:modified xsi:type="dcterms:W3CDTF">2025-11-20T07:00:09Z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8E25EE8AE22A44B4A76CF57ABA725A73_12</vt:lpwstr>
  </property>
  <property fmtid="{D5CDD505-2E9C-101B-9397-08002B2CF9AE}" pid="3" name="KSOProductBuildVer">
    <vt:lpwstr>1033-12.2.0.23155</vt:lpwstr>
  </property>
</Properties>
</file>