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smtClean="0"/>
              <a:t>BS RIT,MLT,OTT</a:t>
            </a:r>
          </a:p>
          <a:p>
            <a:r>
              <a:rPr lang="en-US" b="1" smtClean="0"/>
              <a:t>1</a:t>
            </a:r>
            <a:r>
              <a:rPr lang="en-US" b="1" baseline="30000" smtClean="0"/>
              <a:t>ST</a:t>
            </a:r>
            <a:r>
              <a:rPr lang="en-US" b="1" smtClean="0"/>
              <a:t> </a:t>
            </a:r>
            <a:r>
              <a:rPr lang="en-US" b="1" dirty="0" smtClean="0"/>
              <a:t>SEMESTER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595" y="1399868"/>
            <a:ext cx="97005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Periosteal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Numerous </a:t>
            </a:r>
            <a:r>
              <a:rPr lang="en-US" dirty="0"/>
              <a:t>small vessels from </a:t>
            </a:r>
            <a:r>
              <a:rPr lang="en-US" b="1" dirty="0"/>
              <a:t>muscle attachments</a:t>
            </a:r>
            <a:r>
              <a:rPr lang="en-US" dirty="0"/>
              <a:t> and surrounding soft tissues.</a:t>
            </a:r>
          </a:p>
          <a:p>
            <a:r>
              <a:rPr lang="en-US" dirty="0"/>
              <a:t>Supply:</a:t>
            </a:r>
          </a:p>
          <a:p>
            <a:pPr lvl="1"/>
            <a:r>
              <a:rPr lang="en-US" b="1" dirty="0"/>
              <a:t>Outer 1/3</a:t>
            </a:r>
            <a:r>
              <a:rPr lang="en-US" dirty="0"/>
              <a:t> of the compact (cortical) bone.</a:t>
            </a:r>
          </a:p>
          <a:p>
            <a:r>
              <a:rPr lang="en-US" dirty="0"/>
              <a:t>Most important in:</a:t>
            </a:r>
          </a:p>
          <a:p>
            <a:pPr lvl="1"/>
            <a:r>
              <a:rPr lang="en-US" b="1" dirty="0"/>
              <a:t>Adults</a:t>
            </a:r>
            <a:r>
              <a:rPr lang="en-US" dirty="0"/>
              <a:t>, since the periosteum is more vascular.</a:t>
            </a:r>
          </a:p>
          <a:p>
            <a:pPr lvl="1"/>
            <a:r>
              <a:rPr lang="en-US" b="1" dirty="0"/>
              <a:t>Fracture healing</a:t>
            </a:r>
            <a:r>
              <a:rPr lang="en-US" dirty="0"/>
              <a:t>, through external callus formation.</a:t>
            </a:r>
          </a:p>
        </p:txBody>
      </p:sp>
    </p:spTree>
    <p:extLst>
      <p:ext uri="{BB962C8B-B14F-4D97-AF65-F5344CB8AC3E}">
        <p14:creationId xmlns:p14="http://schemas.microsoft.com/office/powerpoint/2010/main" val="419066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982132"/>
            <a:ext cx="11187485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67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Nutrient </a:t>
            </a:r>
            <a:r>
              <a:rPr lang="en-US" b="1" dirty="0"/>
              <a:t>artery</a:t>
            </a:r>
            <a:r>
              <a:rPr lang="en-US" dirty="0"/>
              <a:t> → Inner diaphysis</a:t>
            </a:r>
          </a:p>
          <a:p>
            <a:r>
              <a:rPr lang="en-US" b="1" dirty="0" err="1"/>
              <a:t>Metaphyseal</a:t>
            </a:r>
            <a:r>
              <a:rPr lang="en-US" b="1" dirty="0"/>
              <a:t> arteries</a:t>
            </a:r>
            <a:r>
              <a:rPr lang="en-US" dirty="0"/>
              <a:t> → Metaphysis</a:t>
            </a:r>
          </a:p>
          <a:p>
            <a:r>
              <a:rPr lang="en-US" b="1" dirty="0"/>
              <a:t>Epiphyseal arteries</a:t>
            </a:r>
            <a:r>
              <a:rPr lang="en-US" dirty="0"/>
              <a:t> → Epiphysis</a:t>
            </a:r>
          </a:p>
          <a:p>
            <a:r>
              <a:rPr lang="en-US" b="1" dirty="0"/>
              <a:t>Periosteal arteries</a:t>
            </a:r>
            <a:r>
              <a:rPr lang="en-US" dirty="0"/>
              <a:t> → Outer cortex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25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9127" y="469127"/>
            <a:ext cx="11219290" cy="6003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6164" y="469127"/>
            <a:ext cx="97005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41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445" y="469127"/>
            <a:ext cx="11068215" cy="5955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30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69127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Blood supply of long bones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Introduction:</a:t>
            </a:r>
            <a:endParaRPr lang="en-US" b="1" dirty="0"/>
          </a:p>
          <a:p>
            <a:r>
              <a:rPr lang="en-US" dirty="0"/>
              <a:t>Long bones have a rich and complex vascular system.</a:t>
            </a:r>
          </a:p>
          <a:p>
            <a:r>
              <a:rPr lang="en-US" dirty="0"/>
              <a:t>Adequate blood supply is essential for </a:t>
            </a:r>
            <a:r>
              <a:rPr lang="en-US" b="1" dirty="0"/>
              <a:t>growth</a:t>
            </a:r>
            <a:r>
              <a:rPr lang="en-US" dirty="0"/>
              <a:t>, </a:t>
            </a:r>
            <a:r>
              <a:rPr lang="en-US" b="1" dirty="0"/>
              <a:t>nutrition</a:t>
            </a:r>
            <a:r>
              <a:rPr lang="en-US" dirty="0"/>
              <a:t>, </a:t>
            </a:r>
            <a:r>
              <a:rPr lang="en-US" b="1" dirty="0"/>
              <a:t>repair</a:t>
            </a:r>
            <a:r>
              <a:rPr lang="en-US" dirty="0"/>
              <a:t>, and </a:t>
            </a:r>
            <a:r>
              <a:rPr lang="en-US" b="1" dirty="0"/>
              <a:t>viability</a:t>
            </a:r>
            <a:r>
              <a:rPr lang="en-US" dirty="0"/>
              <a:t> of bone.</a:t>
            </a:r>
          </a:p>
          <a:p>
            <a:r>
              <a:rPr lang="en-US" dirty="0"/>
              <a:t>Four main sources supply a long bone: </a:t>
            </a:r>
            <a:r>
              <a:rPr lang="en-US" b="1" dirty="0"/>
              <a:t>nutrient artery</a:t>
            </a:r>
            <a:r>
              <a:rPr lang="en-US" dirty="0"/>
              <a:t>, </a:t>
            </a:r>
            <a:r>
              <a:rPr lang="en-US" b="1" dirty="0" err="1"/>
              <a:t>metaphyseal</a:t>
            </a:r>
            <a:r>
              <a:rPr lang="en-US" b="1" dirty="0"/>
              <a:t> arteries</a:t>
            </a:r>
            <a:r>
              <a:rPr lang="en-US" dirty="0"/>
              <a:t>, </a:t>
            </a:r>
            <a:r>
              <a:rPr lang="en-US" b="1" dirty="0"/>
              <a:t>epiphyseal arteries</a:t>
            </a:r>
            <a:r>
              <a:rPr lang="en-US" dirty="0"/>
              <a:t>, and </a:t>
            </a:r>
            <a:r>
              <a:rPr lang="en-US" b="1" dirty="0"/>
              <a:t>periosteal arteries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64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Nutrient Artery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</a:t>
            </a:r>
            <a:r>
              <a:rPr lang="en-US" b="1" dirty="0"/>
              <a:t>main and largest</a:t>
            </a:r>
            <a:r>
              <a:rPr lang="en-US" dirty="0"/>
              <a:t> artery supplying the diaphysis.</a:t>
            </a:r>
          </a:p>
          <a:p>
            <a:r>
              <a:rPr lang="en-US" dirty="0"/>
              <a:t>Enters the shaft through the </a:t>
            </a:r>
            <a:r>
              <a:rPr lang="en-US" b="1" dirty="0"/>
              <a:t>nutrient foramen</a:t>
            </a:r>
            <a:r>
              <a:rPr lang="en-US" dirty="0"/>
              <a:t>, directed </a:t>
            </a:r>
            <a:r>
              <a:rPr lang="en-US" b="1" dirty="0"/>
              <a:t>away from the growing end</a:t>
            </a:r>
            <a:r>
              <a:rPr lang="en-US" dirty="0"/>
              <a:t>.</a:t>
            </a:r>
          </a:p>
          <a:p>
            <a:r>
              <a:rPr lang="en-US" dirty="0"/>
              <a:t>Once inside the medullary cavity, divides into </a:t>
            </a:r>
            <a:r>
              <a:rPr lang="en-US" b="1" dirty="0"/>
              <a:t>ascending and descending branches</a:t>
            </a:r>
            <a:r>
              <a:rPr lang="en-US" dirty="0"/>
              <a:t>.</a:t>
            </a:r>
          </a:p>
          <a:p>
            <a:r>
              <a:rPr lang="en-US" b="1" dirty="0"/>
              <a:t>Supplies:</a:t>
            </a:r>
          </a:p>
          <a:p>
            <a:pPr lvl="1"/>
            <a:r>
              <a:rPr lang="en-US" b="1" dirty="0"/>
              <a:t>Inner 2/3</a:t>
            </a:r>
            <a:r>
              <a:rPr lang="en-US" dirty="0"/>
              <a:t> of compact bone</a:t>
            </a:r>
          </a:p>
          <a:p>
            <a:pPr lvl="1"/>
            <a:r>
              <a:rPr lang="en-US" b="1" dirty="0"/>
              <a:t>Haversian system</a:t>
            </a:r>
            <a:endParaRPr lang="en-US" dirty="0"/>
          </a:p>
          <a:p>
            <a:pPr lvl="1"/>
            <a:r>
              <a:rPr lang="en-US" b="1" dirty="0"/>
              <a:t>Medullary cavity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678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Plays a critical role in </a:t>
            </a:r>
            <a:r>
              <a:rPr lang="en-US" b="1" dirty="0"/>
              <a:t>fracture healing</a:t>
            </a:r>
            <a:r>
              <a:rPr lang="en-US" dirty="0"/>
              <a:t>—its injury delays union.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8" y="982133"/>
            <a:ext cx="11052312" cy="533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7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Metaphyseal</a:t>
            </a:r>
            <a:r>
              <a:rPr lang="en-US" b="1" dirty="0"/>
              <a:t>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Arise </a:t>
            </a:r>
            <a:r>
              <a:rPr lang="en-US" dirty="0"/>
              <a:t>from </a:t>
            </a:r>
            <a:r>
              <a:rPr lang="en-US" b="1" dirty="0"/>
              <a:t>nearest systemic arteries</a:t>
            </a:r>
            <a:r>
              <a:rPr lang="en-US" dirty="0"/>
              <a:t> (e.g., branches of </a:t>
            </a:r>
            <a:r>
              <a:rPr lang="en-US" dirty="0" err="1"/>
              <a:t>periarticular</a:t>
            </a:r>
            <a:r>
              <a:rPr lang="en-US" dirty="0"/>
              <a:t> vessels).</a:t>
            </a:r>
          </a:p>
          <a:p>
            <a:r>
              <a:rPr lang="en-US" dirty="0"/>
              <a:t>Enter the bone at the </a:t>
            </a:r>
            <a:r>
              <a:rPr lang="en-US" b="1" dirty="0"/>
              <a:t>metaphysis</a:t>
            </a:r>
            <a:r>
              <a:rPr lang="en-US" dirty="0"/>
              <a:t>, an area with high vascularity.</a:t>
            </a:r>
          </a:p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Support the </a:t>
            </a:r>
            <a:r>
              <a:rPr lang="en-US" b="1" dirty="0"/>
              <a:t>growth plate region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Supply the </a:t>
            </a:r>
            <a:r>
              <a:rPr lang="en-US" b="1" dirty="0" err="1"/>
              <a:t>metaphyseal</a:t>
            </a:r>
            <a:r>
              <a:rPr lang="en-US" b="1" dirty="0"/>
              <a:t> trabeculae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Provide collateral circulation if nutrient artery flow is compromised.</a:t>
            </a:r>
          </a:p>
        </p:txBody>
      </p:sp>
    </p:spTree>
    <p:extLst>
      <p:ext uri="{BB962C8B-B14F-4D97-AF65-F5344CB8AC3E}">
        <p14:creationId xmlns:p14="http://schemas.microsoft.com/office/powerpoint/2010/main" val="756373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55680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17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Epiphyseal Arteries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Originate </a:t>
            </a:r>
            <a:r>
              <a:rPr lang="en-US" dirty="0"/>
              <a:t>from </a:t>
            </a:r>
            <a:r>
              <a:rPr lang="en-US" b="1" dirty="0" err="1"/>
              <a:t>periarticular</a:t>
            </a:r>
            <a:r>
              <a:rPr lang="en-US" b="1" dirty="0"/>
              <a:t> arterial </a:t>
            </a:r>
            <a:r>
              <a:rPr lang="en-US" b="1" dirty="0" smtClean="0"/>
              <a:t>anastomoses</a:t>
            </a:r>
            <a:r>
              <a:rPr lang="en-US" dirty="0"/>
              <a:t> </a:t>
            </a:r>
            <a:r>
              <a:rPr lang="en-US" dirty="0" smtClean="0"/>
              <a:t>(networks </a:t>
            </a:r>
            <a:r>
              <a:rPr lang="en-US" dirty="0"/>
              <a:t>of arteries that connect around a </a:t>
            </a:r>
            <a:r>
              <a:rPr lang="en-US" dirty="0" smtClean="0"/>
              <a:t>joint).</a:t>
            </a:r>
          </a:p>
          <a:p>
            <a:r>
              <a:rPr lang="en-US" b="1" dirty="0" smtClean="0"/>
              <a:t>Supply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Epiphysis</a:t>
            </a:r>
            <a:endParaRPr lang="en-US" dirty="0"/>
          </a:p>
          <a:p>
            <a:pPr lvl="1"/>
            <a:r>
              <a:rPr lang="en-US" b="1" dirty="0"/>
              <a:t>Articular ends</a:t>
            </a:r>
            <a:endParaRPr lang="en-US" dirty="0"/>
          </a:p>
          <a:p>
            <a:pPr lvl="1"/>
            <a:r>
              <a:rPr lang="en-US" b="1" dirty="0"/>
              <a:t>Epiphyseal cartilage (in growing bones)</a:t>
            </a:r>
            <a:endParaRPr lang="en-US" dirty="0"/>
          </a:p>
          <a:p>
            <a:r>
              <a:rPr lang="en-US" dirty="0"/>
              <a:t>Damage may lead to </a:t>
            </a:r>
            <a:r>
              <a:rPr lang="en-US" b="1" dirty="0"/>
              <a:t>growth disturbances</a:t>
            </a:r>
            <a:r>
              <a:rPr lang="en-US" dirty="0"/>
              <a:t>, especially in children.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94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325" y="492981"/>
            <a:ext cx="970059" cy="4891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424"/>
            <a:ext cx="11206038" cy="537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540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280</Words>
  <Application>Microsoft Office PowerPoint</Application>
  <PresentationFormat>Widescreen</PresentationFormat>
  <Paragraphs>45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ANATOMY</vt:lpstr>
      <vt:lpstr>Blood supply of long bones</vt:lpstr>
      <vt:lpstr>Nutrient Artery</vt:lpstr>
      <vt:lpstr>Continued </vt:lpstr>
      <vt:lpstr>PowerPoint Presentation</vt:lpstr>
      <vt:lpstr>Metaphyseal Arteries</vt:lpstr>
      <vt:lpstr>PowerPoint Presentation</vt:lpstr>
      <vt:lpstr>Epiphyseal Arteries</vt:lpstr>
      <vt:lpstr>PowerPoint Presentation</vt:lpstr>
      <vt:lpstr>Periosteal Arteries</vt:lpstr>
      <vt:lpstr>PowerPoint Presentation</vt:lpstr>
      <vt:lpstr>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Moorche</cp:lastModifiedBy>
  <cp:revision>7</cp:revision>
  <dcterms:created xsi:type="dcterms:W3CDTF">2025-11-18T09:03:34Z</dcterms:created>
  <dcterms:modified xsi:type="dcterms:W3CDTF">2025-11-18T10:00:48Z</dcterms:modified>
</cp:coreProperties>
</file>