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75" r:id="rId3"/>
    <p:sldId id="257" r:id="rId4"/>
    <p:sldId id="258" r:id="rId5"/>
    <p:sldId id="276" r:id="rId6"/>
    <p:sldId id="278" r:id="rId7"/>
    <p:sldId id="279" r:id="rId8"/>
    <p:sldId id="280" r:id="rId9"/>
    <p:sldId id="281" r:id="rId10"/>
    <p:sldId id="282" r:id="rId11"/>
    <p:sldId id="283" r:id="rId12"/>
    <p:sldId id="284" r:id="rId13"/>
    <p:sldId id="285" r:id="rId14"/>
    <p:sldId id="286" r:id="rId15"/>
    <p:sldId id="287" r:id="rId16"/>
    <p:sldId id="288" r:id="rId17"/>
    <p:sldId id="289" r:id="rId18"/>
    <p:sldId id="290" r:id="rId19"/>
    <p:sldId id="291" r:id="rId20"/>
    <p:sldId id="292" r:id="rId21"/>
    <p:sldId id="293" r:id="rId22"/>
    <p:sldId id="294" r:id="rId23"/>
    <p:sldId id="296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7" Type="http://schemas.openxmlformats.org/officeDocument/2006/relationships/tableStyles" Target="tableStyles.xml"/><Relationship Id="rId26" Type="http://schemas.openxmlformats.org/officeDocument/2006/relationships/viewProps" Target="viewProps.xml"/><Relationship Id="rId25" Type="http://schemas.openxmlformats.org/officeDocument/2006/relationships/presProps" Target="presProps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  <a:endParaRPr lang="en-US" sz="8000" dirty="0">
              <a:solidFill>
                <a:schemeClr val="tx1"/>
              </a:solidFill>
              <a:effectLst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  <a:endParaRPr lang="en-US" sz="8000" dirty="0">
              <a:solidFill>
                <a:schemeClr val="tx1"/>
              </a:solidFill>
              <a:effectLst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  <a:endParaRPr lang="en-US" sz="8000" dirty="0">
              <a:solidFill>
                <a:schemeClr val="tx1"/>
              </a:solidFill>
              <a:effectLst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  <a:endParaRPr lang="en-US" sz="8000" dirty="0">
              <a:solidFill>
                <a:schemeClr val="tx1"/>
              </a:solidFill>
              <a:effectLst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0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0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0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9" Type="http://schemas.openxmlformats.org/officeDocument/2006/relationships/image" Target="../media/image4.png"/><Relationship Id="rId18" Type="http://schemas.openxmlformats.org/officeDocument/2006/relationships/image" Target="../media/image3.png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0.jpeg"/><Relationship Id="rId1" Type="http://schemas.openxmlformats.org/officeDocument/2006/relationships/tags" Target="../tags/tag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jpeg"/><Relationship Id="rId1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72761" y="1447136"/>
            <a:ext cx="943084" cy="63853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96215" y="1876247"/>
            <a:ext cx="6815669" cy="1515533"/>
          </a:xfrm>
        </p:spPr>
        <p:txBody>
          <a:bodyPr/>
          <a:lstStyle/>
          <a:p>
            <a:r>
              <a:rPr lang="en-US" b="1" dirty="0"/>
              <a:t> 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 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184039" y="2512923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605741" y="2722342"/>
            <a:ext cx="47491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/>
              <a:t>Adverbs  </a:t>
            </a:r>
            <a:endParaRPr lang="en-US" sz="4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859950" y="3645205"/>
            <a:ext cx="6472100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b="1" dirty="0"/>
              <a:t>English| FSC </a:t>
            </a:r>
            <a:endParaRPr lang="en-US" sz="2400" b="1" dirty="0"/>
          </a:p>
          <a:p>
            <a:pPr algn="ctr"/>
            <a:r>
              <a:rPr lang="en-US" sz="2400" b="1" dirty="0" err="1"/>
              <a:t>Hafsa</a:t>
            </a:r>
            <a:r>
              <a:rPr lang="en-US" sz="2400" b="1" dirty="0"/>
              <a:t> Rasheed </a:t>
            </a:r>
            <a:endParaRPr lang="en-US" sz="2400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6. Adverbs of Reason (Why?)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➡️ Tell why something happens.
</a:t>
            </a:r>
            <a:endParaRPr lang="en-US" dirty="0"/>
          </a:p>
          <a:p>
            <a:pPr marL="0" indent="0">
              <a:buNone/>
            </a:pPr>
            <a:r>
              <a:rPr lang="en-US" b="1" dirty="0"/>
              <a:t>Examples</a:t>
            </a:r>
            <a:r>
              <a:rPr lang="en-US" dirty="0"/>
              <a:t>: therefore, thus, hence, consequently
He was sick; therefore, he stayed home.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7. Interrogative Adverbs (for Questions)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➡️ Ask questions about actions.
</a:t>
            </a:r>
            <a:endParaRPr lang="en-US" dirty="0"/>
          </a:p>
          <a:p>
            <a:pPr marL="0" indent="0">
              <a:buNone/>
            </a:pPr>
            <a:r>
              <a:rPr lang="en-US" b="1" dirty="0"/>
              <a:t>Examples</a:t>
            </a:r>
            <a:r>
              <a:rPr lang="en-US" dirty="0"/>
              <a:t>: when, where, why, how
How did you do that?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8. Relative Adverbs (to Join Clauses)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➡️ Join one idea to another.
</a:t>
            </a:r>
            <a:endParaRPr lang="en-US" dirty="0"/>
          </a:p>
          <a:p>
            <a:pPr marL="0" indent="0">
              <a:buNone/>
            </a:pPr>
            <a:r>
              <a:rPr lang="en-US" b="1" dirty="0"/>
              <a:t>Examples</a:t>
            </a:r>
            <a:r>
              <a:rPr lang="en-US" dirty="0"/>
              <a:t>: when, where, why
That’s the place where I met her.</a:t>
            </a: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9. Adverbs of Affirmation &amp; Negation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Show agreement or denial.
</a:t>
            </a:r>
            <a:endParaRPr lang="en-US" dirty="0"/>
          </a:p>
          <a:p>
            <a:pPr marL="0" indent="0">
              <a:buNone/>
            </a:pPr>
            <a:r>
              <a:rPr lang="en-US" b="1" dirty="0"/>
              <a:t>Examples</a:t>
            </a:r>
            <a:r>
              <a:rPr lang="en-US" dirty="0"/>
              <a:t>: yes, surely, certainly, no, never, not
 She will surely win the prize.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10. Adverbs of Condition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➡️ Show a condition for something to happen.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Examples</a:t>
            </a:r>
            <a:r>
              <a:rPr lang="en-US" dirty="0"/>
              <a:t>: if, unless, provided that
You can play if you finish homework.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Kinds (Based on Use)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2557145"/>
            <a:ext cx="9814560" cy="3319145"/>
          </a:xfrm>
        </p:spPr>
        <p:txBody>
          <a:bodyPr/>
          <a:lstStyle/>
          <a:p>
            <a:r>
              <a:rPr lang="en-US" b="1" dirty="0"/>
              <a:t>Simple Adverb: </a:t>
            </a:r>
            <a:r>
              <a:rPr lang="en-US" dirty="0"/>
              <a:t>He ran fast.	                                           </a:t>
            </a:r>
            <a:r>
              <a:rPr lang="en-US" dirty="0">
                <a:ln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One-word adverb</a:t>
            </a:r>
            <a:endParaRPr lang="en-US" dirty="0">
              <a:ln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r>
              <a:rPr lang="en-US" b="1" dirty="0"/>
              <a:t>Compound Adverb: </a:t>
            </a:r>
            <a:r>
              <a:rPr lang="en-US" dirty="0"/>
              <a:t>He came anywhere.	                       </a:t>
            </a:r>
            <a:r>
              <a:rPr lang="en-US" dirty="0">
                <a:ln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Made of two parts</a:t>
            </a:r>
            <a:endParaRPr lang="en-US" dirty="0">
              <a:ln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r>
              <a:rPr lang="en-US" b="1" dirty="0"/>
              <a:t>Adverb Phrase:</a:t>
            </a:r>
            <a:r>
              <a:rPr lang="en-US" dirty="0"/>
              <a:t>	She spoke in a low voice.	         </a:t>
            </a:r>
            <a:r>
              <a:rPr lang="en-US" dirty="0">
                <a:ln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 phrase doing adverb’s job</a:t>
            </a:r>
            <a:endParaRPr lang="en-US" dirty="0">
              <a:ln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r>
              <a:rPr lang="en-US" b="1" dirty="0"/>
              <a:t>Adverb Clause:</a:t>
            </a:r>
            <a:r>
              <a:rPr lang="en-US" dirty="0"/>
              <a:t>	He went because he was late.	   </a:t>
            </a:r>
            <a:r>
              <a:rPr lang="en-US" dirty="0">
                <a:ln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 group with subject + verb</a:t>
            </a:r>
            <a:endParaRPr lang="en-US" dirty="0">
              <a:ln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marL="0" indent="0">
              <a:buNone/>
            </a:pPr>
            <a:endParaRPr lang="en-US" dirty="0">
              <a:ln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Position of Adverbs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Manner</a:t>
            </a:r>
            <a:r>
              <a:rPr lang="en-US" dirty="0"/>
              <a:t>	:</a:t>
            </a:r>
            <a:r>
              <a:rPr lang="en-US" i="1" dirty="0"/>
              <a:t> After the verb ----- </a:t>
            </a:r>
            <a:r>
              <a:rPr lang="en-US" dirty="0"/>
              <a:t>She smiled sweetly.</a:t>
            </a:r>
            <a:endParaRPr lang="en-US" dirty="0"/>
          </a:p>
          <a:p>
            <a:r>
              <a:rPr lang="en-US" b="1" dirty="0"/>
              <a:t>Place</a:t>
            </a:r>
            <a:r>
              <a:rPr lang="en-US" dirty="0"/>
              <a:t>:	</a:t>
            </a:r>
            <a:r>
              <a:rPr lang="en-US" i="1" dirty="0"/>
              <a:t>After verb/object</a:t>
            </a:r>
            <a:r>
              <a:rPr lang="en-US" dirty="0"/>
              <a:t>	</a:t>
            </a:r>
            <a:r>
              <a:rPr lang="en-US" i="1" dirty="0">
                <a:sym typeface="+mn-ea"/>
              </a:rPr>
              <a:t>----- </a:t>
            </a:r>
            <a:r>
              <a:rPr lang="en-US" dirty="0"/>
              <a:t>He looked outside.</a:t>
            </a:r>
            <a:endParaRPr lang="en-US" dirty="0"/>
          </a:p>
          <a:p>
            <a:r>
              <a:rPr lang="en-US" b="1" dirty="0"/>
              <a:t>Time:</a:t>
            </a:r>
            <a:r>
              <a:rPr lang="en-US" dirty="0"/>
              <a:t>	</a:t>
            </a:r>
            <a:r>
              <a:rPr lang="en-US" i="1" dirty="0"/>
              <a:t>Usually at end </a:t>
            </a:r>
            <a:r>
              <a:rPr lang="en-US" i="1" dirty="0">
                <a:sym typeface="+mn-ea"/>
              </a:rPr>
              <a:t>----- </a:t>
            </a:r>
            <a:r>
              <a:rPr lang="en-US" dirty="0"/>
              <a:t>We’ll go tomorrow.</a:t>
            </a:r>
            <a:endParaRPr lang="en-US" dirty="0"/>
          </a:p>
          <a:p>
            <a:r>
              <a:rPr lang="en-US" b="1" dirty="0"/>
              <a:t>Frequency:</a:t>
            </a:r>
            <a:r>
              <a:rPr lang="en-US" dirty="0"/>
              <a:t>	</a:t>
            </a:r>
            <a:r>
              <a:rPr lang="en-US" i="1" dirty="0"/>
              <a:t>Before main verb / after “be”</a:t>
            </a:r>
            <a:r>
              <a:rPr lang="en-US" i="1" dirty="0">
                <a:sym typeface="+mn-ea"/>
              </a:rPr>
              <a:t>-----</a:t>
            </a:r>
            <a:r>
              <a:rPr lang="en-US" dirty="0"/>
              <a:t>She always helps. / She is never late.</a:t>
            </a:r>
            <a:endParaRPr lang="en-US" dirty="0"/>
          </a:p>
          <a:p>
            <a:r>
              <a:rPr lang="en-US" b="1" dirty="0"/>
              <a:t>Degree:</a:t>
            </a:r>
            <a:r>
              <a:rPr lang="en-US" dirty="0"/>
              <a:t>	</a:t>
            </a:r>
            <a:r>
              <a:rPr lang="en-US" i="1" dirty="0"/>
              <a:t>Before adjective/adverb/verb </a:t>
            </a:r>
            <a:r>
              <a:rPr lang="en-US" i="1" dirty="0">
                <a:sym typeface="+mn-ea"/>
              </a:rPr>
              <a:t>-----</a:t>
            </a:r>
            <a:r>
              <a:rPr lang="en-US" dirty="0"/>
              <a:t>It’s too hot. / He runs very fast.</a:t>
            </a:r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Adverbs are flexible — but meaning changes if you move them!
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📘 Only I hate you. ≠ I only hate you.</a:t>
            </a:r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Formation of Adverbs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dirty="0"/>
              <a:t>Most adverbs are formed by adding –</a:t>
            </a:r>
            <a:r>
              <a:rPr lang="en-US" b="1" dirty="0" err="1"/>
              <a:t>ly</a:t>
            </a:r>
            <a:r>
              <a:rPr lang="en-US" b="1" dirty="0"/>
              <a:t> to adjectives.
</a:t>
            </a:r>
            <a:endParaRPr lang="en-US" b="1" dirty="0"/>
          </a:p>
          <a:p>
            <a:pPr marL="0" indent="0" algn="l">
              <a:buNone/>
            </a:pPr>
            <a:r>
              <a:rPr lang="en-US" b="1" dirty="0">
                <a:ln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Adjective+</a:t>
            </a:r>
            <a:r>
              <a:rPr lang="en-US" b="1" dirty="0" err="1">
                <a:ln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ly</a:t>
            </a:r>
            <a:r>
              <a:rPr lang="en-US" b="1" dirty="0">
                <a:ln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	Adverb</a:t>
            </a:r>
            <a:endParaRPr lang="en-US" b="1" dirty="0">
              <a:ln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algn="l"/>
            <a:r>
              <a:rPr lang="en-US" b="1" dirty="0"/>
              <a:t>quick:</a:t>
            </a:r>
            <a:r>
              <a:rPr lang="en-US" dirty="0"/>
              <a:t>	quickly	</a:t>
            </a:r>
            <a:r>
              <a:rPr lang="en-US" i="1" dirty="0">
                <a:sym typeface="+mn-ea"/>
              </a:rPr>
              <a:t>-----</a:t>
            </a:r>
            <a:r>
              <a:rPr lang="en-US" dirty="0"/>
              <a:t>She runs quickly.</a:t>
            </a:r>
            <a:endParaRPr lang="en-US" dirty="0"/>
          </a:p>
          <a:p>
            <a:pPr algn="l"/>
            <a:r>
              <a:rPr lang="en-US" b="1" dirty="0"/>
              <a:t>Happy:</a:t>
            </a:r>
            <a:r>
              <a:rPr lang="en-US" dirty="0"/>
              <a:t>	happily	</a:t>
            </a:r>
            <a:r>
              <a:rPr lang="en-US" i="1" dirty="0">
                <a:sym typeface="+mn-ea"/>
              </a:rPr>
              <a:t>-----</a:t>
            </a:r>
            <a:r>
              <a:rPr lang="en-US" dirty="0"/>
              <a:t>They danced happily.</a:t>
            </a:r>
            <a:endParaRPr lang="en-US" dirty="0"/>
          </a:p>
          <a:p>
            <a:pPr algn="l"/>
            <a:r>
              <a:rPr lang="en-US" b="1" dirty="0"/>
              <a:t>Slow</a:t>
            </a:r>
            <a:r>
              <a:rPr lang="en-US" dirty="0"/>
              <a:t>	</a:t>
            </a:r>
            <a:r>
              <a:rPr lang="en-US" b="1" dirty="0"/>
              <a:t>:</a:t>
            </a:r>
            <a:r>
              <a:rPr lang="en-US" dirty="0"/>
              <a:t>  slowly	</a:t>
            </a:r>
            <a:r>
              <a:rPr lang="en-US" i="1" dirty="0">
                <a:sym typeface="+mn-ea"/>
              </a:rPr>
              <a:t>-----</a:t>
            </a:r>
            <a:r>
              <a:rPr lang="en-US" dirty="0"/>
              <a:t>The turtle moved slowly.</a:t>
            </a:r>
            <a:endParaRPr lang="en-US" dirty="0"/>
          </a:p>
          <a:p>
            <a:pPr marL="0" indent="0" algn="l"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1219200"/>
            <a:ext cx="4538345" cy="1303655"/>
          </a:xfrm>
        </p:spPr>
        <p:txBody>
          <a:bodyPr/>
          <a:lstStyle/>
          <a:p>
            <a:r>
              <a:rPr lang="en-US" sz="2800" dirty="0"/>
              <a:t>Irregular adverbs (no –</a:t>
            </a:r>
            <a:r>
              <a:rPr lang="en-US" sz="2800" dirty="0" err="1"/>
              <a:t>ly</a:t>
            </a:r>
            <a:r>
              <a:rPr lang="en-US" sz="2800" dirty="0"/>
              <a:t> rule):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Good → well</a:t>
            </a:r>
            <a:endParaRPr lang="en-US" dirty="0"/>
          </a:p>
          <a:p>
            <a:r>
              <a:rPr lang="en-US" dirty="0"/>
              <a:t>fast → fast</a:t>
            </a:r>
            <a:endParaRPr lang="en-US" dirty="0"/>
          </a:p>
          <a:p>
            <a:r>
              <a:rPr lang="en-US" dirty="0"/>
              <a:t>hard → hard</a:t>
            </a:r>
            <a:endParaRPr lang="en-US" dirty="0"/>
          </a:p>
          <a:p>
            <a:r>
              <a:rPr lang="en-US" dirty="0"/>
              <a:t>late → late</a:t>
            </a:r>
            <a:endParaRPr lang="en-US" dirty="0"/>
          </a:p>
        </p:txBody>
      </p:sp>
      <p:pic>
        <p:nvPicPr>
          <p:cNvPr id="4" name="Picture 3" descr="WhatsApp Image 2025-11-17 at 09.19.08 (1)"/>
          <p:cNvPicPr>
            <a:picLocks noChangeAspect="1"/>
          </p:cNvPicPr>
          <p:nvPr/>
        </p:nvPicPr>
        <p:blipFill>
          <a:blip r:embed="rId1"/>
          <a:srcRect l="3668" t="9433" r="2676" b="-25"/>
          <a:stretch>
            <a:fillRect/>
          </a:stretch>
        </p:blipFill>
        <p:spPr>
          <a:xfrm>
            <a:off x="5833745" y="813435"/>
            <a:ext cx="5334000" cy="530987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Objectives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By the end of this lecture, students will be able to: 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✅ Define adverbs easily
✅ Identify adverbs in sentences
✅ Recognize types of adverbs
✅ Know where to place adverbs
✅ Compare adverbs (degrees)
✅ Use adverbs correctly in writing and speech.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17875" y="527401"/>
            <a:ext cx="943084" cy="63853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Degrees of Comparison of Adverbs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Positive: </a:t>
            </a:r>
            <a:r>
              <a:rPr lang="en-US" dirty="0"/>
              <a:t>fast </a:t>
            </a:r>
            <a:r>
              <a:rPr lang="en-US" i="1" dirty="0">
                <a:sym typeface="+mn-ea"/>
              </a:rPr>
              <a:t>----- </a:t>
            </a:r>
            <a:r>
              <a:rPr lang="en-US" dirty="0"/>
              <a:t>He runs fast.</a:t>
            </a:r>
            <a:endParaRPr lang="en-US" dirty="0"/>
          </a:p>
          <a:p>
            <a:r>
              <a:rPr lang="en-US" b="1" dirty="0"/>
              <a:t>Comparative:</a:t>
            </a:r>
            <a:r>
              <a:rPr lang="en-US" dirty="0"/>
              <a:t>	faster	</a:t>
            </a:r>
            <a:r>
              <a:rPr lang="en-US" i="1" dirty="0">
                <a:sym typeface="+mn-ea"/>
              </a:rPr>
              <a:t>-----</a:t>
            </a:r>
            <a:r>
              <a:rPr lang="en-US" b="1" dirty="0"/>
              <a:t> </a:t>
            </a:r>
            <a:r>
              <a:rPr lang="en-US" dirty="0"/>
              <a:t>He runs faster than Ali.</a:t>
            </a:r>
            <a:endParaRPr lang="en-US" dirty="0"/>
          </a:p>
          <a:p>
            <a:r>
              <a:rPr lang="en-US" b="1" dirty="0"/>
              <a:t>Superlative:</a:t>
            </a:r>
            <a:r>
              <a:rPr lang="en-US" dirty="0"/>
              <a:t>	fastest </a:t>
            </a:r>
            <a:r>
              <a:rPr lang="en-US" i="1" dirty="0">
                <a:sym typeface="+mn-ea"/>
              </a:rPr>
              <a:t>-----</a:t>
            </a:r>
            <a:r>
              <a:rPr lang="en-US" dirty="0"/>
              <a:t>	He runs the fastest.
Adverbs with –</a:t>
            </a:r>
            <a:r>
              <a:rPr lang="en-US" dirty="0" err="1"/>
              <a:t>ly</a:t>
            </a:r>
            <a:r>
              <a:rPr lang="en-US" dirty="0"/>
              <a:t> → use more and most:
beautifully → more beautifully → most beautifully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Adverb vs. Adjective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
</a:t>
            </a:r>
            <a:br>
              <a:rPr lang="en-US" dirty="0"/>
            </a:b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br>
              <a:rPr lang="en-US" dirty="0"/>
            </a:br>
            <a:endParaRPr lang="en-US" dirty="0"/>
          </a:p>
          <a:p>
            <a:pPr marL="0" indent="0">
              <a:buNone/>
            </a:pPr>
            <a:r>
              <a:rPr lang="en-US" b="1" dirty="0"/>
              <a:t>Trick</a:t>
            </a:r>
            <a:r>
              <a:rPr lang="en-US" dirty="0"/>
              <a:t>: Adjectives describe nouns, adverbs describe verbs! vs. Adjective</a:t>
            </a:r>
            <a:endParaRPr lang="en-US" dirty="0"/>
          </a:p>
          <a:p>
            <a:endParaRPr lang="en-US" dirty="0"/>
          </a:p>
        </p:txBody>
      </p:sp>
      <p:graphicFrame>
        <p:nvGraphicFramePr>
          <p:cNvPr id="4" name="Table 3"/>
          <p:cNvGraphicFramePr/>
          <p:nvPr>
            <p:custDataLst>
              <p:tags r:id="rId1"/>
            </p:custDataLst>
          </p:nvPr>
        </p:nvGraphicFramePr>
        <p:xfrm>
          <a:off x="1295400" y="2557145"/>
          <a:ext cx="5226050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13025"/>
                <a:gridCol w="2613025"/>
              </a:tblGrid>
              <a:tr h="640080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1800" dirty="0">
                          <a:sym typeface="+mn-ea"/>
                        </a:rPr>
                        <a:t>She is a beautiful singer.	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1800" dirty="0">
                          <a:sym typeface="+mn-ea"/>
                        </a:rPr>
                        <a:t>She sings beautifully.</a:t>
                      </a:r>
                      <a:endParaRPr lang="en-US"/>
                    </a:p>
                  </a:txBody>
                  <a:tcPr/>
                </a:tc>
              </a:tr>
              <a:tr h="640080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1800" dirty="0">
                          <a:sym typeface="+mn-ea"/>
                        </a:rPr>
                        <a:t>He is a good player.	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1800" dirty="0">
                          <a:sym typeface="+mn-ea"/>
                        </a:rPr>
                        <a:t>He plays well.
</a:t>
                      </a:r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4" descr="WhatsApp Image 2025-11-17 at 09.19.0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9400" y="2438400"/>
            <a:ext cx="4753610" cy="2673985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Spot the Adverb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en-US" dirty="0"/>
              <a:t>He always helps others.</a:t>
            </a:r>
            <a:endParaRPr lang="en-US" dirty="0"/>
          </a:p>
          <a:p>
            <a:pPr marL="457200" indent="-457200">
              <a:buAutoNum type="arabicPeriod"/>
            </a:pPr>
            <a:r>
              <a:rPr lang="en-US" dirty="0"/>
              <a:t>The train arrived late</a:t>
            </a:r>
            <a:endParaRPr lang="en-US" dirty="0"/>
          </a:p>
          <a:p>
            <a:pPr marL="457200" indent="-457200">
              <a:buAutoNum type="arabicPeriod"/>
            </a:pPr>
            <a:r>
              <a:rPr lang="en-US" dirty="0"/>
              <a:t>She spoke softly to the child.</a:t>
            </a:r>
            <a:endParaRPr lang="en-US" dirty="0"/>
          </a:p>
          <a:p>
            <a:pPr marL="457200" indent="-457200">
              <a:buAutoNum type="arabicPeriod"/>
            </a:pP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an Adverb?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2557145"/>
            <a:ext cx="7247255" cy="3319145"/>
          </a:xfrm>
        </p:spPr>
        <p:txBody>
          <a:bodyPr>
            <a:normAutofit fontScale="72500"/>
          </a:bodyPr>
          <a:lstStyle/>
          <a:p>
            <a:pPr marL="0" indent="0" algn="l">
              <a:buNone/>
            </a:pPr>
            <a:r>
              <a:rPr lang="en-US" b="1" dirty="0">
                <a:ln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An adverb is a word that tells more about a verb, an adjective, or another adverb.
</a:t>
            </a:r>
            <a:r>
              <a:rPr lang="en-US" dirty="0"/>
              <a:t>
 It answers questions like:
➡️ How?
➡️ When?
➡️ Where?
➡️ How often?
➡️ To what extent?</a:t>
            </a:r>
            <a:endParaRPr lang="en-US" dirty="0"/>
          </a:p>
          <a:p>
            <a:pPr marL="0" indent="0" algn="l">
              <a:buNone/>
            </a:pPr>
            <a:r>
              <a:rPr lang="en-US" sz="2800" b="1" dirty="0">
                <a:sym typeface="+mn-ea"/>
              </a:rPr>
              <a:t>Tip</a:t>
            </a:r>
            <a:r>
              <a:rPr lang="en-US" dirty="0">
                <a:sym typeface="+mn-ea"/>
              </a:rPr>
              <a:t>: If a word adds extra detail to how, when, or where something happens — it’s probably an adverb!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17875" y="527401"/>
            <a:ext cx="943084" cy="638530"/>
          </a:xfrm>
          <a:prstGeom prst="rect">
            <a:avLst/>
          </a:prstGeom>
        </p:spPr>
      </p:pic>
      <p:pic>
        <p:nvPicPr>
          <p:cNvPr id="4" name="Picture 3" descr="WhatsApp Image 2025-11-17 at 09.19.09"/>
          <p:cNvPicPr>
            <a:picLocks noChangeAspect="1"/>
          </p:cNvPicPr>
          <p:nvPr/>
        </p:nvPicPr>
        <p:blipFill>
          <a:blip r:embed="rId2"/>
          <a:srcRect l="5000" t="18880" r="5000" b="5565"/>
          <a:stretch>
            <a:fillRect/>
          </a:stretch>
        </p:blipFill>
        <p:spPr>
          <a:xfrm>
            <a:off x="8354695" y="2467610"/>
            <a:ext cx="2967355" cy="373697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20000"/>
          </a:bodyPr>
          <a:lstStyle/>
          <a:p>
            <a:pPr marL="0" indent="0">
              <a:buNone/>
            </a:pPr>
            <a:r>
              <a:rPr lang="en-US" b="1" dirty="0"/>
              <a:t>Examples</a:t>
            </a:r>
            <a:r>
              <a:rPr lang="en-US" dirty="0"/>
              <a:t>:
</a:t>
            </a:r>
            <a:endParaRPr lang="en-US" dirty="0"/>
          </a:p>
          <a:p>
            <a:r>
              <a:rPr lang="en-US" dirty="0"/>
              <a:t>She sings sweetly. (How?)</a:t>
            </a:r>
            <a:endParaRPr lang="en-US" dirty="0"/>
          </a:p>
          <a:p>
            <a:r>
              <a:rPr lang="en-US" dirty="0"/>
              <a:t>They came yesterday. (When?)</a:t>
            </a:r>
            <a:endParaRPr lang="en-US" dirty="0"/>
          </a:p>
          <a:p>
            <a:r>
              <a:rPr lang="en-US" dirty="0"/>
              <a:t>The cat is inside. (Where?)</a:t>
            </a:r>
            <a:endParaRPr lang="en-US" dirty="0"/>
          </a:p>
          <a:p>
            <a:r>
              <a:rPr lang="en-US" dirty="0"/>
              <a:t>He always wakes up early. (How often?)</a:t>
            </a:r>
            <a:endParaRPr lang="en-US" dirty="0"/>
          </a:p>
          <a:p>
            <a:r>
              <a:rPr lang="en-US" dirty="0"/>
              <a:t>It’s very hot today. (To what extent?)</a:t>
            </a:r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 Adverbs of Manner (How?)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➡️ Tell how an action happens.
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Usually end in –</a:t>
            </a:r>
            <a:r>
              <a:rPr lang="en-US" dirty="0" err="1"/>
              <a:t>ly</a:t>
            </a:r>
            <a:r>
              <a:rPr lang="en-US" dirty="0"/>
              <a:t>.
</a:t>
            </a:r>
            <a:endParaRPr lang="en-US" dirty="0"/>
          </a:p>
          <a:p>
            <a:pPr marL="0" indent="0">
              <a:buNone/>
            </a:pPr>
            <a:r>
              <a:rPr lang="en-US" b="1" dirty="0"/>
              <a:t>Examples</a:t>
            </a:r>
            <a:r>
              <a:rPr lang="en-US" dirty="0"/>
              <a:t>: slowly, quickly, beautifully, angrily
                           He speaks politely.</a:t>
            </a:r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 Adverbs of Time (When?)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➡️ Tell when an action happens.
</a:t>
            </a:r>
            <a:endParaRPr lang="en-US" dirty="0"/>
          </a:p>
          <a:p>
            <a:pPr marL="0" indent="0">
              <a:buNone/>
            </a:pPr>
            <a:r>
              <a:rPr lang="en-US" b="1" dirty="0"/>
              <a:t>Examples</a:t>
            </a:r>
            <a:r>
              <a:rPr lang="en-US" dirty="0"/>
              <a:t>: yesterday, today, soon, now, later, before
We will leave tomorrow.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 Adverbs of Place (Where?)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➡️ Tell where an action happens.
</a:t>
            </a:r>
            <a:endParaRPr lang="en-US" dirty="0"/>
          </a:p>
          <a:p>
            <a:pPr marL="0" indent="0">
              <a:buNone/>
            </a:pPr>
            <a:r>
              <a:rPr lang="en-US" b="1" dirty="0"/>
              <a:t>Examples</a:t>
            </a:r>
            <a:r>
              <a:rPr lang="en-US" dirty="0"/>
              <a:t>: here, there, outside, upstairs, nearby, everywhere
Come here quickly.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4. Adverbs of Frequency (How often?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➡️ Tell how many times or how often.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Examples</a:t>
            </a:r>
            <a:r>
              <a:rPr lang="en-US" dirty="0"/>
              <a:t>: always, never, often, sometimes, rarely, usually
I always brush my teeth.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5. Adverbs of Degree (How much?)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➡️ Tell to what extent or how much something happens.
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Examples: very, too, almost, quite, enough, totally, extremely
She is very tired.</a:t>
            </a:r>
            <a:endParaRPr lang="en-US" dirty="0"/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TABLE_ENDDRAG_ORIGIN_RECT" val="411*72"/>
  <p:tag name="TABLE_ENDDRAG_RECT" val="102*201*411*72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>
            <a:fillRect/>
          </a:stretch>
        </a:blip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3771</Words>
  <Application>WPS Presentation</Application>
  <PresentationFormat>Widescreen</PresentationFormat>
  <Paragraphs>154</Paragraphs>
  <Slides>22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31" baseType="lpstr">
      <vt:lpstr>Arial</vt:lpstr>
      <vt:lpstr>SimSun</vt:lpstr>
      <vt:lpstr>Wingdings</vt:lpstr>
      <vt:lpstr>Arial</vt:lpstr>
      <vt:lpstr>Garamond</vt:lpstr>
      <vt:lpstr>Microsoft YaHei</vt:lpstr>
      <vt:lpstr>Arial Unicode MS</vt:lpstr>
      <vt:lpstr>Calibri</vt:lpstr>
      <vt:lpstr>Organic</vt:lpstr>
      <vt:lpstr> </vt:lpstr>
      <vt:lpstr>Learning Objectives </vt:lpstr>
      <vt:lpstr>What is an Adverb?</vt:lpstr>
      <vt:lpstr>PowerPoint 演示文稿</vt:lpstr>
      <vt:lpstr>Adverbs of Manner (How?)</vt:lpstr>
      <vt:lpstr>Adverbs of Time (When?)</vt:lpstr>
      <vt:lpstr>Adverbs of Place (Where?)</vt:lpstr>
      <vt:lpstr>Adverbs of Frequency (How often?</vt:lpstr>
      <vt:lpstr>Adverbs of Degree (How much?)</vt:lpstr>
      <vt:lpstr>Adverbs of Reason (Why?)</vt:lpstr>
      <vt:lpstr>Interrogative Adverbs (for Questions) </vt:lpstr>
      <vt:lpstr>Relative Adverbs (to Join Clauses)</vt:lpstr>
      <vt:lpstr>Adverbs of Affirmation &amp; Negation</vt:lpstr>
      <vt:lpstr>Adverbs of Condition</vt:lpstr>
      <vt:lpstr>More Kinds (Based on Use)</vt:lpstr>
      <vt:lpstr>Position of Adverbs</vt:lpstr>
      <vt:lpstr>PowerPoint 演示文稿</vt:lpstr>
      <vt:lpstr>Formation of Adverbs</vt:lpstr>
      <vt:lpstr>Irregular adverbs (no –ly rule):</vt:lpstr>
      <vt:lpstr>Degrees of Comparison of Adverbs </vt:lpstr>
      <vt:lpstr> Adverb vs. Adjective</vt:lpstr>
      <vt:lpstr>Spot the Adverb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Hafsa R</dc:creator>
  <cp:lastModifiedBy>Administrator</cp:lastModifiedBy>
  <cp:revision>41</cp:revision>
  <dcterms:created xsi:type="dcterms:W3CDTF">2025-11-16T19:39:00Z</dcterms:created>
  <dcterms:modified xsi:type="dcterms:W3CDTF">2025-11-17T04:33:08Z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74E9383704294345A63AD3F014A42042_12</vt:lpwstr>
  </property>
  <property fmtid="{D5CDD505-2E9C-101B-9397-08002B2CF9AE}" pid="3" name="KSOProductBuildVer">
    <vt:lpwstr>1033-12.2.0.23155</vt:lpwstr>
  </property>
</Properties>
</file>