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E0BA8-87B8-44E8-924F-235473BB8AC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3837-1B92-4B65-BB3D-03F7DC063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merican</a:t>
            </a:r>
            <a:br>
              <a:rPr lang="en-US" dirty="0" smtClean="0"/>
            </a:br>
            <a:r>
              <a:rPr lang="en-US" b="1" dirty="0" smtClean="0"/>
              <a:t>S</a:t>
            </a:r>
            <a:r>
              <a:rPr lang="en-US" dirty="0" smtClean="0"/>
              <a:t>ociety of</a:t>
            </a:r>
            <a:br>
              <a:rPr lang="en-US" dirty="0" smtClean="0"/>
            </a:br>
            <a:r>
              <a:rPr lang="en-US" b="1" dirty="0" smtClean="0"/>
              <a:t>H</a:t>
            </a:r>
            <a:r>
              <a:rPr lang="en-US" dirty="0" smtClean="0"/>
              <a:t>eating,</a:t>
            </a:r>
            <a:br>
              <a:rPr lang="en-US" dirty="0" smtClean="0"/>
            </a:br>
            <a:r>
              <a:rPr lang="en-US" b="1" dirty="0" smtClean="0"/>
              <a:t>R</a:t>
            </a:r>
            <a:r>
              <a:rPr lang="en-US" dirty="0" smtClean="0"/>
              <a:t>efrigerating and</a:t>
            </a:r>
            <a:br>
              <a:rPr lang="en-US" dirty="0" smtClean="0"/>
            </a:br>
            <a:r>
              <a:rPr lang="en-US" b="1" dirty="0" smtClean="0"/>
              <a:t>A</a:t>
            </a:r>
            <a:r>
              <a:rPr lang="en-US" dirty="0" smtClean="0"/>
              <a:t>ir-Conditioning</a:t>
            </a:r>
            <a:br>
              <a:rPr lang="en-US" dirty="0" smtClean="0"/>
            </a:br>
            <a:r>
              <a:rPr lang="en-US" b="1" dirty="0" smtClean="0"/>
              <a:t>E</a:t>
            </a:r>
            <a:r>
              <a:rPr lang="en-US" dirty="0" smtClean="0"/>
              <a:t>ngineers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3837-1B92-4B65-BB3D-03F7DC0630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 and mildew are both types of fungi that grow in moist environments, but </a:t>
            </a:r>
            <a:r>
              <a:rPr lang="en-US" b="1" dirty="0" smtClean="0">
                <a:effectLst/>
              </a:rPr>
              <a:t>mildew is the early, flat, powdery stage of mold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3837-1B92-4B65-BB3D-03F7DC0630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1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7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83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3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2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SHRAE&amp;oq=what+is+humadity+in+operation+theater&amp;gs_lcrp=EgZjaHJvbWUyBggAEEUYOTIICAEQABgWGB4yDQgCEAAYhgMYgAQYigUyDQgDEAAYhgMYgAQYigUyDQgEEAAYhgMYgAQYigUyDQgFEAAYhgMYgAQYigUyCggGEAAYgAQYogQyCggHEAAYgAQYogQyBwgIEAAY7wXSAQoxMjYzNGowajE1qAIIsAIB8QUqWHfz7hJiL_EFKlh38-4SYi8&amp;sourceid=chrome&amp;ie=UTF-8&amp;mstk=AUtExfByKblZbbMhodd2zMRHZiEC54hr2rgNZDNtUH7ea2j7xPu9z5lcLMQHZ6BiRVSvbfoXaEcCEBgpRQ6mRvShKg7ZbwR3KJG0laaWBkV0w4Xo6gxoJ7byU5UcWpeYtQcjPvBQQOO7z6lHLq3Vk_OTOzGK-Hb8cgPG5R3S7zOUruDpSwU&amp;csui=3&amp;ved=2ahUKEwiN8fv0n_iQAxV-_7sIHSRGKDwQgK4QegQIARA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Humidity in 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Fsc</a:t>
            </a:r>
            <a:r>
              <a:rPr lang="en-US" b="1" dirty="0" smtClean="0">
                <a:solidFill>
                  <a:srgbClr val="FFC000"/>
                </a:solidFill>
              </a:rPr>
              <a:t> (OT)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Doctors Institute of Medical &amp; Emerging Science </a:t>
            </a:r>
            <a:endParaRPr lang="en-U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69" y="39690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Easy Student-Friendly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/>
              <a:t>Think </a:t>
            </a:r>
            <a:r>
              <a:rPr dirty="0"/>
              <a:t>of humidity as 'water in the air'. Too much = mold, too little = dryness.</a:t>
            </a:r>
          </a:p>
          <a:p>
            <a:r>
              <a:rPr dirty="0" smtClean="0"/>
              <a:t> </a:t>
            </a:r>
            <a:r>
              <a:rPr dirty="0"/>
              <a:t>OR staff comfort matters—temperature affects concentration.</a:t>
            </a:r>
          </a:p>
          <a:p>
            <a:r>
              <a:rPr dirty="0" smtClean="0"/>
              <a:t> </a:t>
            </a:r>
            <a:r>
              <a:rPr dirty="0"/>
              <a:t>Equipment like computers and monitors work best at stable humidity.</a:t>
            </a:r>
          </a:p>
          <a:p>
            <a:r>
              <a:rPr dirty="0" smtClean="0"/>
              <a:t> </a:t>
            </a:r>
            <a:r>
              <a:rPr dirty="0"/>
              <a:t>Proper temp/RH reduces infection risk and keeps instruments safe.</a:t>
            </a:r>
          </a:p>
          <a:p>
            <a:r>
              <a:rPr dirty="0" smtClean="0"/>
              <a:t> </a:t>
            </a:r>
            <a:r>
              <a:rPr dirty="0"/>
              <a:t>OR climate varies due to seasonal changes—systems must adjust.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70" y="2454442"/>
            <a:ext cx="6063166" cy="3426593"/>
          </a:xfrm>
        </p:spPr>
      </p:pic>
    </p:spTree>
    <p:extLst>
      <p:ext uri="{BB962C8B-B14F-4D97-AF65-F5344CB8AC3E}">
        <p14:creationId xmlns:p14="http://schemas.microsoft.com/office/powerpoint/2010/main" val="228567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in an operating room (OR) refers to the amount of water vapor in the air, which must be precisely controlled between 20% and 60% relative humidity (RH) to ensure patient and staff safety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humidity levels help prevent the growth of microorganisms, reduce the risk of static electricity, and maintain the integrity of sterile supplies, according to standards like those from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ASHRAE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7511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ygrometer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79" y="2490788"/>
            <a:ext cx="3597780" cy="3444875"/>
          </a:xfrm>
        </p:spPr>
      </p:pic>
    </p:spTree>
    <p:extLst>
      <p:ext uri="{BB962C8B-B14F-4D97-AF65-F5344CB8AC3E}">
        <p14:creationId xmlns:p14="http://schemas.microsoft.com/office/powerpoint/2010/main" val="408935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Acceptable Operative 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Summer </a:t>
            </a:r>
            <a:r>
              <a:rPr dirty="0" smtClean="0"/>
              <a:t>: </a:t>
            </a:r>
            <a:r>
              <a:rPr dirty="0"/>
              <a:t>24.5–28°C (76–82°F) at 30% RH</a:t>
            </a:r>
          </a:p>
          <a:p>
            <a:r>
              <a:rPr dirty="0" smtClean="0"/>
              <a:t> </a:t>
            </a:r>
            <a:r>
              <a:rPr dirty="0"/>
              <a:t>Summer: 23–25.5°C (74–78°F) at 60% RH</a:t>
            </a:r>
          </a:p>
          <a:p>
            <a:r>
              <a:rPr dirty="0" smtClean="0"/>
              <a:t> </a:t>
            </a:r>
            <a:r>
              <a:rPr dirty="0"/>
              <a:t>Winter </a:t>
            </a:r>
            <a:r>
              <a:rPr dirty="0" smtClean="0"/>
              <a:t>: </a:t>
            </a:r>
            <a:r>
              <a:rPr dirty="0"/>
              <a:t>20.5–25.5°C (69–78°F) at 30% RH</a:t>
            </a:r>
          </a:p>
          <a:p>
            <a:r>
              <a:rPr dirty="0" smtClean="0"/>
              <a:t> </a:t>
            </a:r>
            <a:r>
              <a:rPr dirty="0"/>
              <a:t>Winter: 20–24°C (68–75°F) at 60% RH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Why Humidity Control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RH </a:t>
            </a:r>
            <a:r>
              <a:rPr dirty="0"/>
              <a:t>&gt; 60% increases chances of mold/mildew and wound infections.</a:t>
            </a:r>
          </a:p>
          <a:p>
            <a:r>
              <a:rPr dirty="0" smtClean="0"/>
              <a:t> </a:t>
            </a:r>
            <a:r>
              <a:rPr dirty="0"/>
              <a:t>RH &lt; 20% can cause static electricity and reduce shelf life of supplies</a:t>
            </a:r>
            <a:r>
              <a:rPr dirty="0" smtClean="0"/>
              <a:t>.</a:t>
            </a:r>
            <a:endParaRPr lang="en-US" dirty="0" smtClean="0"/>
          </a:p>
          <a:p>
            <a:r>
              <a:rPr dirty="0" smtClean="0"/>
              <a:t>OR </a:t>
            </a:r>
            <a:r>
              <a:rPr dirty="0"/>
              <a:t>standard RH: 20–60%.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Rationale for Lower Limit (20%)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b="1" dirty="0"/>
              <a:t>dry air</a:t>
            </a:r>
            <a:r>
              <a:rPr lang="en-US" dirty="0"/>
              <a:t> (low humidity), the charge </a:t>
            </a:r>
            <a:r>
              <a:rPr lang="en-US" b="1" dirty="0"/>
              <a:t>cannot escape</a:t>
            </a:r>
            <a:r>
              <a:rPr lang="en-US" dirty="0"/>
              <a:t> easily, so it stays on the surface and builds up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Things like rubber, plastic, paper, and adhesives need a little moisture to stay </a:t>
            </a:r>
            <a:r>
              <a:rPr lang="en-US" dirty="0" err="1" smtClean="0"/>
              <a:t>flexible.When</a:t>
            </a:r>
            <a:r>
              <a:rPr lang="en-US" dirty="0" smtClean="0"/>
              <a:t> </a:t>
            </a:r>
            <a:r>
              <a:rPr lang="en-US" dirty="0"/>
              <a:t>humidity is low, they lose moisture and become </a:t>
            </a:r>
            <a:r>
              <a:rPr lang="en-US" b="1" dirty="0"/>
              <a:t>hard, cracked, or weak</a:t>
            </a:r>
            <a:r>
              <a:rPr lang="en-US" dirty="0"/>
              <a:t>.</a:t>
            </a:r>
            <a:endParaRPr dirty="0"/>
          </a:p>
          <a:p>
            <a:r>
              <a:rPr dirty="0" smtClean="0"/>
              <a:t> Prevents sparks that may risk fire.</a:t>
            </a:r>
          </a:p>
          <a:p>
            <a:r>
              <a:rPr dirty="0" smtClean="0"/>
              <a:t> Maintains function of sterile indicators and electro-medical equipment.</a:t>
            </a:r>
            <a:endParaRPr lang="en-US" dirty="0" smtClean="0"/>
          </a:p>
          <a:p>
            <a:r>
              <a:rPr lang="en-US" dirty="0"/>
              <a:t>Reduces static electricity harm to equipment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Rationale for Upper Limit (60%)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High </a:t>
            </a:r>
            <a:r>
              <a:rPr dirty="0"/>
              <a:t>RH increases mold risk.</a:t>
            </a:r>
          </a:p>
          <a:p>
            <a:r>
              <a:rPr dirty="0" smtClean="0"/>
              <a:t> </a:t>
            </a:r>
            <a:r>
              <a:rPr dirty="0"/>
              <a:t>Can worsen patient wound infection chances.</a:t>
            </a:r>
          </a:p>
          <a:p>
            <a:r>
              <a:rPr dirty="0" smtClean="0"/>
              <a:t> </a:t>
            </a:r>
            <a:r>
              <a:rPr dirty="0"/>
              <a:t>Causes discomfort for OR personnel.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Temperature &amp; Humidity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When temperature rises, relative humidity usually falls.</a:t>
            </a:r>
          </a:p>
          <a:p>
            <a:r>
              <a:rPr dirty="0" smtClean="0"/>
              <a:t> </a:t>
            </a:r>
            <a:r>
              <a:rPr dirty="0"/>
              <a:t>Cold ORs have higher RH at the same absolute humidity.</a:t>
            </a:r>
          </a:p>
          <a:p>
            <a:r>
              <a:rPr dirty="0" smtClean="0"/>
              <a:t> </a:t>
            </a:r>
            <a:r>
              <a:rPr dirty="0"/>
              <a:t>ORs may exceed approved limits depending on geography and season.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Office Environment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Heating </a:t>
            </a:r>
            <a:r>
              <a:rPr dirty="0"/>
              <a:t>season: 20–23.5°C at ~50% RH.</a:t>
            </a:r>
          </a:p>
          <a:p>
            <a:r>
              <a:rPr dirty="0" smtClean="0"/>
              <a:t> </a:t>
            </a:r>
            <a:r>
              <a:rPr dirty="0"/>
              <a:t>Cooling season: 23–26°C at ~50% RH.</a:t>
            </a:r>
          </a:p>
          <a:p>
            <a:r>
              <a:rPr dirty="0" smtClean="0"/>
              <a:t> </a:t>
            </a:r>
            <a:r>
              <a:rPr dirty="0"/>
              <a:t>Maintain constant RH to avoid computer equipment issues.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384</Words>
  <Application>Microsoft Office PowerPoint</Application>
  <PresentationFormat>On-screen Show (4:3)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Organic</vt:lpstr>
      <vt:lpstr>Humidity in OT</vt:lpstr>
      <vt:lpstr>Humidity</vt:lpstr>
      <vt:lpstr>Hygrometer</vt:lpstr>
      <vt:lpstr>Acceptable Operative Temperatures</vt:lpstr>
      <vt:lpstr>Why Humidity Control Is Important</vt:lpstr>
      <vt:lpstr>Rationale for Lower Limit (20%)</vt:lpstr>
      <vt:lpstr>Rationale for Upper Limit (60%)</vt:lpstr>
      <vt:lpstr>Temperature &amp; Humidity Relationship</vt:lpstr>
      <vt:lpstr>Office Environment Guidelines</vt:lpstr>
      <vt:lpstr>Easy Student-Friendly Points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</dc:creator>
  <cp:keywords/>
  <dc:description>generated using python-pptx</dc:description>
  <cp:lastModifiedBy>ADMIN</cp:lastModifiedBy>
  <cp:revision>6</cp:revision>
  <dcterms:created xsi:type="dcterms:W3CDTF">2013-01-27T09:14:16Z</dcterms:created>
  <dcterms:modified xsi:type="dcterms:W3CDTF">2025-11-19T04:08:02Z</dcterms:modified>
  <cp:category/>
</cp:coreProperties>
</file>