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54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Guiding Principles of 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 pillars of medical ethics are:  </a:t>
            </a:r>
            <a:endParaRPr lang="en-US" dirty="0" smtClean="0"/>
          </a:p>
          <a:p>
            <a:r>
              <a:rPr lang="en-US" dirty="0" smtClean="0"/>
              <a:t>Autonomy   </a:t>
            </a:r>
          </a:p>
          <a:p>
            <a:r>
              <a:rPr lang="en-US" dirty="0" smtClean="0"/>
              <a:t>Beneficence </a:t>
            </a:r>
          </a:p>
          <a:p>
            <a:r>
              <a:rPr lang="en-US" dirty="0" smtClean="0"/>
              <a:t>Non‑maleficence    </a:t>
            </a:r>
          </a:p>
          <a:p>
            <a:r>
              <a:rPr lang="en-US" dirty="0" smtClean="0"/>
              <a:t>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9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smtClean="0"/>
              <a:t>Autonomy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Patient’s </a:t>
            </a:r>
            <a:r>
              <a:rPr lang="en-US" dirty="0"/>
              <a:t>right to choose or refuse treatment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Doctor must provide full information about therapeutic effects, risks, side effects, positives &amp; negatives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Enables </a:t>
            </a:r>
            <a:r>
              <a:rPr lang="en-US" dirty="0"/>
              <a:t>informed consent: patient makes a meaningful, voluntary decision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Example</a:t>
            </a:r>
            <a:r>
              <a:rPr lang="en-US" dirty="0"/>
              <a:t>: Dr. Khalid should explain the risks/benefits of an appendectomy to Ahmed and let him decide.</a:t>
            </a:r>
          </a:p>
        </p:txBody>
      </p:sp>
    </p:spTree>
    <p:extLst>
      <p:ext uri="{BB962C8B-B14F-4D97-AF65-F5344CB8AC3E}">
        <p14:creationId xmlns:p14="http://schemas.microsoft.com/office/powerpoint/2010/main" val="313082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smtClean="0"/>
              <a:t>Beneficence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Obligation </a:t>
            </a:r>
            <a:r>
              <a:rPr lang="en-US" dirty="0"/>
              <a:t>to do good for all patients in every circumstance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Doctors </a:t>
            </a:r>
            <a:r>
              <a:rPr lang="en-US" dirty="0"/>
              <a:t>have a special relationship with patients, demanding care as a duty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Implies </a:t>
            </a:r>
            <a:r>
              <a:rPr lang="en-US" dirty="0"/>
              <a:t>acting in the patient’s best interest (e.g., </a:t>
            </a:r>
            <a:r>
              <a:rPr lang="en-US" dirty="0" err="1"/>
              <a:t>Javed’s</a:t>
            </a:r>
            <a:r>
              <a:rPr lang="en-US" dirty="0"/>
              <a:t> objection to Dr. Khalid’s fee based on beneficence).</a:t>
            </a:r>
          </a:p>
        </p:txBody>
      </p:sp>
    </p:spTree>
    <p:extLst>
      <p:ext uri="{BB962C8B-B14F-4D97-AF65-F5344CB8AC3E}">
        <p14:creationId xmlns:p14="http://schemas.microsoft.com/office/powerpoint/2010/main" val="307957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</a:t>
            </a:r>
            <a:r>
              <a:rPr lang="en-US" b="1" dirty="0" smtClean="0"/>
              <a:t>Non‑maleficence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no harm (or minimize harm) to the patient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Extension of beneficence: protect the patient from all forms of harm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Example: Dr. Khalid’s decision to operate without consent to protect Ahmed from an inflamed appendix reflects this principle.</a:t>
            </a:r>
          </a:p>
        </p:txBody>
      </p:sp>
    </p:spTree>
    <p:extLst>
      <p:ext uri="{BB962C8B-B14F-4D97-AF65-F5344CB8AC3E}">
        <p14:creationId xmlns:p14="http://schemas.microsoft.com/office/powerpoint/2010/main" val="9901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107972" cy="53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13" y="516835"/>
            <a:ext cx="596348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3"/>
            <a:ext cx="1108411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5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187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BEHAVIOURAL SCIENCES</vt:lpstr>
      <vt:lpstr>Guiding Principles of Medical Ethics</vt:lpstr>
      <vt:lpstr>a. Autonomy</vt:lpstr>
      <vt:lpstr>b. Beneficence</vt:lpstr>
      <vt:lpstr>c. Non‑maleficence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3</cp:revision>
  <dcterms:created xsi:type="dcterms:W3CDTF">2025-11-18T13:20:09Z</dcterms:created>
  <dcterms:modified xsi:type="dcterms:W3CDTF">2025-11-18T13:40:13Z</dcterms:modified>
</cp:coreProperties>
</file>