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79" r:id="rId2"/>
    <p:sldId id="280" r:id="rId3"/>
    <p:sldId id="257" r:id="rId4"/>
    <p:sldId id="258" r:id="rId5"/>
    <p:sldId id="259" r:id="rId6"/>
    <p:sldId id="281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82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6486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47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90700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99994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8342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0738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22785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37197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9903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746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198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606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2708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5433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08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7064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431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02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Surgical Technology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ADNAN RAMZAN</a:t>
            </a: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0070C0"/>
                </a:solidFill>
              </a:rPr>
              <a:t>BS(OT&amp;RIT)</a:t>
            </a:r>
          </a:p>
          <a:p>
            <a:pPr marL="0" indent="0" algn="ctr">
              <a:buNone/>
            </a:pPr>
            <a:r>
              <a:rPr lang="en-US" sz="2800" b="1" dirty="0" smtClean="0"/>
              <a:t>Doctors Institute of Medical &amp; Emerging Science</a:t>
            </a:r>
            <a:endParaRPr lang="en-US" sz="2800" b="1" dirty="0"/>
          </a:p>
          <a:p>
            <a:pPr marL="0" indent="0" algn="ctr">
              <a:buNone/>
            </a:pPr>
            <a:endParaRPr lang="en-US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978" y="4417093"/>
            <a:ext cx="1520791" cy="152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5378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Intraoperative Role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Assisting the Surgeon:</a:t>
            </a:r>
          </a:p>
          <a:p>
            <a:r>
              <a:rPr dirty="0" smtClean="0"/>
              <a:t>Pass </a:t>
            </a:r>
            <a:r>
              <a:rPr dirty="0"/>
              <a:t>instruments and supplies.</a:t>
            </a:r>
          </a:p>
          <a:p>
            <a:r>
              <a:rPr dirty="0" smtClean="0"/>
              <a:t> </a:t>
            </a:r>
            <a:r>
              <a:rPr dirty="0"/>
              <a:t>Hold retractors.</a:t>
            </a:r>
          </a:p>
          <a:p>
            <a:r>
              <a:rPr dirty="0" smtClean="0"/>
              <a:t> </a:t>
            </a:r>
            <a:r>
              <a:rPr dirty="0"/>
              <a:t>Assist with suction and irrigation when required.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Intraoperative Role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Maintaining Sterility: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 sterile field.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contamination of tools and surfaces.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Replace contaminated items quickly.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Intraoperative Role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Handling Surgical Equipment: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Adjust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lights and equipment.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Operate cameras or scopes.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Maintain readiness with backup instruments.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Intraoperative Role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Counting Instruments and Supplies:</a:t>
            </a:r>
          </a:p>
          <a:p>
            <a:r>
              <a:rPr dirty="0" smtClean="0"/>
              <a:t>•Count </a:t>
            </a:r>
            <a:r>
              <a:rPr dirty="0"/>
              <a:t>sponges, needles, and instruments.</a:t>
            </a:r>
          </a:p>
          <a:p>
            <a:r>
              <a:rPr dirty="0" smtClean="0"/>
              <a:t> </a:t>
            </a:r>
            <a:r>
              <a:rPr dirty="0"/>
              <a:t>Ensure nothing is left inside the patient.</a:t>
            </a:r>
          </a:p>
          <a:p>
            <a:r>
              <a:rPr dirty="0" smtClean="0"/>
              <a:t> </a:t>
            </a:r>
            <a:r>
              <a:rPr dirty="0"/>
              <a:t>Work with nurses to document counts accurately.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Postoperative Role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After-Surgery Responsibilities: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Clean and disinfect the surgical area.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Re-sterilize tools.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Restock supplies for next surgery.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Postoperative Role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Transfer &amp; Documentation: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Assist in moving patient to recovery.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Document tool use and sterilization records.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Check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equipment condition.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>
                <a:solidFill>
                  <a:srgbClr val="FF0000"/>
                </a:solidFill>
              </a:rPr>
              <a:t>Workplaces for Surgical Technologists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Hospitals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Trauma Centers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Outpatient Surgery Centers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Plastic Surgery Clinics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Endoscopy Units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Labor and Delivery Units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Essential Skills Required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Strong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attention to detail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Knowledge of sterile techniques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Good communication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stamina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Fast decision-making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Ability to work under pressure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Educational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school diploma or equivalent.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Certificate or Associate Degree in Surgical Technology.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Training in anatomy, physiology, microbiology, and sterile procedures.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Clinical 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Hands-on training includes:</a:t>
            </a:r>
          </a:p>
          <a:p>
            <a:r>
              <a:rPr dirty="0" smtClean="0"/>
              <a:t> </a:t>
            </a:r>
            <a:r>
              <a:rPr dirty="0"/>
              <a:t>Real operating room practice.</a:t>
            </a:r>
          </a:p>
          <a:p>
            <a:r>
              <a:rPr dirty="0" smtClean="0"/>
              <a:t> </a:t>
            </a:r>
            <a:r>
              <a:rPr dirty="0"/>
              <a:t>Handling instruments.</a:t>
            </a:r>
          </a:p>
          <a:p>
            <a:r>
              <a:rPr dirty="0" smtClean="0"/>
              <a:t> </a:t>
            </a:r>
            <a:r>
              <a:rPr dirty="0"/>
              <a:t>Participating in supervised surgeries.</a:t>
            </a:r>
          </a:p>
          <a:p>
            <a:r>
              <a:rPr dirty="0" smtClean="0"/>
              <a:t> </a:t>
            </a:r>
            <a:r>
              <a:rPr dirty="0"/>
              <a:t>Learning teamwork and communication.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Surgical Technology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542" y="2579570"/>
            <a:ext cx="5991666" cy="3355333"/>
          </a:xfrm>
        </p:spPr>
      </p:pic>
    </p:spTree>
    <p:extLst>
      <p:ext uri="{BB962C8B-B14F-4D97-AF65-F5344CB8AC3E}">
        <p14:creationId xmlns:p14="http://schemas.microsoft.com/office/powerpoint/2010/main" val="6311880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Certification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CST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Certified Surgical Technologist (most common).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TS-C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Technologist in Surgery-Certified.</a:t>
            </a: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Benefits: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Better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salary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job opportunities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Professional credibility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>
                <a:solidFill>
                  <a:srgbClr val="FF0000"/>
                </a:solidFill>
              </a:rPr>
              <a:t>Career Advancement Opportunities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/>
              <a:t>Lead </a:t>
            </a:r>
            <a:r>
              <a:rPr dirty="0"/>
              <a:t>Surgical Technologist</a:t>
            </a:r>
          </a:p>
          <a:p>
            <a:r>
              <a:rPr dirty="0" smtClean="0"/>
              <a:t> </a:t>
            </a:r>
            <a:r>
              <a:rPr dirty="0"/>
              <a:t>Surgical First Assistant (SFA)</a:t>
            </a:r>
          </a:p>
          <a:p>
            <a:r>
              <a:rPr dirty="0" smtClean="0"/>
              <a:t> </a:t>
            </a:r>
            <a:r>
              <a:rPr dirty="0"/>
              <a:t>Operating Room Manager</a:t>
            </a:r>
          </a:p>
          <a:p>
            <a:r>
              <a:rPr dirty="0" smtClean="0"/>
              <a:t> </a:t>
            </a:r>
            <a:r>
              <a:rPr dirty="0"/>
              <a:t>Educator or Instructor</a:t>
            </a:r>
          </a:p>
          <a:p>
            <a:r>
              <a:rPr dirty="0" smtClean="0"/>
              <a:t> </a:t>
            </a:r>
            <a:r>
              <a:rPr dirty="0"/>
              <a:t>Sales Representative for surgical equipment companies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Salary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/>
              <a:t> </a:t>
            </a:r>
            <a:r>
              <a:rPr dirty="0"/>
              <a:t>Competitive salary depending on location.</a:t>
            </a:r>
          </a:p>
          <a:p>
            <a:r>
              <a:rPr dirty="0" smtClean="0"/>
              <a:t> </a:t>
            </a:r>
            <a:r>
              <a:rPr dirty="0"/>
              <a:t>Higher pay in trauma hospitals and specialty surgery.</a:t>
            </a:r>
          </a:p>
          <a:p>
            <a:r>
              <a:rPr dirty="0" smtClean="0"/>
              <a:t> </a:t>
            </a:r>
            <a:r>
              <a:rPr dirty="0"/>
              <a:t>Certification increases earning potential.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Future Job Outlook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demand due to increasing surgeries.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Growth in outpatient surgery centers.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Technology advancements create more opportunities.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>
                <a:solidFill>
                  <a:srgbClr val="FF0000"/>
                </a:solidFill>
              </a:rPr>
              <a:t>Why Choose Surgical Technology?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/>
              <a:t>Fast </a:t>
            </a:r>
            <a:r>
              <a:rPr dirty="0"/>
              <a:t>entry into the medical field.</a:t>
            </a:r>
          </a:p>
          <a:p>
            <a:r>
              <a:rPr dirty="0" smtClean="0"/>
              <a:t> </a:t>
            </a:r>
            <a:r>
              <a:rPr dirty="0"/>
              <a:t>High job satisfaction.</a:t>
            </a:r>
          </a:p>
          <a:p>
            <a:r>
              <a:rPr dirty="0" smtClean="0"/>
              <a:t> </a:t>
            </a:r>
            <a:r>
              <a:rPr dirty="0"/>
              <a:t>A meaningful role in saving lives.</a:t>
            </a:r>
          </a:p>
          <a:p>
            <a:r>
              <a:rPr dirty="0" smtClean="0"/>
              <a:t> </a:t>
            </a:r>
            <a:r>
              <a:rPr dirty="0"/>
              <a:t>Opportunities for growth and specialization.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Surgical Technology is a rewarding and important healthcare career.</a:t>
            </a:r>
          </a:p>
          <a:p>
            <a:r>
              <a:t>It offers challenging work, steady job growth, and meaningful patient impact.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743" y="2521819"/>
            <a:ext cx="6012073" cy="33977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845640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smtClean="0"/>
              <a:t> Surgical Technology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specialized healthcare field </a:t>
            </a:r>
            <a:r>
              <a:rPr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focused on assisting surgeons.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Ensures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safe surgery by preparing tools, equipment, and sterile environment.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Surgical technologists are key members of the operating room team.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Who is a Surgical Technologist?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trained professional who supports surgeons, nurses, and anesthesia providers.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Works before, during, and after surgery.</a:t>
            </a:r>
          </a:p>
          <a:p>
            <a:pPr marL="0" indent="0">
              <a:buNone/>
            </a:pPr>
            <a:r>
              <a:rPr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Known as: </a:t>
            </a:r>
            <a:endParaRPr lang="en-US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Scrub Tech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Operating Room 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Tech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Surgical Tech.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Why Surgical Technologists Are Important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Reduce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surgical risks.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Maintain sterile conditions.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Ensure surgeries run smoothly and efficiently.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 patient safety and outcomes.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866" y="2387065"/>
            <a:ext cx="7033483" cy="3885963"/>
          </a:xfrm>
        </p:spPr>
      </p:pic>
    </p:spTree>
    <p:extLst>
      <p:ext uri="{BB962C8B-B14F-4D97-AF65-F5344CB8AC3E}">
        <p14:creationId xmlns:p14="http://schemas.microsoft.com/office/powerpoint/2010/main" val="1100410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Primary Roles of a Surgical Technologist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Surgical tech roles fall into three phases: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Preoperative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(Before Surgery)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Intraoperative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(During Surgery)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Postoperative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(After Surgery)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Preoperative Role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Preparing the Operating Room: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Set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up surgical instruments and supplies.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Arrange operating table, lights, and equipment.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Ensure all tools are sterilized.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Preoperative Role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Preparing the Patient: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 with gowning and gloving the surgical team.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Assist in positioning the patient.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 sterile drapes.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30</TotalTime>
  <Words>659</Words>
  <Application>Microsoft Office PowerPoint</Application>
  <PresentationFormat>On-screen Show (4:3)</PresentationFormat>
  <Paragraphs>119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Garamond</vt:lpstr>
      <vt:lpstr>Times New Roman</vt:lpstr>
      <vt:lpstr>Organic</vt:lpstr>
      <vt:lpstr>Surgical Technology</vt:lpstr>
      <vt:lpstr>Surgical Technology</vt:lpstr>
      <vt:lpstr> Surgical Technology</vt:lpstr>
      <vt:lpstr>Who is a Surgical Technologist?</vt:lpstr>
      <vt:lpstr>Why Surgical Technologists Are Important</vt:lpstr>
      <vt:lpstr>PowerPoint Presentation</vt:lpstr>
      <vt:lpstr>Primary Roles of a Surgical Technologist</vt:lpstr>
      <vt:lpstr>Preoperative Role 1</vt:lpstr>
      <vt:lpstr>Preoperative Role 2</vt:lpstr>
      <vt:lpstr>Intraoperative Role 1</vt:lpstr>
      <vt:lpstr>Intraoperative Role 2</vt:lpstr>
      <vt:lpstr>Intraoperative Role 3</vt:lpstr>
      <vt:lpstr>Intraoperative Role 4</vt:lpstr>
      <vt:lpstr>Postoperative Role 1</vt:lpstr>
      <vt:lpstr>Postoperative Role 2</vt:lpstr>
      <vt:lpstr>Workplaces for Surgical Technologists</vt:lpstr>
      <vt:lpstr>Essential Skills Required</vt:lpstr>
      <vt:lpstr>Educational Requirements</vt:lpstr>
      <vt:lpstr>Clinical Training</vt:lpstr>
      <vt:lpstr>Certification Options</vt:lpstr>
      <vt:lpstr>Career Advancement Opportunities</vt:lpstr>
      <vt:lpstr>Salary Overview</vt:lpstr>
      <vt:lpstr>Future Job Outlook</vt:lpstr>
      <vt:lpstr>Why Choose Surgical Technology?</vt:lpstr>
      <vt:lpstr>Conclusion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Surgical Technology</dc:title>
  <dc:subject/>
  <dc:creator>ADMIN</dc:creator>
  <cp:keywords/>
  <dc:description>generated using python-pptx</dc:description>
  <cp:lastModifiedBy>ADMIN</cp:lastModifiedBy>
  <cp:revision>5</cp:revision>
  <dcterms:created xsi:type="dcterms:W3CDTF">2013-01-27T09:14:16Z</dcterms:created>
  <dcterms:modified xsi:type="dcterms:W3CDTF">2025-11-18T10:18:45Z</dcterms:modified>
  <cp:category/>
</cp:coreProperties>
</file>