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5" r:id="rId3"/>
    <p:sldId id="257" r:id="rId4"/>
    <p:sldId id="259" r:id="rId5"/>
    <p:sldId id="260" r:id="rId6"/>
    <p:sldId id="261" r:id="rId7"/>
    <p:sldId id="277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4.png"/><Relationship Id="rId18" Type="http://schemas.openxmlformats.org/officeDocument/2006/relationships/image" Target="../media/image3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1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1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72761" y="1447136"/>
            <a:ext cx="943084" cy="6385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6215" y="1876247"/>
            <a:ext cx="6815669" cy="1515533"/>
          </a:xfrm>
        </p:spPr>
        <p:txBody>
          <a:bodyPr/>
          <a:lstStyle/>
          <a:p>
            <a:r>
              <a:rPr lang="en-US" b="1" dirty="0"/>
              <a:t>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 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184039" y="251292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605741" y="2722342"/>
            <a:ext cx="8050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/>
              <a:t>Self in Social Psychology 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859950" y="3645205"/>
            <a:ext cx="64721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/>
              <a:t>Social Psychology| BS </a:t>
            </a:r>
            <a:endParaRPr lang="en-US" sz="2400" b="1" dirty="0"/>
          </a:p>
          <a:p>
            <a:pPr algn="ctr"/>
            <a:r>
              <a:rPr lang="en-US" sz="2400" b="1" dirty="0" err="1"/>
              <a:t>Hafsa</a:t>
            </a:r>
            <a:r>
              <a:rPr lang="en-US" sz="2400" b="1" dirty="0"/>
              <a:t> Rasheed </a:t>
            </a:r>
            <a:endParaRPr lang="en-US" sz="2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Self-Esteem (How Do I Feel About Myself?)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5000"/>
          </a:bodyPr>
          <a:lstStyle/>
          <a:p>
            <a:pPr marL="0" indent="0" algn="ctr">
              <a:buNone/>
            </a:pPr>
            <a:r>
              <a:rPr lang="en-US" b="1" dirty="0"/>
              <a:t>Self-esteem = </a:t>
            </a:r>
            <a:r>
              <a:rPr lang="en-US" sz="2800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emotional evaluation of yourself</a:t>
            </a:r>
            <a:endParaRPr lang="en-US" sz="2800" b="1" dirty="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b="1" dirty="0"/>
          </a:p>
          <a:p>
            <a:pPr marL="0" indent="0" algn="l">
              <a:buNone/>
            </a:pPr>
            <a:r>
              <a:rPr lang="en-US" dirty="0"/>
              <a:t>
✅</a:t>
            </a:r>
            <a:r>
              <a:rPr 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High self-esteem
</a:t>
            </a:r>
            <a:r>
              <a:rPr lang="en-US" dirty="0"/>
              <a:t>• confidence
• resilience
• initiative
✅</a:t>
            </a:r>
            <a:r>
              <a:rPr 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Low self-esteem
</a:t>
            </a:r>
            <a:r>
              <a:rPr lang="en-US" dirty="0"/>
              <a:t>• fear of failure
• sensitivity to criticism
• self-doubt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7875" y="527401"/>
            <a:ext cx="943084" cy="63853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Effects of Social Comparison on Self-Esteem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Upward comparison → lowers it
Downward comparison → raises it
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✅ Pakistani example:
Comparing grades with cousins affects confidence strongly.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7875" y="527401"/>
            <a:ext cx="943084" cy="6385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Self-Discrepancy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557145"/>
            <a:ext cx="6720840" cy="3319145"/>
          </a:xfrm>
        </p:spPr>
        <p:txBody>
          <a:bodyPr>
            <a:normAutofit fontScale="67500" lnSpcReduction="20000"/>
          </a:bodyPr>
          <a:lstStyle/>
          <a:p>
            <a:pPr marL="0" indent="0">
              <a:buNone/>
            </a:pPr>
            <a:r>
              <a:rPr 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Tory Higgins</a:t>
            </a:r>
            <a:r>
              <a:rPr lang="en-US" dirty="0"/>
              <a:t> (Canadian-American social psychologist)
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We have three selves: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(1) </a:t>
            </a:r>
            <a:r>
              <a:rPr lang="en-US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Actual Self
</a:t>
            </a:r>
            <a:r>
              <a:rPr lang="en-US" dirty="0"/>
              <a:t>→ Who I am right now.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
(2)</a:t>
            </a:r>
            <a:r>
              <a:rPr 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Ideal Self
</a:t>
            </a:r>
            <a:r>
              <a:rPr lang="en-US" dirty="0"/>
              <a:t>→ Who I want to be
(goals, dreams)
(3)</a:t>
            </a:r>
            <a:r>
              <a:rPr 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Ought Self
</a:t>
            </a:r>
            <a:r>
              <a:rPr lang="en-US" dirty="0"/>
              <a:t>→ Who I should be.
(family, society expectations)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7875" y="527401"/>
            <a:ext cx="943084" cy="638530"/>
          </a:xfrm>
          <a:prstGeom prst="rect">
            <a:avLst/>
          </a:prstGeom>
        </p:spPr>
      </p:pic>
      <p:pic>
        <p:nvPicPr>
          <p:cNvPr id="4" name="Picture 3" descr="WhatsApp Image 2025-11-17 at 08.52.15"/>
          <p:cNvPicPr>
            <a:picLocks noChangeAspect="1"/>
          </p:cNvPicPr>
          <p:nvPr/>
        </p:nvPicPr>
        <p:blipFill>
          <a:blip r:embed="rId2"/>
          <a:srcRect l="6239" t="6239" r="6412" b="8492"/>
          <a:stretch>
            <a:fillRect/>
          </a:stretch>
        </p:blipFill>
        <p:spPr>
          <a:xfrm>
            <a:off x="7467600" y="2438400"/>
            <a:ext cx="3771900" cy="368173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en-US" b="1" dirty="0"/>
              <a:t>When mismatches happen:</a:t>
            </a:r>
            <a:r>
              <a:rPr lang="en-US" dirty="0"/>
              <a:t>
Actual ≠ Ideal → sadness, depression
Actual ≠ Ought → guilt, anxiety
✅ Pakistani example:
• Ideal: “I want to be an artist.”
• Ought: “My family wants me to be a doctor.”
→ Tension, stress, identity conflict.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7875" y="527401"/>
            <a:ext cx="943084" cy="63853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82345"/>
            <a:ext cx="10522585" cy="1303655"/>
          </a:xfrm>
        </p:spPr>
        <p:txBody>
          <a:bodyPr>
            <a:normAutofit fontScale="90000"/>
          </a:bodyPr>
          <a:lstStyle/>
          <a:p>
            <a:r>
              <a:rPr lang="en-US" dirty="0"/>
              <a:t>Self-Knowledge: Do We Really Know Ourselves?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lstStyle/>
          <a:p>
            <a:pPr marL="0" indent="0" algn="ctr">
              <a:buNone/>
            </a:pPr>
            <a:r>
              <a:rPr lang="en-US" sz="1800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Research shows we are not always honest or accurate about ourselves.
</a:t>
            </a:r>
            <a:endParaRPr lang="en-US" sz="1400" dirty="0"/>
          </a:p>
          <a:p>
            <a:pPr marL="0" indent="0">
              <a:buNone/>
            </a:pPr>
            <a:r>
              <a:rPr lang="en-US" sz="1400" dirty="0"/>
              <a:t>✅ </a:t>
            </a:r>
            <a:r>
              <a:rPr lang="en-US" sz="1400" b="1" dirty="0"/>
              <a:t>Reasons</a:t>
            </a:r>
            <a:r>
              <a:rPr lang="en-US" sz="1400" dirty="0"/>
              <a:t>:
• We underestimate negative qualities (self-enhancement)
• We justify our behavior (self-serving bias)
• We don’t see hidden motives
• Others often know our blind spots better
</a:t>
            </a: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✅ </a:t>
            </a:r>
            <a:r>
              <a:rPr lang="en-US" sz="1400" b="1" dirty="0"/>
              <a:t>Example</a:t>
            </a:r>
            <a:r>
              <a:rPr lang="en-US" sz="1400" dirty="0"/>
              <a:t>:
A student thinks she is “not talkative,” but classmates think she is loud.</a:t>
            </a:r>
            <a:endParaRPr lang="en-US" sz="1400" dirty="0"/>
          </a:p>
          <a:p>
            <a:pPr marL="0" indent="0">
              <a:buNone/>
            </a:pP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7875" y="527401"/>
            <a:ext cx="943084" cy="63853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Self-Presentation (Impression Management)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Erving Goffman </a:t>
            </a:r>
            <a:r>
              <a:rPr lang="en-US" dirty="0"/>
              <a:t>(Canadian sociologist) — </a:t>
            </a:r>
            <a:r>
              <a:rPr 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“life is a stage.”
</a:t>
            </a:r>
            <a:r>
              <a:rPr lang="en-US" dirty="0"/>
              <a:t>
We try to control how others see us.
✅ Common Strategies:
1. </a:t>
            </a:r>
            <a:r>
              <a:rPr lang="en-US" b="1" dirty="0"/>
              <a:t>Ingratiation</a:t>
            </a:r>
            <a:r>
              <a:rPr lang="en-US" dirty="0"/>
              <a:t>
→ Being nice to be liked
Example: Complimenting teachers or seniors.
2. </a:t>
            </a:r>
            <a:r>
              <a:rPr lang="en-US" b="1" dirty="0"/>
              <a:t>Self-Promotion
</a:t>
            </a:r>
            <a:r>
              <a:rPr lang="en-US" dirty="0"/>
              <a:t>→ Highlighting abilities
Example: “I have 3 years of experience” in an interview.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7875" y="527401"/>
            <a:ext cx="943084" cy="63853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Continued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3. Supplication
→ Acting weak to get help
Example: “I can’t do this without your support.”
</a:t>
            </a:r>
            <a:br>
              <a:rPr lang="en-US" dirty="0"/>
            </a:br>
            <a:r>
              <a:rPr lang="en-US" dirty="0"/>
              <a:t>4. Self-Verification
→ Wanting others to confirm our identity
Example: If I see myself as hardworking, I want others to see that too.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7875" y="527401"/>
            <a:ext cx="943084" cy="63853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Self in Pakistani Society (Very Relevant)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• Strong influence of family expectations
• Social comparison is common (“cousins’ competition”)
• Identity includes religious and cultural roles
• Women experience more ought-self pressure
• Social media amplifies ideal-self expectations
• Students gain self-esteem from academic achievements and approval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7875" y="527401"/>
            <a:ext cx="943084" cy="63853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1: Actual vs Ideal Self Cards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• Students write their Actual and Ideal selves
• Compare for mismatches
• Discuss how it affects emotions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7875" y="527401"/>
            <a:ext cx="943084" cy="63853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2: Social Comparison 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557145"/>
            <a:ext cx="6018530" cy="331914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• Students stand in a line based on how confident/successful they feel
• Identify what caused upward/downward comparisons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7875" y="527401"/>
            <a:ext cx="943084" cy="638530"/>
          </a:xfrm>
          <a:prstGeom prst="rect">
            <a:avLst/>
          </a:prstGeom>
        </p:spPr>
      </p:pic>
      <p:pic>
        <p:nvPicPr>
          <p:cNvPr id="4" name="Picture 3" descr="WhatsApp Image 2025-11-17 at 08.52.13 (1)"/>
          <p:cNvPicPr>
            <a:picLocks noChangeAspect="1"/>
          </p:cNvPicPr>
          <p:nvPr/>
        </p:nvPicPr>
        <p:blipFill>
          <a:blip r:embed="rId2"/>
          <a:srcRect l="33411" t="7778" r="28724" b="7778"/>
          <a:stretch>
            <a:fillRect/>
          </a:stretch>
        </p:blipFill>
        <p:spPr>
          <a:xfrm>
            <a:off x="9829800" y="2514600"/>
            <a:ext cx="1653540" cy="36976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“The Self” in Social Psychology?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514600"/>
            <a:ext cx="8039735" cy="37496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/>
              <a:t>In Social Psychology, the self is not just personal identity — it is a social product. 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It includes: </a:t>
            </a:r>
            <a:endParaRPr lang="en-US" sz="1800" dirty="0"/>
          </a:p>
          <a:p>
            <a:pPr marL="0" indent="0">
              <a:buNone/>
            </a:pPr>
            <a:r>
              <a:rPr lang="en-US" sz="1800" dirty="0"/>
              <a:t>✅ </a:t>
            </a:r>
            <a:r>
              <a:rPr lang="en-US" sz="1800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Self-Concept</a:t>
            </a:r>
            <a:r>
              <a:rPr lang="en-US" sz="1800" dirty="0"/>
              <a:t> → All the beliefs we hold about who we are.
✅ </a:t>
            </a:r>
            <a:r>
              <a:rPr lang="en-US" sz="1800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Self-Esteem</a:t>
            </a:r>
            <a:r>
              <a:rPr lang="en-US" sz="18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1800" dirty="0"/>
              <a:t> → How we evaluate ourselves emotionally.
✅ </a:t>
            </a:r>
            <a:r>
              <a:rPr lang="en-US" sz="1800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Self-Presentation</a:t>
            </a:r>
            <a:r>
              <a:rPr lang="en-US" sz="1800" dirty="0"/>
              <a:t> /</a:t>
            </a:r>
            <a:r>
              <a:rPr lang="en-US" sz="18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Impression Management </a:t>
            </a:r>
            <a:r>
              <a:rPr lang="en-US" sz="1800" dirty="0"/>
              <a:t>→ How we show ourselves to others.
✅ </a:t>
            </a:r>
            <a:r>
              <a:rPr lang="en-US" sz="1800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Self-Knowledge</a:t>
            </a:r>
            <a:r>
              <a:rPr lang="en-US" sz="1800" dirty="0"/>
              <a:t> → How well we understand our motives, feelings, and behavior.
</a:t>
            </a:r>
            <a:endParaRPr lang="en-US" sz="1800" dirty="0"/>
          </a:p>
          <a:p>
            <a:pPr marL="0" indent="0">
              <a:buNone/>
            </a:pPr>
            <a:r>
              <a:rPr lang="en-US" sz="1800" dirty="0"/>
              <a:t>Key point:
We understand ourselves through society, culture, interactions, and feedback, not in isolation.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7875" y="527401"/>
            <a:ext cx="943084" cy="638530"/>
          </a:xfrm>
          <a:prstGeom prst="rect">
            <a:avLst/>
          </a:prstGeom>
        </p:spPr>
      </p:pic>
      <p:pic>
        <p:nvPicPr>
          <p:cNvPr id="8" name="Picture 7" descr="WhatsApp Image 2025-11-17 at 08.52.13 (2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400" y="2895600"/>
            <a:ext cx="2423795" cy="197612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3: Identity Circle 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lstStyle/>
          <a:p>
            <a:pPr marL="0" indent="0">
              <a:buNone/>
            </a:pPr>
            <a:r>
              <a:rPr lang="en-US" dirty="0"/>
              <a:t>Students draw a circle of:
</a:t>
            </a:r>
            <a:endParaRPr lang="en-US" dirty="0"/>
          </a:p>
          <a:p>
            <a:r>
              <a:rPr lang="en-US" dirty="0"/>
              <a:t>family roles</a:t>
            </a:r>
            <a:endParaRPr lang="en-US" dirty="0"/>
          </a:p>
          <a:p>
            <a:r>
              <a:rPr lang="en-US" dirty="0"/>
              <a:t>achievements</a:t>
            </a:r>
            <a:endParaRPr lang="en-US" dirty="0"/>
          </a:p>
          <a:p>
            <a:r>
              <a:rPr lang="en-US" dirty="0"/>
              <a:t>personality traits
cultural roles
→ Shows how identity is socially shaped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WhatsApp Image 2025-11-17 at 08.52.17"/>
          <p:cNvPicPr>
            <a:picLocks noChangeAspect="1"/>
          </p:cNvPicPr>
          <p:nvPr/>
        </p:nvPicPr>
        <p:blipFill>
          <a:blip r:embed="rId1"/>
          <a:srcRect t="29349" b="30297"/>
          <a:stretch>
            <a:fillRect/>
          </a:stretch>
        </p:blipFill>
        <p:spPr>
          <a:xfrm>
            <a:off x="5410200" y="2590800"/>
            <a:ext cx="6080125" cy="24536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Self-Concept (Who Am I?)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Self-concept</a:t>
            </a:r>
            <a:r>
              <a:rPr lang="en-US" dirty="0"/>
              <a:t> = </a:t>
            </a:r>
            <a:r>
              <a:rPr lang="en-US" b="1" i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your mental picture of yourself</a:t>
            </a:r>
            <a:r>
              <a:rPr lang="en-US" i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  <a:endParaRPr lang="en-US" i="1" dirty="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dirty="0"/>
              <a:t>
</a:t>
            </a:r>
            <a:r>
              <a:rPr lang="en-US" b="1" dirty="0"/>
              <a:t>Includes</a:t>
            </a:r>
            <a:r>
              <a:rPr lang="en-US" dirty="0"/>
              <a:t>:
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b="1" dirty="0"/>
              <a:t>Abilities </a:t>
            </a:r>
            <a:r>
              <a:rPr lang="en-US" dirty="0"/>
              <a:t>(e.g., “I am good at writing”)
• </a:t>
            </a:r>
            <a:r>
              <a:rPr lang="en-US" b="1" dirty="0"/>
              <a:t>Traits </a:t>
            </a:r>
            <a:r>
              <a:rPr lang="en-US" dirty="0"/>
              <a:t>(e.g., “I am introverted”)
• </a:t>
            </a:r>
            <a:r>
              <a:rPr lang="en-US" b="1" dirty="0"/>
              <a:t>Social roles </a:t>
            </a:r>
            <a:r>
              <a:rPr lang="en-US" dirty="0"/>
              <a:t>(e.g., student, daughter, teacher)
• </a:t>
            </a:r>
            <a:r>
              <a:rPr lang="en-US" b="1" dirty="0"/>
              <a:t>Group identities </a:t>
            </a:r>
            <a:r>
              <a:rPr lang="en-US" dirty="0"/>
              <a:t>(e.g., Pakistani, Muslim, Punjabi, etc.)
• </a:t>
            </a:r>
            <a:r>
              <a:rPr lang="en-US" b="1" dirty="0"/>
              <a:t>Life goals </a:t>
            </a:r>
            <a:r>
              <a:rPr lang="en-US" dirty="0"/>
              <a:t>(e.g., “I want to be a lecturer”)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7875" y="527401"/>
            <a:ext cx="943084" cy="638530"/>
          </a:xfrm>
          <a:prstGeom prst="rect">
            <a:avLst/>
          </a:prstGeom>
        </p:spPr>
      </p:pic>
      <p:pic>
        <p:nvPicPr>
          <p:cNvPr id="4" name="Picture 3" descr="WhatsApp Image 2025-11-17 at 08.52.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0005" y="2493645"/>
            <a:ext cx="3619500" cy="35915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Continued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Self is Dynamic: </a:t>
            </a:r>
            <a:r>
              <a:rPr lang="en-US" dirty="0"/>
              <a:t>
Your self-concept changes with experiences.
 </a:t>
            </a:r>
            <a:r>
              <a:rPr lang="en-US" b="1" dirty="0"/>
              <a:t>Example</a:t>
            </a:r>
            <a:r>
              <a:rPr lang="en-US" dirty="0"/>
              <a:t>:
A shy student becomes confident after joining a debating society.
Now self-concept changes from “quiet” to “confident speaker.”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7875" y="527401"/>
            <a:ext cx="943084" cy="6385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Develop Self-Concept?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2600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 Through Others </a:t>
            </a:r>
            <a:r>
              <a:rPr lang="en-US" sz="26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— </a:t>
            </a:r>
            <a:r>
              <a:rPr lang="en-US" sz="2600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Looking-Glass</a:t>
            </a:r>
            <a:r>
              <a:rPr lang="en-US" sz="26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600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Self</a:t>
            </a:r>
            <a:endParaRPr lang="en-US" sz="2600" dirty="0"/>
          </a:p>
          <a:p>
            <a:pPr marL="0" indent="0">
              <a:buNone/>
            </a:pPr>
            <a:r>
              <a:rPr lang="en-US" dirty="0"/>
              <a:t>
</a:t>
            </a:r>
            <a:r>
              <a:rPr lang="en-US" b="1" dirty="0"/>
              <a:t>Charles</a:t>
            </a:r>
            <a:r>
              <a:rPr lang="en-US" dirty="0"/>
              <a:t> </a:t>
            </a:r>
            <a:r>
              <a:rPr lang="en-US" b="1" dirty="0"/>
              <a:t>Horton</a:t>
            </a:r>
            <a:r>
              <a:rPr lang="en-US" dirty="0"/>
              <a:t> </a:t>
            </a:r>
            <a:r>
              <a:rPr lang="en-US" b="1" dirty="0"/>
              <a:t>Cooley</a:t>
            </a:r>
            <a:r>
              <a:rPr lang="en-US" dirty="0"/>
              <a:t> (American sociologist): </a:t>
            </a:r>
            <a:endParaRPr lang="en-US" dirty="0"/>
          </a:p>
          <a:p>
            <a:pPr marL="0" indent="0">
              <a:buNone/>
            </a:pPr>
            <a:r>
              <a:rPr lang="en-US" b="1" i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We see ourselves through others’ reactions.
</a:t>
            </a:r>
            <a:r>
              <a:rPr lang="en-US" dirty="0"/>
              <a:t>
• “If people think I am smart, I start believing it.”
• “If teachers call me irresponsible, I internalize it.”
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
✅ </a:t>
            </a:r>
            <a:r>
              <a:rPr lang="en-US" b="1" dirty="0"/>
              <a:t>Pakistani example:</a:t>
            </a:r>
            <a:r>
              <a:rPr lang="en-US" dirty="0"/>
              <a:t>
Family constantly praising siblings → child develops strong academic identity.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7875" y="527401"/>
            <a:ext cx="943084" cy="6385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Picture 3" descr="WhatsApp Image 2025-11-17 at 08.52.14 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32810" y="685800"/>
            <a:ext cx="5480685" cy="55067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Continued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2900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 Through Social Comparison — </a:t>
            </a:r>
            <a:endParaRPr lang="en-US" sz="2900" b="1" dirty="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b="1" dirty="0"/>
              <a:t>Theory by Leon </a:t>
            </a:r>
            <a:r>
              <a:rPr lang="en-US" b="1" dirty="0" err="1"/>
              <a:t>Festinger</a:t>
            </a:r>
            <a:r>
              <a:rPr lang="en-US" b="1" dirty="0"/>
              <a:t> (American)</a:t>
            </a:r>
            <a:r>
              <a:rPr lang="en-US" dirty="0"/>
              <a:t>
We compare ourselves to others to evaluate our abilities.
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Two types:</a:t>
            </a:r>
            <a:r>
              <a:rPr lang="en-US" dirty="0"/>
              <a:t>
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✅</a:t>
            </a:r>
            <a:r>
              <a:rPr 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Upward Comparison
</a:t>
            </a:r>
            <a:r>
              <a:rPr lang="en-US" dirty="0"/>
              <a:t>→ Comparing with someone better
• can motivate
• can also reduce self-esteem
Example:
Comparing with a class topper.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7875" y="527401"/>
            <a:ext cx="943084" cy="6385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Continued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✅ Downward Comparison
</a:t>
            </a:r>
            <a:endParaRPr lang="en-US" b="1" dirty="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dirty="0"/>
              <a:t>→ Comparing with someone worse
• boosts self-esteem
• helps us feel better when stressed
Example:
“I am doing better than my friend who failed the test.”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7875" y="527401"/>
            <a:ext cx="943084" cy="6385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Continued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7500" lnSpcReduction="20000"/>
          </a:bodyPr>
          <a:lstStyle/>
          <a:p>
            <a:pPr marL="0" indent="0" algn="ctr">
              <a:buNone/>
            </a:pPr>
            <a:r>
              <a:rPr lang="en-US" sz="36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 </a:t>
            </a:r>
            <a:r>
              <a:rPr lang="en-US" sz="3600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Through</a:t>
            </a:r>
            <a:r>
              <a:rPr lang="en-US" sz="3600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600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Culture</a:t>
            </a:r>
            <a:endParaRPr lang="en-US" dirty="0"/>
          </a:p>
          <a:p>
            <a:pPr marL="0" indent="0" algn="l">
              <a:buNone/>
            </a:pPr>
            <a:r>
              <a:rPr lang="en-US" dirty="0"/>
              <a:t>Different cultures shape different selves:</a:t>
            </a:r>
            <a:endParaRPr lang="en-US" dirty="0"/>
          </a:p>
          <a:p>
            <a:r>
              <a:rPr 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Individualistic cultures (USA, UK)
</a:t>
            </a:r>
            <a:r>
              <a:rPr lang="en-US" dirty="0"/>
              <a:t>→ Emphasize uniqueness &amp; independence.
“I am unique, creative, independent.”</a:t>
            </a:r>
            <a:endParaRPr lang="en-US" dirty="0"/>
          </a:p>
          <a:p>
            <a:r>
              <a:rPr 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Collectivistic cultures (Pakistan, India)
</a:t>
            </a:r>
            <a:r>
              <a:rPr lang="en-US" dirty="0"/>
              <a:t>→ Emphasize family, honor, duty.
“I am a daughter, a sister, a part of my community.”
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✅ </a:t>
            </a:r>
            <a:r>
              <a:rPr lang="en-US" b="1" dirty="0"/>
              <a:t>Pakistani example:
</a:t>
            </a:r>
            <a:r>
              <a:rPr lang="en-US" dirty="0"/>
              <a:t>Your identity includes how others see your family’s reputation (</a:t>
            </a:r>
            <a:r>
              <a:rPr lang="en-US" dirty="0" err="1"/>
              <a:t>izzat</a:t>
            </a:r>
            <a:r>
              <a:rPr lang="en-US" dirty="0"/>
              <a:t>).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7875" y="527401"/>
            <a:ext cx="943084" cy="63853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5014</Words>
  <Application>WPS Presentation</Application>
  <PresentationFormat>Widescreen</PresentationFormat>
  <Paragraphs>120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9" baseType="lpstr">
      <vt:lpstr>Arial</vt:lpstr>
      <vt:lpstr>SimSun</vt:lpstr>
      <vt:lpstr>Wingdings</vt:lpstr>
      <vt:lpstr>Arial</vt:lpstr>
      <vt:lpstr>Garamond</vt:lpstr>
      <vt:lpstr>Microsoft YaHei</vt:lpstr>
      <vt:lpstr>Arial Unicode MS</vt:lpstr>
      <vt:lpstr>Calibri</vt:lpstr>
      <vt:lpstr>Organic</vt:lpstr>
      <vt:lpstr> </vt:lpstr>
      <vt:lpstr>What is “The Self” in Social Psychology?</vt:lpstr>
      <vt:lpstr>Self-Concept (Who Am I?)</vt:lpstr>
      <vt:lpstr>PowerPoint 演示文稿</vt:lpstr>
      <vt:lpstr>How Do We Develop Self-Concept?</vt:lpstr>
      <vt:lpstr>PowerPoint 演示文稿</vt:lpstr>
      <vt:lpstr>PowerPoint 演示文稿</vt:lpstr>
      <vt:lpstr>PowerPoint 演示文稿</vt:lpstr>
      <vt:lpstr>PowerPoint 演示文稿</vt:lpstr>
      <vt:lpstr>Self-Esteem (How Do I Feel About Myself?)</vt:lpstr>
      <vt:lpstr>Effects of Social Comparison on Self-Esteem</vt:lpstr>
      <vt:lpstr>Self-Discrepancy Theory</vt:lpstr>
      <vt:lpstr>PowerPoint 演示文稿</vt:lpstr>
      <vt:lpstr>Self-Knowledge: Do We Really Know Ourselves?</vt:lpstr>
      <vt:lpstr>Self-Presentation (Impression Management)</vt:lpstr>
      <vt:lpstr>PowerPoint 演示文稿</vt:lpstr>
      <vt:lpstr>The Self in Pakistani Society (Very Relevant)</vt:lpstr>
      <vt:lpstr>Activity 1: Actual vs Ideal Self Cards</vt:lpstr>
      <vt:lpstr>Activity 2: Social Comparison Line</vt:lpstr>
      <vt:lpstr>Activity 3: Identity Circle Map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Hafsa R</dc:creator>
  <cp:lastModifiedBy>Administrator</cp:lastModifiedBy>
  <cp:revision>22</cp:revision>
  <dcterms:created xsi:type="dcterms:W3CDTF">2025-11-16T19:39:00Z</dcterms:created>
  <dcterms:modified xsi:type="dcterms:W3CDTF">2025-11-17T04:14:02Z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E6D843A380594F7C8848B4857E7EEDF7_12</vt:lpwstr>
  </property>
  <property fmtid="{D5CDD505-2E9C-101B-9397-08002B2CF9AE}" pid="3" name="KSOProductBuildVer">
    <vt:lpwstr>1033-12.2.0.23155</vt:lpwstr>
  </property>
</Properties>
</file>