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  <a:endParaRPr lang="en-US" b="1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52" y="1437639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62647"/>
            <a:ext cx="659959" cy="4334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6502"/>
            <a:ext cx="11203387" cy="5826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4" y="472660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9" y="469127"/>
            <a:ext cx="644055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576" y="588396"/>
            <a:ext cx="10964848" cy="579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08" y="463236"/>
            <a:ext cx="64405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86501"/>
            <a:ext cx="659959" cy="4334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347" y="486501"/>
            <a:ext cx="10980751" cy="5938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336" y="481936"/>
            <a:ext cx="659959" cy="5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Growth and Remodeling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Bone Formation After Birth</a:t>
            </a:r>
          </a:p>
          <a:p>
            <a:r>
              <a:rPr lang="en-US" dirty="0"/>
              <a:t>At birth, bone formation is not fully complete.</a:t>
            </a:r>
          </a:p>
          <a:p>
            <a:r>
              <a:rPr lang="en-US" dirty="0"/>
              <a:t>In intramembranous bones, some membrane remains to allow post-natal growth (e.g., skull).</a:t>
            </a:r>
          </a:p>
          <a:p>
            <a:r>
              <a:rPr lang="en-US" dirty="0"/>
              <a:t>Endochondral bones still contain cartilage when the baby is born.</a:t>
            </a:r>
          </a:p>
        </p:txBody>
      </p:sp>
    </p:spTree>
    <p:extLst>
      <p:ext uri="{BB962C8B-B14F-4D97-AF65-F5344CB8AC3E}">
        <p14:creationId xmlns:p14="http://schemas.microsoft.com/office/powerpoint/2010/main" val="290520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Growth Plate (Epiphyseal Plate)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plate of </a:t>
            </a:r>
            <a:r>
              <a:rPr lang="en-US" b="1" dirty="0"/>
              <a:t>hyaline cartilage</a:t>
            </a:r>
            <a:r>
              <a:rPr lang="en-US" dirty="0"/>
              <a:t> persists between the </a:t>
            </a:r>
            <a:r>
              <a:rPr lang="en-US" b="1" dirty="0"/>
              <a:t>diaphysis</a:t>
            </a:r>
            <a:r>
              <a:rPr lang="en-US" dirty="0"/>
              <a:t> and </a:t>
            </a:r>
            <a:r>
              <a:rPr lang="en-US" b="1" dirty="0"/>
              <a:t>each epiphysis</a:t>
            </a:r>
            <a:r>
              <a:rPr lang="en-US" dirty="0"/>
              <a:t>.</a:t>
            </a:r>
          </a:p>
          <a:p>
            <a:r>
              <a:rPr lang="en-US" dirty="0"/>
              <a:t>Also called </a:t>
            </a:r>
            <a:r>
              <a:rPr lang="en-US" b="1" dirty="0"/>
              <a:t>growth plate</a:t>
            </a:r>
            <a:r>
              <a:rPr lang="en-US" dirty="0"/>
              <a:t>, </a:t>
            </a:r>
            <a:r>
              <a:rPr lang="en-US" b="1" dirty="0"/>
              <a:t>epiphyseal plate</a:t>
            </a:r>
            <a:r>
              <a:rPr lang="en-US" dirty="0"/>
              <a:t>, or </a:t>
            </a:r>
            <a:r>
              <a:rPr lang="en-US" b="1" dirty="0"/>
              <a:t>epiphyseal cartilage</a:t>
            </a:r>
            <a:r>
              <a:rPr lang="en-US" dirty="0"/>
              <a:t>.</a:t>
            </a:r>
          </a:p>
          <a:p>
            <a:r>
              <a:rPr lang="en-US" dirty="0"/>
              <a:t>Long bones have </a:t>
            </a:r>
            <a:r>
              <a:rPr lang="en-US" b="1" dirty="0"/>
              <a:t>two growth plates</a:t>
            </a:r>
            <a:r>
              <a:rPr lang="en-US" dirty="0"/>
              <a:t>: proximal and distal.</a:t>
            </a:r>
          </a:p>
        </p:txBody>
      </p:sp>
    </p:spTree>
    <p:extLst>
      <p:ext uri="{BB962C8B-B14F-4D97-AF65-F5344CB8AC3E}">
        <p14:creationId xmlns:p14="http://schemas.microsoft.com/office/powerpoint/2010/main" val="3603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2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19993"/>
            <a:ext cx="11211340" cy="5317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2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Metaphysis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</a:t>
            </a:r>
            <a:r>
              <a:rPr lang="en-US" dirty="0"/>
              <a:t>where </a:t>
            </a:r>
            <a:r>
              <a:rPr lang="en-US" b="1" dirty="0"/>
              <a:t>epiphyseal cartilage joins the diaphysis</a:t>
            </a:r>
            <a:r>
              <a:rPr lang="en-US" dirty="0"/>
              <a:t>.</a:t>
            </a:r>
          </a:p>
          <a:p>
            <a:r>
              <a:rPr lang="en-US" dirty="0"/>
              <a:t>Epiphyseal cartilage continuously forms:</a:t>
            </a:r>
          </a:p>
          <a:p>
            <a:pPr lvl="1"/>
            <a:r>
              <a:rPr lang="en-US" dirty="0"/>
              <a:t>Fresh cartilage cells</a:t>
            </a:r>
          </a:p>
          <a:p>
            <a:pPr lvl="1"/>
            <a:r>
              <a:rPr lang="en-US" dirty="0"/>
              <a:t>New cartilage matrix</a:t>
            </a:r>
          </a:p>
          <a:p>
            <a:r>
              <a:rPr lang="en-US" dirty="0"/>
              <a:t>Cartilage formed in metaphysis is replaced by </a:t>
            </a:r>
            <a:r>
              <a:rPr lang="en-US" b="1" dirty="0"/>
              <a:t>ossified bone</a:t>
            </a:r>
            <a:r>
              <a:rPr lang="en-US" dirty="0"/>
              <a:t>.</a:t>
            </a:r>
          </a:p>
          <a:p>
            <a:r>
              <a:rPr lang="en-US" dirty="0"/>
              <a:t>Responsible for </a:t>
            </a:r>
            <a:r>
              <a:rPr lang="en-US" b="1" dirty="0"/>
              <a:t>increase in length</a:t>
            </a:r>
            <a:r>
              <a:rPr lang="en-US" dirty="0"/>
              <a:t> during childhood and early adolescence.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0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2"/>
            <a:ext cx="11020507" cy="52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0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 Increase in Diameter (Appositional Growth)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Osteoblasts </a:t>
            </a:r>
            <a:r>
              <a:rPr lang="en-US" dirty="0"/>
              <a:t>under the periosteum add bone → bone diameter increases.</a:t>
            </a:r>
          </a:p>
          <a:p>
            <a:r>
              <a:rPr lang="en-US" dirty="0"/>
              <a:t>Osteoclasts remove bone from inner surface of medullary cavity.</a:t>
            </a:r>
          </a:p>
          <a:p>
            <a:r>
              <a:rPr lang="en-US" dirty="0"/>
              <a:t>Maintains proper proportion between:</a:t>
            </a:r>
          </a:p>
          <a:p>
            <a:pPr lvl="1"/>
            <a:r>
              <a:rPr lang="en-US" b="1" dirty="0"/>
              <a:t>Medullary cavity diameter</a:t>
            </a:r>
            <a:endParaRPr lang="en-US" dirty="0"/>
          </a:p>
          <a:p>
            <a:pPr lvl="1"/>
            <a:r>
              <a:rPr lang="en-US" b="1" dirty="0"/>
              <a:t>Overall shaft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94453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Epiphyseal Plate 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a bone reaches its genetically determined length:</a:t>
            </a:r>
          </a:p>
          <a:p>
            <a:pPr lvl="1"/>
            <a:r>
              <a:rPr lang="en-US" dirty="0"/>
              <a:t>Epiphyseal cartilage stops growing.</a:t>
            </a:r>
          </a:p>
          <a:p>
            <a:pPr lvl="1"/>
            <a:r>
              <a:rPr lang="en-US" dirty="0"/>
              <a:t>Plates become narrow and disappear.</a:t>
            </a:r>
          </a:p>
          <a:p>
            <a:r>
              <a:rPr lang="en-US" dirty="0"/>
              <a:t>Fusion of diaphysis with epiphysis occurs → </a:t>
            </a:r>
            <a:r>
              <a:rPr lang="en-US" b="1" dirty="0"/>
              <a:t>epiphyseal closure</a:t>
            </a:r>
            <a:r>
              <a:rPr lang="en-US" dirty="0"/>
              <a:t>.</a:t>
            </a:r>
          </a:p>
          <a:p>
            <a:r>
              <a:rPr lang="en-US" dirty="0"/>
              <a:t>No further increase in length is possible.</a:t>
            </a:r>
          </a:p>
          <a:p>
            <a:r>
              <a:rPr lang="en-US" dirty="0"/>
              <a:t>In adults, the former plate appears as a </a:t>
            </a:r>
            <a:r>
              <a:rPr lang="en-US" b="1" dirty="0"/>
              <a:t>dense epiphyseal line</a:t>
            </a:r>
            <a:r>
              <a:rPr lang="en-US" dirty="0"/>
              <a:t> on X-ray.</a:t>
            </a:r>
          </a:p>
        </p:txBody>
      </p:sp>
    </p:spTree>
    <p:extLst>
      <p:ext uri="{BB962C8B-B14F-4D97-AF65-F5344CB8AC3E}">
        <p14:creationId xmlns:p14="http://schemas.microsoft.com/office/powerpoint/2010/main" val="391523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652" y="486501"/>
            <a:ext cx="659959" cy="433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486501"/>
            <a:ext cx="11163631" cy="5787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20" y="486501"/>
            <a:ext cx="659959" cy="4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1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241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 ANATOMY</vt:lpstr>
      <vt:lpstr>Bone Growth and Remodeling</vt:lpstr>
      <vt:lpstr>2. Growth Plate (Epiphyseal Plate)</vt:lpstr>
      <vt:lpstr>PowerPoint Presentation</vt:lpstr>
      <vt:lpstr>3. Metaphysis</vt:lpstr>
      <vt:lpstr>PowerPoint Presentation</vt:lpstr>
      <vt:lpstr>4. Increase in Diameter (Appositional Growth)</vt:lpstr>
      <vt:lpstr>5. Epiphyseal Plate Closure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5</cp:revision>
  <dcterms:created xsi:type="dcterms:W3CDTF">2025-11-14T13:16:10Z</dcterms:created>
  <dcterms:modified xsi:type="dcterms:W3CDTF">2025-11-16T07:42:57Z</dcterms:modified>
</cp:coreProperties>
</file>