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6" r:id="rId7"/>
    <p:sldId id="277" r:id="rId8"/>
    <p:sldId id="278" r:id="rId9"/>
    <p:sldId id="279" r:id="rId10"/>
    <p:sldId id="261" r:id="rId11"/>
    <p:sldId id="265" r:id="rId12"/>
    <p:sldId id="266" r:id="rId13"/>
    <p:sldId id="267" r:id="rId14"/>
    <p:sldId id="275" r:id="rId15"/>
    <p:sldId id="262" r:id="rId16"/>
    <p:sldId id="263" r:id="rId17"/>
    <p:sldId id="268" r:id="rId18"/>
    <p:sldId id="269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11/12/2025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Adjective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FSC English </a:t>
            </a:r>
          </a:p>
          <a:p>
            <a:r>
              <a:rPr lang="en-US" b="1" dirty="0"/>
              <a:t>Hafsa Rasheed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Forms / Degrees of Adjectives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1295400" y="2774315"/>
          <a:ext cx="9601200" cy="2253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/>
                        <a:t>No 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/>
                        <a:t>Ali is tall.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/>
                        <a:t>Comparative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/>
                        <a:t>Compare two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/>
                        <a:t>Ali is taller than Ahmad.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/>
                        <a:t>Superlative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/>
                        <a:t>Compare three or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2400" dirty="0"/>
                        <a:t>Ali is the tallest boy.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962785" y="5317490"/>
            <a:ext cx="87795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sz="2400" b="1"/>
              <a:t>“Can someone give me a comparative sentence for ‘intelligent’?”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Rules for Comparison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en-US" altLang="en-US"/>
              <a:t>One syllable: add -er, -est</a:t>
            </a:r>
          </a:p>
          <a:p>
            <a:r>
              <a:rPr lang="en-US" altLang="en-US"/>
              <a:t>→ small → smaller → smallest</a:t>
            </a:r>
          </a:p>
          <a:p>
            <a:endParaRPr lang="en-US" altLang="en-US"/>
          </a:p>
          <a:p>
            <a:r>
              <a:rPr lang="en-US" altLang="en-US"/>
              <a:t>Two syllables ending in “y”: y → i + -er, -est</a:t>
            </a:r>
          </a:p>
          <a:p>
            <a:r>
              <a:rPr lang="en-US" altLang="en-US"/>
              <a:t>→ happy → happier → happiest</a:t>
            </a:r>
          </a:p>
          <a:p>
            <a:endParaRPr lang="en-US" altLang="en-US"/>
          </a:p>
          <a:p>
            <a:r>
              <a:rPr lang="en-US" altLang="en-US"/>
              <a:t>Long adjectives: use more / most</a:t>
            </a:r>
          </a:p>
          <a:p>
            <a:r>
              <a:rPr lang="en-US" altLang="en-US"/>
              <a:t>→ beautiful → more beautiful → most beautiful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Irregular Adjectives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good → better → best</a:t>
            </a:r>
          </a:p>
          <a:p>
            <a:r>
              <a:rPr lang="en-US" altLang="en-US" dirty="0"/>
              <a:t>bad → worse → worst</a:t>
            </a:r>
          </a:p>
          <a:p>
            <a:r>
              <a:rPr lang="en-US" altLang="en-US" dirty="0"/>
              <a:t>far → farther/further → farthest/furthest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List of Common &amp; Important Adjectives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8" name="Picture 7" descr="WhatsApp Image 2025-11-11 at 12.09.46 PM"/>
          <p:cNvPicPr>
            <a:picLocks noChangeAspect="1"/>
          </p:cNvPicPr>
          <p:nvPr/>
        </p:nvPicPr>
        <p:blipFill>
          <a:blip r:embed="rId4"/>
          <a:srcRect l="1139" t="22363" r="1389" b="7841"/>
          <a:stretch>
            <a:fillRect/>
          </a:stretch>
        </p:blipFill>
        <p:spPr>
          <a:xfrm>
            <a:off x="3857625" y="1902460"/>
            <a:ext cx="4337050" cy="42843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590" y="497205"/>
            <a:ext cx="734060" cy="563880"/>
          </a:xfrm>
          <a:prstGeom prst="rect">
            <a:avLst/>
          </a:prstGeom>
        </p:spPr>
      </p:pic>
      <p:pic>
        <p:nvPicPr>
          <p:cNvPr id="6" name="Content Placeholder 5" descr="WhatsApp Image 2025-11-11 at 12.09.58 PM"/>
          <p:cNvPicPr>
            <a:picLocks noGrp="1" noChangeAspect="1"/>
          </p:cNvPicPr>
          <p:nvPr>
            <p:ph idx="1"/>
          </p:nvPr>
        </p:nvPicPr>
        <p:blipFill>
          <a:blip r:embed="rId3"/>
          <a:srcRect l="10809" t="9356" r="10086" b="12599"/>
          <a:stretch>
            <a:fillRect/>
          </a:stretch>
        </p:blipFill>
        <p:spPr>
          <a:xfrm>
            <a:off x="4090670" y="982345"/>
            <a:ext cx="3532505" cy="51650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Use of “Much” and “More”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7145"/>
            <a:ext cx="4946015" cy="3319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 dirty="0"/>
              <a:t>Much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Used with uncountable nouns.</a:t>
            </a:r>
          </a:p>
          <a:p>
            <a:r>
              <a:rPr lang="en-US" altLang="en-US" dirty="0"/>
              <a:t>I don’t have much time.</a:t>
            </a:r>
          </a:p>
          <a:p>
            <a:r>
              <a:rPr lang="en-US" altLang="en-US" dirty="0"/>
              <a:t>She doesn’t drink much milk.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768340" y="2557145"/>
            <a:ext cx="480441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b="1" dirty="0">
                <a:sym typeface="+mn-ea"/>
              </a:rPr>
              <a:t>More</a:t>
            </a:r>
            <a:endParaRPr lang="en-US" altLang="en-US" dirty="0"/>
          </a:p>
          <a:p>
            <a:r>
              <a:rPr lang="en-US" alt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Used for comparison or with both countable &amp; uncountable nouns.</a:t>
            </a:r>
            <a:endParaRPr lang="en-US" altLang="en-US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ym typeface="+mn-ea"/>
              </a:rPr>
              <a:t> She is more intelligent than Ali.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ym typeface="+mn-ea"/>
              </a:rPr>
              <a:t> I need more water.</a:t>
            </a: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ym typeface="+mn-ea"/>
              </a:rPr>
              <a:t> He has more friends than I do.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933825" y="4806315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Rule to Remember:</a:t>
            </a:r>
            <a:endParaRPr lang="en-US" altLang="en-US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en-US" b="1" dirty="0">
                <a:sym typeface="+mn-ea"/>
              </a:rPr>
              <a:t>Much </a:t>
            </a:r>
            <a:r>
              <a:rPr lang="en-US" altLang="en-US" dirty="0">
                <a:sym typeface="+mn-ea"/>
              </a:rPr>
              <a:t>= quantity (How much?)</a:t>
            </a:r>
            <a:endParaRPr lang="en-US" altLang="en-US" dirty="0"/>
          </a:p>
          <a:p>
            <a:r>
              <a:rPr lang="en-US" altLang="en-US" b="1" dirty="0">
                <a:sym typeface="+mn-ea"/>
              </a:rPr>
              <a:t>More </a:t>
            </a:r>
            <a:r>
              <a:rPr lang="en-US" altLang="en-US" dirty="0">
                <a:sym typeface="+mn-ea"/>
              </a:rPr>
              <a:t>= comparison (More than...)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77590" y="572833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en-US" b="1"/>
              <a:t>“Do we say much apples or more apples?”</a:t>
            </a:r>
            <a:endParaRPr lang="en-US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Activity 1: Describe Image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 descr="WhatsApp Image 2025-11-11 at 12.04.08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755" y="2557145"/>
            <a:ext cx="5135880" cy="36601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386955" y="16046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Activity 2 — Comparative 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b="1"/>
              <a:t>Make comparison sentences.</a:t>
            </a:r>
          </a:p>
          <a:p>
            <a:pPr marL="0" indent="0">
              <a:buNone/>
            </a:pPr>
            <a:r>
              <a:rPr lang="en-US" altLang="en-US"/>
              <a:t>Some words are:</a:t>
            </a:r>
          </a:p>
          <a:p>
            <a:r>
              <a:rPr lang="en-US" altLang="en-US"/>
              <a:t>tall / short</a:t>
            </a:r>
          </a:p>
          <a:p>
            <a:r>
              <a:rPr lang="en-US" altLang="en-US"/>
              <a:t>fast / slow</a:t>
            </a:r>
          </a:p>
          <a:p>
            <a:r>
              <a:rPr lang="en-US" altLang="en-US"/>
              <a:t>sweet / sour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/ Writing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0000"/>
          </a:bodyPr>
          <a:lstStyle/>
          <a:p>
            <a:pPr marL="0" indent="0">
              <a:buNone/>
            </a:pPr>
            <a:r>
              <a:rPr lang="en-US" altLang="en-US" b="1" dirty="0"/>
              <a:t>Write a short paragraph (5–6 lines) describing:</a:t>
            </a:r>
          </a:p>
          <a:p>
            <a:endParaRPr lang="en-US" altLang="en-US" dirty="0"/>
          </a:p>
          <a:p>
            <a:r>
              <a:rPr lang="en-US" altLang="en-US" dirty="0"/>
              <a:t>1. Your favorite season </a:t>
            </a:r>
            <a:r>
              <a:rPr lang="" altLang="en-US" dirty="0"/>
              <a:t>️</a:t>
            </a:r>
            <a:endParaRPr lang="en-US" altLang="en-US" dirty="0"/>
          </a:p>
          <a:p>
            <a:r>
              <a:rPr lang="en-US" altLang="en-US" dirty="0"/>
              <a:t>2. Your best friend </a:t>
            </a:r>
            <a:r>
              <a:rPr lang="" altLang="en-US" dirty="0"/>
              <a:t>️</a:t>
            </a:r>
            <a:endParaRPr lang="en-US" altLang="en-US" dirty="0"/>
          </a:p>
          <a:p>
            <a:r>
              <a:rPr lang="en-US" altLang="en-US" dirty="0"/>
              <a:t>3. Your study place </a:t>
            </a:r>
            <a:endParaRPr lang="zh-CN" altLang="en-US" dirty="0"/>
          </a:p>
          <a:p>
            <a:endParaRPr lang="en-US" altLang="en-US" dirty="0"/>
          </a:p>
          <a:p>
            <a:pPr marL="0" indent="0" algn="ctr">
              <a:buNone/>
            </a:pPr>
            <a:r>
              <a:rPr lang="en-US" altLang="en-US" b="1" dirty="0"/>
              <a:t>Highlight all adjectives in your paragraph.</a:t>
            </a:r>
          </a:p>
          <a:p>
            <a:endParaRPr lang="en-US" alt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159250" y="206184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Identify adjectives and their uses</a:t>
            </a:r>
          </a:p>
          <a:p>
            <a:r>
              <a:rPr lang="en-US" altLang="en-US" dirty="0"/>
              <a:t>Learn types and degrees</a:t>
            </a:r>
          </a:p>
          <a:p>
            <a:r>
              <a:rPr lang="en-US" altLang="en-US" dirty="0"/>
              <a:t>Use “much” and “more” correctly</a:t>
            </a:r>
          </a:p>
          <a:p>
            <a:r>
              <a:rPr lang="en-US" altLang="en-US" dirty="0"/>
              <a:t>Practice with fun, real-life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 descr="WhatsApp Image 2025-11-11 at 12.16.32 P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145" y="982345"/>
            <a:ext cx="5109845" cy="5128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an Adjective?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pPr marL="0" indent="0" algn="ctr">
              <a:buNone/>
            </a:pPr>
            <a:r>
              <a:rPr lang="en-US" altLang="en-US" b="1"/>
              <a:t>An adjective is a word that describes a noun or pronoun. It tells us about quality, quantity, number, or state.</a:t>
            </a:r>
          </a:p>
          <a:p>
            <a:pPr marL="0" indent="0">
              <a:buNone/>
            </a:pPr>
            <a:endParaRPr lang="en-US" altLang="en-US" b="1"/>
          </a:p>
          <a:p>
            <a:r>
              <a:rPr lang="en-US" altLang="en-US"/>
              <a:t>A sweet mango</a:t>
            </a:r>
          </a:p>
          <a:p>
            <a:r>
              <a:rPr lang="en-US" altLang="en-US"/>
              <a:t>The tired student</a:t>
            </a:r>
          </a:p>
          <a:p>
            <a:r>
              <a:rPr lang="en-US" altLang="en-US"/>
              <a:t>Three kittens</a:t>
            </a:r>
          </a:p>
          <a:p>
            <a:r>
              <a:rPr lang="en-US" altLang="en-US"/>
              <a:t>Some water</a:t>
            </a:r>
          </a:p>
          <a:p>
            <a:pPr marL="0" indent="0" algn="ctr">
              <a:buNone/>
            </a:pPr>
            <a:r>
              <a:rPr lang="en-US" altLang="en-US" sz="2700" b="1"/>
              <a:t>“Can you describe your morning using 3 adjectives?”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Position of Adjectives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1. Before a noun → A long road</a:t>
            </a:r>
          </a:p>
          <a:p>
            <a:pPr marL="0" indent="0">
              <a:buNone/>
            </a:pPr>
            <a:r>
              <a:rPr lang="en-US" altLang="en-US" dirty="0"/>
              <a:t>2. After a linking verb → The road is long.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b="1" dirty="0"/>
              <a:t>Linking verbs</a:t>
            </a:r>
            <a:r>
              <a:rPr lang="en-US" altLang="en-US" dirty="0"/>
              <a:t>: be, seem, look, become, feel, taste, sound</a:t>
            </a:r>
          </a:p>
          <a:p>
            <a:r>
              <a:rPr lang="en-US" altLang="en-US" b="1" dirty="0"/>
              <a:t>Rule</a:t>
            </a:r>
            <a:r>
              <a:rPr lang="en-US" altLang="en-US" dirty="0"/>
              <a:t>: Adjectives come before nouns but after verbs like is, looks, feels.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Adjectives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6" name="Picture 5" descr="WhatsApp Image 2025-11-11 at 12.02.34 PM"/>
          <p:cNvPicPr>
            <a:picLocks noChangeAspect="1"/>
          </p:cNvPicPr>
          <p:nvPr/>
        </p:nvPicPr>
        <p:blipFill>
          <a:blip r:embed="rId3"/>
          <a:srcRect t="12899" b="56255"/>
          <a:stretch>
            <a:fillRect/>
          </a:stretch>
        </p:blipFill>
        <p:spPr>
          <a:xfrm>
            <a:off x="2867660" y="2491105"/>
            <a:ext cx="6456680" cy="3632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atsApp Image 2025-11-11 at 12.02.34 PM"/>
          <p:cNvPicPr>
            <a:picLocks noChangeAspect="1"/>
          </p:cNvPicPr>
          <p:nvPr/>
        </p:nvPicPr>
        <p:blipFill>
          <a:blip r:embed="rId2"/>
          <a:srcRect t="44310" b="33799"/>
          <a:stretch>
            <a:fillRect/>
          </a:stretch>
        </p:blipFill>
        <p:spPr>
          <a:xfrm>
            <a:off x="2223770" y="988695"/>
            <a:ext cx="7602220" cy="50171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atsApp Image 2025-11-11 at 12.02.34 PM"/>
          <p:cNvPicPr>
            <a:picLocks noChangeAspect="1"/>
          </p:cNvPicPr>
          <p:nvPr/>
        </p:nvPicPr>
        <p:blipFill>
          <a:blip r:embed="rId2"/>
          <a:srcRect t="66523" b="3074"/>
          <a:stretch>
            <a:fillRect/>
          </a:stretch>
        </p:blipFill>
        <p:spPr>
          <a:xfrm>
            <a:off x="2375535" y="982345"/>
            <a:ext cx="7288530" cy="52495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36AFF-CC85-01DC-DFB3-53695342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60CEA5-5E73-3155-DE7B-1BBCC505C8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4295"/>
          <a:stretch>
            <a:fillRect/>
          </a:stretch>
        </p:blipFill>
        <p:spPr>
          <a:xfrm>
            <a:off x="914765" y="744010"/>
            <a:ext cx="10452725" cy="539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0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85B8D1-0824-F599-392E-0943CD2810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22257" y="630621"/>
            <a:ext cx="7171765" cy="55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059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56*177"/>
  <p:tag name="TABLE_ENDDRAG_RECT" val="102*201*756*17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1940</Words>
  <Application>Microsoft Office PowerPoint</Application>
  <PresentationFormat>Widescreen</PresentationFormat>
  <Paragraphs>116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Organic</vt:lpstr>
      <vt:lpstr>Adjective </vt:lpstr>
      <vt:lpstr>Objective</vt:lpstr>
      <vt:lpstr>What is an Adjective?</vt:lpstr>
      <vt:lpstr>Position of Adjectives</vt:lpstr>
      <vt:lpstr>Types of Adjectives</vt:lpstr>
      <vt:lpstr>PowerPoint Presentation</vt:lpstr>
      <vt:lpstr>PowerPoint Presentation</vt:lpstr>
      <vt:lpstr>PowerPoint Presentation</vt:lpstr>
      <vt:lpstr>PowerPoint Presentation</vt:lpstr>
      <vt:lpstr>Forms / Degrees of Adjectives</vt:lpstr>
      <vt:lpstr>Rules for Comparison</vt:lpstr>
      <vt:lpstr>Irregular Adjectives</vt:lpstr>
      <vt:lpstr>List of Common &amp; Important Adjectives</vt:lpstr>
      <vt:lpstr>PowerPoint Presentation</vt:lpstr>
      <vt:lpstr>The Use of “Much” and “More”</vt:lpstr>
      <vt:lpstr>Activity 1: Describe Image</vt:lpstr>
      <vt:lpstr>Activity 2 — Comparative Challenge</vt:lpstr>
      <vt:lpstr>Homework / Writing Practice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Hafsa R</cp:lastModifiedBy>
  <cp:revision>51</cp:revision>
  <dcterms:created xsi:type="dcterms:W3CDTF">2025-11-09T06:51:00Z</dcterms:created>
  <dcterms:modified xsi:type="dcterms:W3CDTF">2025-11-12T17:35:25Z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