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viewProps" Target="view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 /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GENERAL ANATOMY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DPT</a:t>
            </a:r>
          </a:p>
          <a:p>
            <a:r>
              <a:rPr lang="en-US" b="1" dirty="0"/>
              <a:t>1</a:t>
            </a:r>
            <a:r>
              <a:rPr lang="en-US" b="1" baseline="30000" dirty="0"/>
              <a:t>ST</a:t>
            </a:r>
            <a:r>
              <a:rPr lang="en-US" b="1" dirty="0"/>
              <a:t> SEMESTER</a:t>
            </a:r>
          </a:p>
          <a:p>
            <a:r>
              <a:rPr lang="en-US" b="1" dirty="0"/>
              <a:t>DR DANISH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0252" y="1437639"/>
            <a:ext cx="659959" cy="43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682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652" y="486501"/>
            <a:ext cx="659959" cy="4334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6020" y="462647"/>
            <a:ext cx="659959" cy="433492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486502"/>
            <a:ext cx="11203387" cy="58268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4694" y="472660"/>
            <a:ext cx="659959" cy="43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468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4709" y="469127"/>
            <a:ext cx="644055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3576" y="588396"/>
            <a:ext cx="10964848" cy="57965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4708" y="463236"/>
            <a:ext cx="644055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52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652" y="486501"/>
            <a:ext cx="659959" cy="4334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6020" y="486501"/>
            <a:ext cx="659959" cy="433492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96347" y="486501"/>
            <a:ext cx="10980751" cy="593815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336" y="481936"/>
            <a:ext cx="659959" cy="50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442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652" y="486501"/>
            <a:ext cx="659959" cy="4334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Bone Growth and Remodeling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Bone Formation After Birth</a:t>
            </a:r>
          </a:p>
          <a:p>
            <a:r>
              <a:rPr lang="en-US" dirty="0"/>
              <a:t>At birth, bone formation is not fully complete.</a:t>
            </a:r>
          </a:p>
          <a:p>
            <a:r>
              <a:rPr lang="en-US" dirty="0"/>
              <a:t>In intramembranous bones, some membrane remains to allow post-natal growth (e.g., skull).</a:t>
            </a:r>
          </a:p>
          <a:p>
            <a:r>
              <a:rPr lang="en-US" dirty="0"/>
              <a:t>Endochondral bones still contain cartilage when the baby is born.</a:t>
            </a:r>
          </a:p>
        </p:txBody>
      </p:sp>
    </p:spTree>
    <p:extLst>
      <p:ext uri="{BB962C8B-B14F-4D97-AF65-F5344CB8AC3E}">
        <p14:creationId xmlns:p14="http://schemas.microsoft.com/office/powerpoint/2010/main" val="2905202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652" y="494453"/>
            <a:ext cx="659959" cy="4334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Growth Plate (Epiphyseal Plate)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plate of </a:t>
            </a:r>
            <a:r>
              <a:rPr lang="en-US" b="1" dirty="0"/>
              <a:t>hyaline cartilage</a:t>
            </a:r>
            <a:r>
              <a:rPr lang="en-US" dirty="0"/>
              <a:t> persists between the </a:t>
            </a:r>
            <a:r>
              <a:rPr lang="en-US" b="1" dirty="0"/>
              <a:t>diaphysis</a:t>
            </a:r>
            <a:r>
              <a:rPr lang="en-US" dirty="0"/>
              <a:t> and </a:t>
            </a:r>
            <a:r>
              <a:rPr lang="en-US" b="1" dirty="0"/>
              <a:t>each epiphysis</a:t>
            </a:r>
            <a:r>
              <a:rPr lang="en-US" dirty="0"/>
              <a:t>.</a:t>
            </a:r>
          </a:p>
          <a:p>
            <a:r>
              <a:rPr lang="en-US" dirty="0"/>
              <a:t>Also called </a:t>
            </a:r>
            <a:r>
              <a:rPr lang="en-US" b="1" dirty="0"/>
              <a:t>growth plate</a:t>
            </a:r>
            <a:r>
              <a:rPr lang="en-US" dirty="0"/>
              <a:t>, </a:t>
            </a:r>
            <a:r>
              <a:rPr lang="en-US" b="1" dirty="0"/>
              <a:t>epiphyseal plate</a:t>
            </a:r>
            <a:r>
              <a:rPr lang="en-US" dirty="0"/>
              <a:t>, or </a:t>
            </a:r>
            <a:r>
              <a:rPr lang="en-US" b="1" dirty="0"/>
              <a:t>epiphyseal cartilage</a:t>
            </a:r>
            <a:r>
              <a:rPr lang="en-US" dirty="0"/>
              <a:t>.</a:t>
            </a:r>
          </a:p>
          <a:p>
            <a:r>
              <a:rPr lang="en-US" dirty="0"/>
              <a:t>Long bones have </a:t>
            </a:r>
            <a:r>
              <a:rPr lang="en-US" b="1" dirty="0"/>
              <a:t>two growth plates</a:t>
            </a:r>
            <a:r>
              <a:rPr lang="en-US" dirty="0"/>
              <a:t>: proximal and distal.</a:t>
            </a:r>
          </a:p>
        </p:txBody>
      </p:sp>
    </p:spTree>
    <p:extLst>
      <p:ext uri="{BB962C8B-B14F-4D97-AF65-F5344CB8AC3E}">
        <p14:creationId xmlns:p14="http://schemas.microsoft.com/office/powerpoint/2010/main" val="360338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652" y="486502"/>
            <a:ext cx="659959" cy="4334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19993"/>
            <a:ext cx="11211340" cy="53178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652" y="486502"/>
            <a:ext cx="659959" cy="43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87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652" y="494453"/>
            <a:ext cx="659959" cy="4334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Metaphysis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Region where </a:t>
            </a:r>
            <a:r>
              <a:rPr lang="en-US" b="1" dirty="0"/>
              <a:t>epiphyseal cartilage joins the diaphysis</a:t>
            </a:r>
            <a:r>
              <a:rPr lang="en-US" dirty="0"/>
              <a:t>.</a:t>
            </a:r>
          </a:p>
          <a:p>
            <a:r>
              <a:rPr lang="en-US" dirty="0"/>
              <a:t>Epiphyseal cartilage continuously forms:</a:t>
            </a:r>
          </a:p>
          <a:p>
            <a:pPr lvl="1"/>
            <a:r>
              <a:rPr lang="en-US" dirty="0"/>
              <a:t>Fresh cartilage cells</a:t>
            </a:r>
          </a:p>
          <a:p>
            <a:pPr lvl="1"/>
            <a:r>
              <a:rPr lang="en-US" dirty="0"/>
              <a:t>New cartilage matrix</a:t>
            </a:r>
          </a:p>
          <a:p>
            <a:r>
              <a:rPr lang="en-US" dirty="0"/>
              <a:t>Cartilage formed in metaphysis is replaced by </a:t>
            </a:r>
            <a:r>
              <a:rPr lang="en-US" b="1" dirty="0"/>
              <a:t>ossified bone</a:t>
            </a:r>
            <a:r>
              <a:rPr lang="en-US" dirty="0"/>
              <a:t>.</a:t>
            </a:r>
          </a:p>
          <a:p>
            <a:r>
              <a:rPr lang="en-US" dirty="0"/>
              <a:t>Responsible for </a:t>
            </a:r>
            <a:r>
              <a:rPr lang="en-US" b="1" dirty="0"/>
              <a:t>increase in length</a:t>
            </a:r>
            <a:r>
              <a:rPr lang="en-US" dirty="0"/>
              <a:t> during childhood and early adolescence.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507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652" y="494453"/>
            <a:ext cx="659959" cy="4334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2494" y="982132"/>
            <a:ext cx="11020507" cy="528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900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652" y="494453"/>
            <a:ext cx="659959" cy="4334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4. Increase in Diameter (Appositional Growth)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Osteoblasts under the periosteum add bone → bone diameter increases.</a:t>
            </a:r>
          </a:p>
          <a:p>
            <a:r>
              <a:rPr lang="en-US" dirty="0"/>
              <a:t>Osteoclasts remove bone from inner surface of medullary cavity.</a:t>
            </a:r>
          </a:p>
          <a:p>
            <a:r>
              <a:rPr lang="en-US" dirty="0"/>
              <a:t>Maintains proper proportion between:</a:t>
            </a:r>
          </a:p>
          <a:p>
            <a:pPr lvl="1"/>
            <a:r>
              <a:rPr lang="en-US" b="1" dirty="0"/>
              <a:t>Medullary cavity diameter</a:t>
            </a:r>
            <a:endParaRPr lang="en-US" dirty="0"/>
          </a:p>
          <a:p>
            <a:pPr lvl="1"/>
            <a:r>
              <a:rPr lang="en-US" b="1" dirty="0"/>
              <a:t>Overall shaft diameter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77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652" y="494453"/>
            <a:ext cx="659959" cy="4334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5. Epiphyseal Plate Closure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When a bone reaches its genetically determined length:</a:t>
            </a:r>
          </a:p>
          <a:p>
            <a:pPr lvl="1"/>
            <a:r>
              <a:rPr lang="en-US" dirty="0"/>
              <a:t>Epiphyseal cartilage stops growing.</a:t>
            </a:r>
          </a:p>
          <a:p>
            <a:pPr lvl="1"/>
            <a:r>
              <a:rPr lang="en-US" dirty="0"/>
              <a:t>Plates become narrow and disappear.</a:t>
            </a:r>
          </a:p>
          <a:p>
            <a:r>
              <a:rPr lang="en-US" dirty="0"/>
              <a:t>Fusion of diaphysis with epiphysis occurs → </a:t>
            </a:r>
            <a:r>
              <a:rPr lang="en-US" b="1" dirty="0"/>
              <a:t>epiphyseal closure</a:t>
            </a:r>
            <a:r>
              <a:rPr lang="en-US" dirty="0"/>
              <a:t>.</a:t>
            </a:r>
          </a:p>
          <a:p>
            <a:r>
              <a:rPr lang="en-US" dirty="0"/>
              <a:t>No further increase in length is possible.</a:t>
            </a:r>
          </a:p>
          <a:p>
            <a:r>
              <a:rPr lang="en-US" dirty="0"/>
              <a:t>In adults, the former plate appears as a </a:t>
            </a:r>
            <a:r>
              <a:rPr lang="en-US" b="1" dirty="0"/>
              <a:t>dense epiphyseal line</a:t>
            </a:r>
            <a:r>
              <a:rPr lang="en-US" dirty="0"/>
              <a:t> on X-ray.</a:t>
            </a:r>
          </a:p>
        </p:txBody>
      </p:sp>
    </p:spTree>
    <p:extLst>
      <p:ext uri="{BB962C8B-B14F-4D97-AF65-F5344CB8AC3E}">
        <p14:creationId xmlns:p14="http://schemas.microsoft.com/office/powerpoint/2010/main" val="3915234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652" y="486501"/>
            <a:ext cx="659959" cy="4334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2494" y="486501"/>
            <a:ext cx="11163631" cy="57870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6020" y="486501"/>
            <a:ext cx="659959" cy="43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5416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32</TotalTime>
  <Words>240</Words>
  <Application>Microsoft Office PowerPoint</Application>
  <PresentationFormat>Widescreen</PresentationFormat>
  <Paragraphs>33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Organic</vt:lpstr>
      <vt:lpstr>GENERAL ANATOMY</vt:lpstr>
      <vt:lpstr>Bone Growth and Remodeling</vt:lpstr>
      <vt:lpstr>2. Growth Plate (Epiphyseal Plate)</vt:lpstr>
      <vt:lpstr>PowerPoint Presentation</vt:lpstr>
      <vt:lpstr>3. Metaphysis</vt:lpstr>
      <vt:lpstr>PowerPoint Presentation</vt:lpstr>
      <vt:lpstr>4. Increase in Diameter (Appositional Growth)</vt:lpstr>
      <vt:lpstr>5. Epiphyseal Plate Closure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Hafsa R</cp:lastModifiedBy>
  <cp:revision>5</cp:revision>
  <dcterms:created xsi:type="dcterms:W3CDTF">2025-11-14T13:16:10Z</dcterms:created>
  <dcterms:modified xsi:type="dcterms:W3CDTF">2025-11-16T13:06:20Z</dcterms:modified>
</cp:coreProperties>
</file>