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RIT,OTT,MLT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 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44" y="1401838"/>
            <a:ext cx="413468" cy="3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Secondary Ossification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 in </a:t>
            </a:r>
            <a:r>
              <a:rPr lang="en-US" b="1" dirty="0"/>
              <a:t>epiphyses</a:t>
            </a:r>
            <a:r>
              <a:rPr lang="en-US" dirty="0"/>
              <a:t> after birth.</a:t>
            </a:r>
          </a:p>
          <a:p>
            <a:r>
              <a:rPr lang="en-US" dirty="0"/>
              <a:t>No periosteal collar here; cartilage is replaced by bone internally.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Formation of Articular Cartilage and Epiphyseal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Articular cartilage remains at joint surfaces.</a:t>
            </a:r>
          </a:p>
          <a:p>
            <a:r>
              <a:rPr lang="en-US" dirty="0"/>
              <a:t>Epiphyseal plate (growth plate) persists between diaphysis and epiphysis → allows bone growth in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3" y="481497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07" y="453225"/>
            <a:ext cx="10940995" cy="583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453224"/>
            <a:ext cx="11139778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2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Closure of Epiphyseal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Fusion of epiphysis with diaphysis → bone growth in length stops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9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53225"/>
            <a:ext cx="11211340" cy="5836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65" y="424953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7" y="453226"/>
            <a:ext cx="10925092" cy="591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Endochondral Ossification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Process by which </a:t>
            </a:r>
            <a:r>
              <a:rPr lang="en-US" b="1" dirty="0"/>
              <a:t>bone is formed from a pre-existing cartilage model</a:t>
            </a:r>
            <a:r>
              <a:rPr lang="en-US" dirty="0"/>
              <a:t>.</a:t>
            </a:r>
          </a:p>
          <a:p>
            <a:r>
              <a:rPr lang="en-US" dirty="0"/>
              <a:t>Responsible for the formation of </a:t>
            </a:r>
            <a:r>
              <a:rPr lang="en-US" b="1" dirty="0"/>
              <a:t>long bones</a:t>
            </a:r>
            <a:r>
              <a:rPr lang="en-US" dirty="0"/>
              <a:t>, </a:t>
            </a:r>
            <a:r>
              <a:rPr lang="en-US" b="1" dirty="0"/>
              <a:t>short bones</a:t>
            </a:r>
            <a:r>
              <a:rPr lang="en-US" dirty="0"/>
              <a:t>, and the </a:t>
            </a:r>
            <a:r>
              <a:rPr lang="en-US" b="1" dirty="0"/>
              <a:t>base of the skull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mainly in:</a:t>
            </a:r>
          </a:p>
          <a:p>
            <a:pPr lvl="1"/>
            <a:r>
              <a:rPr lang="en-US" dirty="0"/>
              <a:t>Long bones (e.g., femur, </a:t>
            </a:r>
            <a:r>
              <a:rPr lang="en-US" dirty="0" err="1"/>
              <a:t>humerus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Short bones</a:t>
            </a:r>
          </a:p>
          <a:p>
            <a:pPr lvl="1"/>
            <a:r>
              <a:rPr lang="en-US" dirty="0"/>
              <a:t>Vertebrae and base of skull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Formation of Cartilage Model</a:t>
            </a:r>
          </a:p>
          <a:p>
            <a:r>
              <a:rPr lang="en-US" b="1" dirty="0"/>
              <a:t>Growth of Cartilage Model</a:t>
            </a:r>
          </a:p>
          <a:p>
            <a:r>
              <a:rPr lang="en-US" b="1" dirty="0"/>
              <a:t>Development of Primary Ossification Center</a:t>
            </a:r>
          </a:p>
          <a:p>
            <a:r>
              <a:rPr lang="en-US" b="1" dirty="0"/>
              <a:t>Formation of Medullary (Marrow) Cavity</a:t>
            </a:r>
          </a:p>
          <a:p>
            <a:r>
              <a:rPr lang="en-US" b="1" dirty="0"/>
              <a:t>Development of Secondary Ossification Centers</a:t>
            </a:r>
          </a:p>
          <a:p>
            <a:r>
              <a:rPr lang="en-US" b="1" dirty="0"/>
              <a:t>Formation of Articular Cartilage and Epiphyseal Plate</a:t>
            </a:r>
          </a:p>
          <a:p>
            <a:r>
              <a:rPr lang="en-US" b="1" dirty="0"/>
              <a:t>Closure of Epiphyseal 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Formation of Cartilage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Mesenchymal cells → </a:t>
            </a:r>
            <a:r>
              <a:rPr lang="en-US" dirty="0" err="1"/>
              <a:t>chondroblasts</a:t>
            </a:r>
            <a:r>
              <a:rPr lang="en-US" dirty="0"/>
              <a:t> → hyaline cartilage model.</a:t>
            </a:r>
          </a:p>
          <a:p>
            <a:r>
              <a:rPr lang="en-US" dirty="0"/>
              <a:t>Covered by perichondrium(sheath covering the most cartilage except articular cartilage)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of Cartilage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6689"/>
            <a:ext cx="9601196" cy="3318936"/>
          </a:xfrm>
        </p:spPr>
        <p:txBody>
          <a:bodyPr/>
          <a:lstStyle/>
          <a:p>
            <a:r>
              <a:rPr lang="en-US" dirty="0"/>
              <a:t>Cartilage enlarges by</a:t>
            </a:r>
            <a:r>
              <a:rPr lang="en-US" b="1" dirty="0"/>
              <a:t> </a:t>
            </a:r>
            <a:r>
              <a:rPr lang="en-US" b="1" i="1" dirty="0"/>
              <a:t>appositional</a:t>
            </a:r>
            <a:r>
              <a:rPr lang="en-US" b="1" dirty="0"/>
              <a:t> growth</a:t>
            </a:r>
            <a:r>
              <a:rPr lang="en-US" dirty="0"/>
              <a:t>(add new layers to surface of tissue) </a:t>
            </a:r>
            <a:r>
              <a:rPr lang="en-US" b="1" i="1" dirty="0"/>
              <a:t>interstitial</a:t>
            </a:r>
            <a:r>
              <a:rPr lang="en-US" dirty="0"/>
              <a:t> </a:t>
            </a:r>
            <a:r>
              <a:rPr lang="en-US" b="1" dirty="0"/>
              <a:t>growth</a:t>
            </a:r>
            <a:r>
              <a:rPr lang="en-US" dirty="0"/>
              <a:t>(add new material from within causing growth of cartilage)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Primary Ossification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Perichondrium → periosteum.</a:t>
            </a:r>
          </a:p>
          <a:p>
            <a:r>
              <a:rPr lang="en-US" dirty="0"/>
              <a:t>Periosteal bone collar forms around the shaft (diaphysis).</a:t>
            </a:r>
          </a:p>
          <a:p>
            <a:r>
              <a:rPr lang="en-US" dirty="0"/>
              <a:t>Cartilage in center calcifies and degenerates.</a:t>
            </a:r>
          </a:p>
          <a:p>
            <a:r>
              <a:rPr lang="en-US" dirty="0"/>
              <a:t>Blood vessels invade → osteogenic cells → osteoblasts form bone.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450" y="513004"/>
            <a:ext cx="9601196" cy="12760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21418"/>
            <a:ext cx="564542" cy="50063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21418"/>
            <a:ext cx="11227242" cy="6003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41" y="421418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Formation of Medullary (Marrow) Cavity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Osteoclasts resorb bone in the center → marrow cavity formed.</a:t>
            </a:r>
          </a:p>
        </p:txBody>
      </p:sp>
    </p:spTree>
    <p:extLst>
      <p:ext uri="{BB962C8B-B14F-4D97-AF65-F5344CB8AC3E}">
        <p14:creationId xmlns:p14="http://schemas.microsoft.com/office/powerpoint/2010/main" val="627577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275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ANATOMY</vt:lpstr>
      <vt:lpstr>Endochondral Ossification</vt:lpstr>
      <vt:lpstr>Sites</vt:lpstr>
      <vt:lpstr>Stages</vt:lpstr>
      <vt:lpstr>Formation of Cartilage Model</vt:lpstr>
      <vt:lpstr>Growth of Cartilage Model</vt:lpstr>
      <vt:lpstr>Development of Primary Ossification Center</vt:lpstr>
      <vt:lpstr>PowerPoint Presentation</vt:lpstr>
      <vt:lpstr>Formation of Medullary (Marrow) Cavity</vt:lpstr>
      <vt:lpstr>Development of Secondary Ossification Centers</vt:lpstr>
      <vt:lpstr>Formation of Articular Cartilage and Epiphyseal Plate</vt:lpstr>
      <vt:lpstr>PowerPoint Presentation</vt:lpstr>
      <vt:lpstr>PowerPoint Presentation</vt:lpstr>
      <vt:lpstr>Closure of Epiphyseal Plate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9</cp:revision>
  <dcterms:created xsi:type="dcterms:W3CDTF">2025-11-13T10:05:23Z</dcterms:created>
  <dcterms:modified xsi:type="dcterms:W3CDTF">2025-11-16T13:05:11Z</dcterms:modified>
</cp:coreProperties>
</file>