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tableStyles" Target="tableStyle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20" Type="http://schemas.openxmlformats.org/officeDocument/2006/relationships/image" Target="../media/image4.png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3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3741" y="1439186"/>
            <a:ext cx="492981" cy="4319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n-US" b="1" dirty="0"/>
            </a:br>
            <a:br>
              <a:rPr lang="en-US" b="1" dirty="0"/>
            </a:br>
            <a:r>
              <a:rPr lang="en-US" b="1" dirty="0"/>
              <a:t>ANATOMY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BS RIT,OTT,MLT</a:t>
            </a:r>
          </a:p>
          <a:p>
            <a:r>
              <a:rPr lang="en-US" b="1" dirty="0"/>
              <a:t>1</a:t>
            </a:r>
            <a:r>
              <a:rPr lang="en-US" b="1" baseline="30000" dirty="0"/>
              <a:t>ST</a:t>
            </a:r>
            <a:r>
              <a:rPr lang="en-US" b="1" dirty="0"/>
              <a:t> SEMESTER</a:t>
            </a:r>
          </a:p>
          <a:p>
            <a:r>
              <a:rPr lang="en-US" b="1" dirty="0"/>
              <a:t>DR DANISH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90722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079" y="494528"/>
            <a:ext cx="11187484" cy="58824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8569" y="494528"/>
            <a:ext cx="492981" cy="43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49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Ossification(</a:t>
            </a:r>
            <a:r>
              <a:rPr lang="en-US" b="1" dirty="0" err="1"/>
              <a:t>osteogenesis</a:t>
            </a:r>
            <a:r>
              <a:rPr lang="en-US" b="1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Process of bone formation is called </a:t>
            </a:r>
            <a:r>
              <a:rPr lang="en-US" b="1" dirty="0"/>
              <a:t>ossification </a:t>
            </a:r>
          </a:p>
          <a:p>
            <a:r>
              <a:rPr lang="en-US" b="1" dirty="0"/>
              <a:t>Calcification:</a:t>
            </a:r>
            <a:r>
              <a:rPr lang="en-US" dirty="0"/>
              <a:t> deposition of calcium salts is called calcification which is also the part of the ossification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8569" y="494528"/>
            <a:ext cx="492981" cy="43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40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Types of Ossification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</a:t>
            </a:r>
            <a:r>
              <a:rPr lang="en-US" b="1" dirty="0"/>
              <a:t>Intramembranous ossification</a:t>
            </a:r>
          </a:p>
          <a:p>
            <a:r>
              <a:rPr lang="en-US" dirty="0"/>
              <a:t>2.</a:t>
            </a:r>
            <a:r>
              <a:rPr lang="en-US" b="1" dirty="0"/>
              <a:t>Endochondral ossification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8569" y="494528"/>
            <a:ext cx="492981" cy="43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409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Intramembranous Ossification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Definition:</a:t>
            </a:r>
          </a:p>
          <a:p>
            <a:r>
              <a:rPr lang="en-US" dirty="0"/>
              <a:t>Process in which </a:t>
            </a:r>
            <a:r>
              <a:rPr lang="en-US" b="1" dirty="0"/>
              <a:t>bone develops directly from mesenchymal tissue</a:t>
            </a:r>
            <a:r>
              <a:rPr lang="en-US" dirty="0"/>
              <a:t>(the immature embryonic connective tissues forming membranes)</a:t>
            </a:r>
          </a:p>
          <a:p>
            <a:r>
              <a:rPr lang="en-US" b="1" dirty="0"/>
              <a:t>No cartilage stage</a:t>
            </a:r>
            <a:r>
              <a:rPr lang="en-US" dirty="0"/>
              <a:t> involved.</a:t>
            </a:r>
          </a:p>
          <a:p>
            <a:r>
              <a:rPr lang="en-US" dirty="0"/>
              <a:t>Also called </a:t>
            </a:r>
            <a:r>
              <a:rPr lang="en-US" b="1" dirty="0"/>
              <a:t>membranous ossification</a:t>
            </a:r>
            <a:r>
              <a:rPr lang="en-US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8569" y="494528"/>
            <a:ext cx="492981" cy="43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494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Sites /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Flat bones of skull</a:t>
            </a:r>
            <a:r>
              <a:rPr lang="en-US" dirty="0"/>
              <a:t> (frontal, parietal, occipital).</a:t>
            </a:r>
          </a:p>
          <a:p>
            <a:r>
              <a:rPr lang="en-US" b="1" dirty="0"/>
              <a:t>Facial bones</a:t>
            </a:r>
            <a:r>
              <a:rPr lang="en-US" dirty="0"/>
              <a:t>, </a:t>
            </a:r>
            <a:r>
              <a:rPr lang="en-US" b="1" dirty="0"/>
              <a:t>mandible</a:t>
            </a:r>
            <a:r>
              <a:rPr lang="en-US" dirty="0"/>
              <a:t>, and </a:t>
            </a:r>
            <a:r>
              <a:rPr lang="en-US" b="1" dirty="0"/>
              <a:t>part of clavicle</a:t>
            </a:r>
            <a:r>
              <a:rPr lang="en-US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8569" y="486577"/>
            <a:ext cx="492981" cy="43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793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Mesenchymal Condensation</a:t>
            </a:r>
          </a:p>
          <a:p>
            <a:r>
              <a:rPr lang="en-US" b="1" dirty="0"/>
              <a:t>Formation of Osteoid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8569" y="486577"/>
            <a:ext cx="492981" cy="43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040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Mesenchymal Condensation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Mesenchymal cells cluster in vascular connective tissue membrane.</a:t>
            </a:r>
          </a:p>
          <a:p>
            <a:r>
              <a:rPr lang="en-US" dirty="0"/>
              <a:t>Cells differentiate into </a:t>
            </a:r>
            <a:r>
              <a:rPr lang="en-US" b="1" dirty="0"/>
              <a:t>osteoblasts</a:t>
            </a:r>
            <a:r>
              <a:rPr lang="en-US" dirty="0"/>
              <a:t> forming </a:t>
            </a:r>
            <a:r>
              <a:rPr lang="en-US" b="1" dirty="0"/>
              <a:t>ossification centers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8569" y="494528"/>
            <a:ext cx="492981" cy="43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796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Formation of Osteoid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Osteoblasts secrete </a:t>
            </a:r>
            <a:r>
              <a:rPr lang="en-US" b="1" dirty="0"/>
              <a:t>osteoid (organic bone matrix)</a:t>
            </a:r>
            <a:r>
              <a:rPr lang="en-US" dirty="0"/>
              <a:t> around themselves.</a:t>
            </a:r>
          </a:p>
          <a:p>
            <a:r>
              <a:rPr lang="en-US" dirty="0"/>
              <a:t>Osteoid becomes </a:t>
            </a:r>
            <a:r>
              <a:rPr lang="en-US" b="1" dirty="0"/>
              <a:t>calcified</a:t>
            </a:r>
            <a:r>
              <a:rPr lang="en-US" dirty="0"/>
              <a:t> → osteoblasts trapped → become </a:t>
            </a:r>
            <a:r>
              <a:rPr lang="en-US" b="1" dirty="0"/>
              <a:t>osteocytes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8569" y="494528"/>
            <a:ext cx="492981" cy="43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705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2981" y="486577"/>
            <a:ext cx="11179534" cy="58585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8569" y="486577"/>
            <a:ext cx="492981" cy="43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6918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47</TotalTime>
  <Words>142</Words>
  <Application>Microsoft Office PowerPoint</Application>
  <PresentationFormat>Widescreen</PresentationFormat>
  <Paragraphs>27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Organic</vt:lpstr>
      <vt:lpstr>  ANATOMY</vt:lpstr>
      <vt:lpstr>Ossification(osteogenesis)</vt:lpstr>
      <vt:lpstr>Types of Ossification</vt:lpstr>
      <vt:lpstr>Intramembranous Ossification</vt:lpstr>
      <vt:lpstr>Sites / Examples</vt:lpstr>
      <vt:lpstr>Stages</vt:lpstr>
      <vt:lpstr>Mesenchymal Condensation</vt:lpstr>
      <vt:lpstr>Formation of Osteoid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ANATOMY</dc:title>
  <dc:creator>Moorche</dc:creator>
  <cp:lastModifiedBy>Hafsa R</cp:lastModifiedBy>
  <cp:revision>7</cp:revision>
  <dcterms:created xsi:type="dcterms:W3CDTF">2025-11-12T08:59:54Z</dcterms:created>
  <dcterms:modified xsi:type="dcterms:W3CDTF">2025-11-14T16:06:51Z</dcterms:modified>
</cp:coreProperties>
</file>