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71" r:id="rId14"/>
    <p:sldId id="26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heme" Target="theme/theme1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viewProps" Target="viewProps.xml" /><Relationship Id="rId2" Type="http://schemas.openxmlformats.org/officeDocument/2006/relationships/slide" Target="slides/slide1.xml" /><Relationship Id="rId1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PHYSIOTHERAPY TECHNIQUES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FSC PT I</a:t>
            </a:r>
          </a:p>
          <a:p>
            <a:r>
              <a:rPr lang="en-US" b="1" dirty="0"/>
              <a:t>DR DANISH</a:t>
            </a:r>
          </a:p>
        </p:txBody>
      </p:sp>
    </p:spTree>
    <p:extLst>
      <p:ext uri="{BB962C8B-B14F-4D97-AF65-F5344CB8AC3E}">
        <p14:creationId xmlns:p14="http://schemas.microsoft.com/office/powerpoint/2010/main" val="37684337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22" y="477078"/>
            <a:ext cx="62815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Continued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Secondary:</a:t>
            </a:r>
          </a:p>
          <a:p>
            <a:pPr lvl="1"/>
            <a:r>
              <a:rPr lang="en-US" dirty="0"/>
              <a:t>Spasticity &amp; muscle tone changes</a:t>
            </a:r>
          </a:p>
          <a:p>
            <a:pPr lvl="1"/>
            <a:r>
              <a:rPr lang="en-US" dirty="0"/>
              <a:t>Pressure ulcers &amp; skin breakdown</a:t>
            </a:r>
          </a:p>
          <a:p>
            <a:pPr lvl="1"/>
            <a:r>
              <a:rPr lang="en-US" dirty="0"/>
              <a:t>Contractures &amp; joint deformities</a:t>
            </a:r>
          </a:p>
          <a:p>
            <a:pPr lvl="1"/>
            <a:r>
              <a:rPr lang="en-US" dirty="0"/>
              <a:t>Osteoporosis &amp; fractures</a:t>
            </a:r>
          </a:p>
          <a:p>
            <a:pPr lvl="1"/>
            <a:r>
              <a:rPr lang="en-US" dirty="0"/>
              <a:t>Autonomic dysfunction (blood pressure, thermoregulation)</a:t>
            </a:r>
          </a:p>
          <a:p>
            <a:pPr lvl="1"/>
            <a:r>
              <a:rPr lang="en-US" dirty="0"/>
              <a:t>Bowel/bladder dysfunction, sexual dysfunction</a:t>
            </a:r>
          </a:p>
          <a:p>
            <a:pPr lvl="1"/>
            <a:r>
              <a:rPr lang="en-US" dirty="0"/>
              <a:t>Psychological &amp; social impact</a:t>
            </a:r>
          </a:p>
        </p:txBody>
      </p:sp>
    </p:spTree>
    <p:extLst>
      <p:ext uri="{BB962C8B-B14F-4D97-AF65-F5344CB8AC3E}">
        <p14:creationId xmlns:p14="http://schemas.microsoft.com/office/powerpoint/2010/main" val="32460214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22" y="477078"/>
            <a:ext cx="62815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Complete vs incomplete SCI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Definitions</a:t>
            </a:r>
          </a:p>
          <a:p>
            <a:r>
              <a:rPr lang="en-US" b="1" dirty="0"/>
              <a:t>Complete SCI</a:t>
            </a:r>
            <a:r>
              <a:rPr lang="en-US" dirty="0"/>
              <a:t>: No preserved motor or sensory function below the neurological level of injury, including the lowest sacral segments (S4-S5).</a:t>
            </a:r>
          </a:p>
          <a:p>
            <a:r>
              <a:rPr lang="en-US" b="1" dirty="0"/>
              <a:t>Incomplete SCI</a:t>
            </a:r>
            <a:r>
              <a:rPr lang="en-US" dirty="0"/>
              <a:t>: Some motor and/or sensory function remains below the neurological level of injury (including sacral segments), meaning partial preservation of function.</a:t>
            </a:r>
          </a:p>
        </p:txBody>
      </p:sp>
    </p:spTree>
    <p:extLst>
      <p:ext uri="{BB962C8B-B14F-4D97-AF65-F5344CB8AC3E}">
        <p14:creationId xmlns:p14="http://schemas.microsoft.com/office/powerpoint/2010/main" val="1306110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22" y="477078"/>
            <a:ext cx="62815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Features of Complete SCI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Total loss of voluntary movement and sensation below the lesion level. </a:t>
            </a:r>
          </a:p>
          <a:p>
            <a:r>
              <a:rPr lang="en-US" dirty="0"/>
              <a:t>Often involves bladder, bowel and sexual dysfunction.</a:t>
            </a:r>
          </a:p>
          <a:p>
            <a:r>
              <a:rPr lang="en-US" dirty="0"/>
              <a:t>Prognosis for motor/sensory recovery is generally poorer than in incomplete injuries.</a:t>
            </a:r>
          </a:p>
          <a:p>
            <a:r>
              <a:rPr lang="en-US" dirty="0"/>
              <a:t>Rehabilitation emphasis: compensation, prevention of secondary complications, maximizing independence with available function.</a:t>
            </a:r>
          </a:p>
        </p:txBody>
      </p:sp>
    </p:spTree>
    <p:extLst>
      <p:ext uri="{BB962C8B-B14F-4D97-AF65-F5344CB8AC3E}">
        <p14:creationId xmlns:p14="http://schemas.microsoft.com/office/powerpoint/2010/main" val="9823262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22" y="477078"/>
            <a:ext cx="62815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Key Features of Incomplete SCI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Partial preservation of motor and/or sensory function below the level of injury. </a:t>
            </a:r>
          </a:p>
          <a:p>
            <a:r>
              <a:rPr lang="en-US" dirty="0"/>
              <a:t>May have varying degrees: one side stronger than other, some sensation present, some movement possible.</a:t>
            </a:r>
          </a:p>
          <a:p>
            <a:r>
              <a:rPr lang="en-US" dirty="0"/>
              <a:t>Better potential for recovery and functional return compared to complete injuries.</a:t>
            </a:r>
          </a:p>
          <a:p>
            <a:r>
              <a:rPr lang="en-US" dirty="0"/>
              <a:t>Rehabilitation emphasis: maximizing recovery of preserved function, encouraging neuro-plasticity, functional retraining.</a:t>
            </a:r>
          </a:p>
        </p:txBody>
      </p:sp>
    </p:spTree>
    <p:extLst>
      <p:ext uri="{BB962C8B-B14F-4D97-AF65-F5344CB8AC3E}">
        <p14:creationId xmlns:p14="http://schemas.microsoft.com/office/powerpoint/2010/main" val="37589822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22" y="445273"/>
            <a:ext cx="62815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445273"/>
            <a:ext cx="11147729" cy="591577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2524" y="445273"/>
            <a:ext cx="628153" cy="50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609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22" y="477078"/>
            <a:ext cx="62815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Treatment of stroke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Acute Phase – Goals</a:t>
            </a:r>
            <a:endParaRPr lang="en-US" dirty="0"/>
          </a:p>
          <a:p>
            <a:r>
              <a:rPr lang="en-US" dirty="0"/>
              <a:t>Prevent secondary complications (pressure sores, contractures, DVT)</a:t>
            </a:r>
          </a:p>
          <a:p>
            <a:r>
              <a:rPr lang="en-US" dirty="0"/>
              <a:t>Preserve joint range of motion and muscle length</a:t>
            </a:r>
          </a:p>
          <a:p>
            <a:r>
              <a:rPr lang="en-US" dirty="0"/>
              <a:t> Maintain respiratory function and safe swallowing/feeding </a:t>
            </a:r>
          </a:p>
          <a:p>
            <a:r>
              <a:rPr lang="en-US" dirty="0"/>
              <a:t>Early activation of patient where possible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5214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22" y="477078"/>
            <a:ext cx="62815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Acute Phase – Key Techniques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Therapeutic </a:t>
            </a:r>
            <a:r>
              <a:rPr lang="en-US" b="1" dirty="0"/>
              <a:t>positioning</a:t>
            </a:r>
            <a:r>
              <a:rPr lang="en-US" dirty="0"/>
              <a:t>: in bed, chair, wheelchair to </a:t>
            </a:r>
            <a:r>
              <a:rPr lang="en-US" dirty="0" err="1"/>
              <a:t>optimise</a:t>
            </a:r>
            <a:r>
              <a:rPr lang="en-US" dirty="0"/>
              <a:t> alignment, reduce tone, avoid sub-luxation Passive / active Assisted Range of Motion (ROM) exercises for affected limbs </a:t>
            </a:r>
          </a:p>
          <a:p>
            <a:r>
              <a:rPr lang="en-US" dirty="0"/>
              <a:t>Early </a:t>
            </a:r>
            <a:r>
              <a:rPr lang="en-US" dirty="0" err="1"/>
              <a:t>mobilisation</a:t>
            </a:r>
            <a:r>
              <a:rPr lang="en-US" dirty="0"/>
              <a:t> (out of bed, sitting, transfers) as soon as medically stable (within 24-48 h) </a:t>
            </a:r>
          </a:p>
          <a:p>
            <a:r>
              <a:rPr lang="en-US" dirty="0"/>
              <a:t>Respiratory physiotherapy (breathing exercises, </a:t>
            </a:r>
            <a:r>
              <a:rPr lang="en-US" dirty="0" err="1"/>
              <a:t>mobilisation</a:t>
            </a:r>
            <a:r>
              <a:rPr lang="en-US" dirty="0"/>
              <a:t>) if required </a:t>
            </a:r>
          </a:p>
        </p:txBody>
      </p:sp>
    </p:spTree>
    <p:extLst>
      <p:ext uri="{BB962C8B-B14F-4D97-AF65-F5344CB8AC3E}">
        <p14:creationId xmlns:p14="http://schemas.microsoft.com/office/powerpoint/2010/main" val="1368908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22" y="477078"/>
            <a:ext cx="62815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Sub-acute Phase –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Improve postural control, sitting and standing balance</a:t>
            </a:r>
          </a:p>
          <a:p>
            <a:r>
              <a:rPr lang="en-US" dirty="0"/>
              <a:t>Initiate functional mobility (transfers, walking)</a:t>
            </a:r>
          </a:p>
          <a:p>
            <a:r>
              <a:rPr lang="en-US" dirty="0"/>
              <a:t>Promote use of affected side to encourage neuroplasticity</a:t>
            </a:r>
          </a:p>
          <a:p>
            <a:r>
              <a:rPr lang="en-US" dirty="0"/>
              <a:t>Reduce spasticity, prevent deformities</a:t>
            </a:r>
          </a:p>
        </p:txBody>
      </p:sp>
    </p:spTree>
    <p:extLst>
      <p:ext uri="{BB962C8B-B14F-4D97-AF65-F5344CB8AC3E}">
        <p14:creationId xmlns:p14="http://schemas.microsoft.com/office/powerpoint/2010/main" val="17407572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22" y="477078"/>
            <a:ext cx="62815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Sub-acute Phase – Key Techniques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Sitting balance training</a:t>
            </a:r>
            <a:r>
              <a:rPr lang="en-US" dirty="0"/>
              <a:t>: reaching beyond arm’s length, trunk control exercises </a:t>
            </a:r>
          </a:p>
          <a:p>
            <a:r>
              <a:rPr lang="en-US" b="1" dirty="0"/>
              <a:t>Standing &amp; gait training</a:t>
            </a:r>
            <a:r>
              <a:rPr lang="en-US" dirty="0"/>
              <a:t>: sit-to-stand practice, weight-shifting, structured walking practice </a:t>
            </a:r>
          </a:p>
          <a:p>
            <a:r>
              <a:rPr lang="en-US" dirty="0"/>
              <a:t>Upper-limb rehabilitation: facilitated movements, task-specific reaching, constraint-induced movement therapy (CIMT) when appropriate </a:t>
            </a:r>
          </a:p>
          <a:p>
            <a:r>
              <a:rPr lang="en-US" dirty="0"/>
              <a:t>Balance &amp; coordination exercises: e.g., single-leg stance, foam pad tasks</a:t>
            </a:r>
          </a:p>
        </p:txBody>
      </p:sp>
    </p:spTree>
    <p:extLst>
      <p:ext uri="{BB962C8B-B14F-4D97-AF65-F5344CB8AC3E}">
        <p14:creationId xmlns:p14="http://schemas.microsoft.com/office/powerpoint/2010/main" val="16872913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22" y="477078"/>
            <a:ext cx="62815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Long-Term / Community Phase –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Maximise</a:t>
            </a:r>
            <a:r>
              <a:rPr lang="en-US" dirty="0"/>
              <a:t> functional independence in activities of daily living (ADLs)</a:t>
            </a:r>
          </a:p>
          <a:p>
            <a:r>
              <a:rPr lang="en-US" dirty="0"/>
              <a:t>Improve walking speed, endurance, community mobility</a:t>
            </a:r>
          </a:p>
          <a:p>
            <a:r>
              <a:rPr lang="en-US" dirty="0"/>
              <a:t>Enhance quality of life, reduce risk of recurrent stroke</a:t>
            </a:r>
          </a:p>
          <a:p>
            <a:r>
              <a:rPr lang="en-US" dirty="0"/>
              <a:t>Encourage lifelong exercise and self-management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072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22" y="477078"/>
            <a:ext cx="62815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Spinal cord injury (SCI)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Definition &amp; Epidemiology</a:t>
            </a:r>
            <a:endParaRPr lang="en-US" dirty="0"/>
          </a:p>
          <a:p>
            <a:r>
              <a:rPr lang="en-US" dirty="0"/>
              <a:t>SCI = damage to the spinal cord resulting in loss of motor, sensory and/or autonomic function below the level of injury</a:t>
            </a:r>
          </a:p>
          <a:p>
            <a:r>
              <a:rPr lang="en-US" dirty="0"/>
              <a:t>Common causes: trauma (road traffic accidents, falls), non-traumatic (</a:t>
            </a:r>
            <a:r>
              <a:rPr lang="en-US" dirty="0" err="1"/>
              <a:t>tumours</a:t>
            </a:r>
            <a:r>
              <a:rPr lang="en-US" dirty="0"/>
              <a:t>, infections)</a:t>
            </a:r>
          </a:p>
          <a:p>
            <a:r>
              <a:rPr lang="en-US" dirty="0"/>
              <a:t>Young adult male predominance; high burden in low/middle-income countries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20987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22" y="477078"/>
            <a:ext cx="62815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Levels &amp; Classification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Level: cervical, thoracic, lumbar, sacral — determines affected functions</a:t>
            </a:r>
          </a:p>
        </p:txBody>
      </p:sp>
    </p:spTree>
    <p:extLst>
      <p:ext uri="{BB962C8B-B14F-4D97-AF65-F5344CB8AC3E}">
        <p14:creationId xmlns:p14="http://schemas.microsoft.com/office/powerpoint/2010/main" val="2872923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922" y="477078"/>
            <a:ext cx="628153" cy="5050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Primary &amp; Secondary Complication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Primary</a:t>
            </a:r>
            <a:r>
              <a:rPr lang="en-US" dirty="0"/>
              <a:t>: immediate damage to neurons, axons, vascular structures</a:t>
            </a:r>
          </a:p>
          <a:p>
            <a:r>
              <a:rPr lang="en-US" dirty="0"/>
              <a:t>Secondary:</a:t>
            </a:r>
          </a:p>
          <a:p>
            <a:pPr lvl="1"/>
            <a:r>
              <a:rPr lang="en-US" dirty="0"/>
              <a:t>Spasticity &amp; muscle tone changes</a:t>
            </a:r>
          </a:p>
          <a:p>
            <a:pPr lvl="1"/>
            <a:r>
              <a:rPr lang="en-US" dirty="0"/>
              <a:t>Pressure ulcers &amp; skin breakdown</a:t>
            </a:r>
          </a:p>
          <a:p>
            <a:pPr lvl="1"/>
            <a:r>
              <a:rPr lang="en-US" dirty="0"/>
              <a:t>Contractures &amp; joint deformities</a:t>
            </a:r>
          </a:p>
          <a:p>
            <a:pPr lvl="1"/>
            <a:r>
              <a:rPr lang="en-US" dirty="0"/>
              <a:t>Osteoporosis &amp; fractures</a:t>
            </a:r>
          </a:p>
          <a:p>
            <a:pPr lvl="1"/>
            <a:r>
              <a:rPr lang="en-US" dirty="0"/>
              <a:t>Autonomic dysfunction (blood pressure, thermoregulation)</a:t>
            </a:r>
          </a:p>
          <a:p>
            <a:pPr lvl="1"/>
            <a:r>
              <a:rPr lang="en-US" dirty="0"/>
              <a:t>Bowel/bladder dysfunction, sexual dysfunction</a:t>
            </a:r>
          </a:p>
          <a:p>
            <a:pPr lvl="1"/>
            <a:r>
              <a:rPr lang="en-US" dirty="0"/>
              <a:t>Psychological &amp; social impact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68744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31</TotalTime>
  <Words>582</Words>
  <Application>Microsoft Office PowerPoint</Application>
  <PresentationFormat>Widescreen</PresentationFormat>
  <Paragraphs>68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Organic</vt:lpstr>
      <vt:lpstr>PHYSIOTHERAPY TECHNIQUES</vt:lpstr>
      <vt:lpstr>Treatment of stroke</vt:lpstr>
      <vt:lpstr>Acute Phase – Key Techniques</vt:lpstr>
      <vt:lpstr>Sub-acute Phase – Goals</vt:lpstr>
      <vt:lpstr>Sub-acute Phase – Key Techniques</vt:lpstr>
      <vt:lpstr>Long-Term / Community Phase – Goals</vt:lpstr>
      <vt:lpstr>Spinal cord injury (SCI)</vt:lpstr>
      <vt:lpstr>Levels &amp; Classification</vt:lpstr>
      <vt:lpstr>Primary &amp; Secondary Complication</vt:lpstr>
      <vt:lpstr>Continued </vt:lpstr>
      <vt:lpstr>Complete vs incomplete SCI</vt:lpstr>
      <vt:lpstr>Key Features of Complete SCI</vt:lpstr>
      <vt:lpstr>Key Features of Incomplete SCI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PHYSIOTHERAPY TECHNIQUES</dc:title>
  <dc:creator>Moorche</dc:creator>
  <cp:lastModifiedBy>Hafsa R</cp:lastModifiedBy>
  <cp:revision>5</cp:revision>
  <dcterms:created xsi:type="dcterms:W3CDTF">2025-11-13T13:56:47Z</dcterms:created>
  <dcterms:modified xsi:type="dcterms:W3CDTF">2025-11-14T16:00:20Z</dcterms:modified>
</cp:coreProperties>
</file>