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312" r:id="rId8"/>
    <p:sldId id="313" r:id="rId9"/>
    <p:sldId id="314" r:id="rId10"/>
    <p:sldId id="271" r:id="rId11"/>
    <p:sldId id="316" r:id="rId12"/>
    <p:sldId id="315" r:id="rId13"/>
    <p:sldId id="272" r:id="rId14"/>
    <p:sldId id="270" r:id="rId15"/>
    <p:sldId id="269" r:id="rId16"/>
    <p:sldId id="268" r:id="rId17"/>
    <p:sldId id="265" r:id="rId18"/>
    <p:sldId id="317" r:id="rId19"/>
    <p:sldId id="267" r:id="rId20"/>
    <p:sldId id="318" r:id="rId21"/>
    <p:sldId id="319" r:id="rId22"/>
    <p:sldId id="266" r:id="rId23"/>
    <p:sldId id="273" r:id="rId24"/>
    <p:sldId id="274" r:id="rId25"/>
    <p:sldId id="275" r:id="rId26"/>
    <p:sldId id="320" r:id="rId27"/>
    <p:sldId id="321" r:id="rId28"/>
    <p:sldId id="322" r:id="rId29"/>
    <p:sldId id="323" r:id="rId30"/>
    <p:sldId id="276" r:id="rId31"/>
    <p:sldId id="277" r:id="rId32"/>
    <p:sldId id="324" r:id="rId33"/>
    <p:sldId id="325" r:id="rId34"/>
    <p:sldId id="278" r:id="rId35"/>
    <p:sldId id="326" r:id="rId36"/>
    <p:sldId id="279" r:id="rId37"/>
    <p:sldId id="327" r:id="rId38"/>
    <p:sldId id="328" r:id="rId39"/>
    <p:sldId id="280" r:id="rId40"/>
    <p:sldId id="281" r:id="rId41"/>
    <p:sldId id="329" r:id="rId42"/>
    <p:sldId id="330" r:id="rId43"/>
    <p:sldId id="282" r:id="rId44"/>
    <p:sldId id="331" r:id="rId45"/>
    <p:sldId id="283" r:id="rId46"/>
    <p:sldId id="332" r:id="rId47"/>
    <p:sldId id="333" r:id="rId48"/>
    <p:sldId id="284" r:id="rId49"/>
    <p:sldId id="334" r:id="rId50"/>
    <p:sldId id="285" r:id="rId51"/>
    <p:sldId id="286" r:id="rId52"/>
    <p:sldId id="335" r:id="rId53"/>
    <p:sldId id="287" r:id="rId54"/>
    <p:sldId id="288" r:id="rId55"/>
    <p:sldId id="289" r:id="rId56"/>
    <p:sldId id="290" r:id="rId57"/>
    <p:sldId id="291" r:id="rId58"/>
    <p:sldId id="336" r:id="rId59"/>
    <p:sldId id="292" r:id="rId60"/>
    <p:sldId id="293" r:id="rId61"/>
    <p:sldId id="294" r:id="rId62"/>
    <p:sldId id="295" r:id="rId63"/>
    <p:sldId id="337" r:id="rId64"/>
    <p:sldId id="296" r:id="rId65"/>
    <p:sldId id="297" r:id="rId66"/>
    <p:sldId id="298" r:id="rId67"/>
    <p:sldId id="299" r:id="rId68"/>
    <p:sldId id="300" r:id="rId69"/>
    <p:sldId id="338" r:id="rId70"/>
    <p:sldId id="301" r:id="rId71"/>
    <p:sldId id="302" r:id="rId72"/>
    <p:sldId id="339" r:id="rId73"/>
    <p:sldId id="303" r:id="rId74"/>
    <p:sldId id="304" r:id="rId75"/>
    <p:sldId id="305" r:id="rId76"/>
    <p:sldId id="340" r:id="rId77"/>
    <p:sldId id="306" r:id="rId78"/>
    <p:sldId id="308" r:id="rId79"/>
    <p:sldId id="342" r:id="rId80"/>
    <p:sldId id="341" r:id="rId81"/>
    <p:sldId id="307" r:id="rId82"/>
    <p:sldId id="343" r:id="rId83"/>
    <p:sldId id="309" r:id="rId84"/>
    <p:sldId id="310" r:id="rId85"/>
    <p:sldId id="311" r:id="rId86"/>
    <p:sldId id="344" r:id="rId87"/>
    <p:sldId id="258" r:id="rId88"/>
    <p:sldId id="259" r:id="rId8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litfl.com/ecg-axis-interpretation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shutterstock.com/image-vector/ecg-paroxysmal-supraventricular-tachycardia-psvt-8-233634076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4E4A7B-AC56-2900-6C69-87129C216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Physiology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EE98CF9-BDC5-CE00-DBD3-8B0C764B7C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DPT</a:t>
            </a:r>
          </a:p>
          <a:p>
            <a:r>
              <a:rPr lang="en-GB" dirty="0" err="1" smtClean="0"/>
              <a:t>Awais</a:t>
            </a:r>
            <a:r>
              <a:rPr lang="en-GB" dirty="0" smtClean="0"/>
              <a:t> </a:t>
            </a:r>
            <a:r>
              <a:rPr lang="en-GB" dirty="0" err="1" smtClean="0"/>
              <a:t>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5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 Arrhythmia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Definition</a:t>
            </a:r>
            <a:endParaRPr lang="en-US" dirty="0"/>
          </a:p>
          <a:p>
            <a:r>
              <a:rPr lang="en-US" dirty="0"/>
              <a:t>HR increases during inspiration and decreases during expiration.</a:t>
            </a:r>
          </a:p>
          <a:p>
            <a:r>
              <a:rPr lang="en-US" b="1" dirty="0"/>
              <a:t>Cause</a:t>
            </a:r>
            <a:endParaRPr lang="en-US" dirty="0"/>
          </a:p>
          <a:p>
            <a:r>
              <a:rPr lang="en-US" dirty="0"/>
              <a:t>Inspiration → ↑Venous return → ↑RA stretch → </a:t>
            </a:r>
            <a:r>
              <a:rPr lang="en-US" b="1" dirty="0"/>
              <a:t>Bainbridge reflex</a:t>
            </a:r>
            <a:r>
              <a:rPr lang="en-US" dirty="0"/>
              <a:t> → ↑HR.</a:t>
            </a:r>
          </a:p>
          <a:p>
            <a:r>
              <a:rPr lang="en-US" b="1" dirty="0" err="1"/>
              <a:t>Marey’s</a:t>
            </a:r>
            <a:r>
              <a:rPr lang="en-US" b="1" dirty="0"/>
              <a:t> Law</a:t>
            </a:r>
            <a:endParaRPr lang="en-US" dirty="0"/>
          </a:p>
          <a:p>
            <a:r>
              <a:rPr lang="en-US" dirty="0"/>
              <a:t>HR is </a:t>
            </a:r>
            <a:r>
              <a:rPr lang="en-US" i="1" dirty="0"/>
              <a:t>inversely proportional</a:t>
            </a:r>
            <a:r>
              <a:rPr lang="en-US" dirty="0"/>
              <a:t> to BP (except during exercise).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4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 Arrhythmia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57463"/>
            <a:ext cx="7086599" cy="3317875"/>
          </a:xfrm>
        </p:spPr>
      </p:pic>
    </p:spTree>
    <p:extLst>
      <p:ext uri="{BB962C8B-B14F-4D97-AF65-F5344CB8AC3E}">
        <p14:creationId xmlns:p14="http://schemas.microsoft.com/office/powerpoint/2010/main" val="111951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is sinus arrhythmia treated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respiratory sinus arrhythmia is normal, people without symptoms rarely need treatment.</a:t>
            </a:r>
          </a:p>
          <a:p>
            <a:r>
              <a:rPr lang="en-US" dirty="0"/>
              <a:t>With </a:t>
            </a:r>
            <a:r>
              <a:rPr lang="en-US" dirty="0" err="1"/>
              <a:t>nonrespiratory</a:t>
            </a:r>
            <a:r>
              <a:rPr lang="en-US" dirty="0"/>
              <a:t> sinus arrhythmia or </a:t>
            </a:r>
            <a:r>
              <a:rPr lang="en-US" dirty="0" err="1"/>
              <a:t>ventriculophasic</a:t>
            </a:r>
            <a:r>
              <a:rPr lang="en-US" dirty="0"/>
              <a:t> sinus arrhythmia, generally, you don’t need any further testing or intervention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3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Heart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HR is regulated by:</a:t>
            </a:r>
          </a:p>
          <a:p>
            <a:r>
              <a:rPr lang="en-US" b="1" dirty="0"/>
              <a:t>1) Local Mechanism</a:t>
            </a:r>
          </a:p>
          <a:p>
            <a:r>
              <a:rPr lang="en-US" dirty="0"/>
              <a:t>SA node generates rhythmic impulses (≈72 </a:t>
            </a:r>
            <a:r>
              <a:rPr lang="en-US" dirty="0" err="1"/>
              <a:t>bpm</a:t>
            </a:r>
            <a:r>
              <a:rPr lang="en-US" dirty="0"/>
              <a:t>).</a:t>
            </a:r>
          </a:p>
          <a:p>
            <a:r>
              <a:rPr lang="en-US" dirty="0"/>
              <a:t>Any factor influencing SA node rhythmicity changes HR.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4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Heart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2) Nervous Mechanism</a:t>
            </a:r>
          </a:p>
          <a:p>
            <a:r>
              <a:rPr lang="en-US" b="1" dirty="0"/>
              <a:t>Sympathetic system</a:t>
            </a:r>
            <a:endParaRPr lang="en-US" dirty="0"/>
          </a:p>
          <a:p>
            <a:pPr lvl="1"/>
            <a:r>
              <a:rPr lang="en-US" dirty="0"/>
              <a:t>NE release → ↑Na⁺ &amp; Ca²⁺ permeability</a:t>
            </a:r>
          </a:p>
          <a:p>
            <a:pPr lvl="1"/>
            <a:r>
              <a:rPr lang="en-US" dirty="0"/>
              <a:t>↑SA discharge rate → ↑HR</a:t>
            </a:r>
          </a:p>
          <a:p>
            <a:pPr lvl="1"/>
            <a:r>
              <a:rPr lang="en-US" dirty="0"/>
              <a:t>↑Impulse conduction</a:t>
            </a:r>
          </a:p>
          <a:p>
            <a:pPr lvl="1"/>
            <a:r>
              <a:rPr lang="en-US" dirty="0"/>
              <a:t>↑Force of contraction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73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Heart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Parasympathetic system</a:t>
            </a:r>
            <a:endParaRPr lang="en-US" dirty="0"/>
          </a:p>
          <a:p>
            <a:pPr lvl="1"/>
            <a:r>
              <a:rPr lang="en-US" dirty="0" err="1"/>
              <a:t>ACh</a:t>
            </a:r>
            <a:r>
              <a:rPr lang="en-US" dirty="0"/>
              <a:t> release → ↑K⁺ permeability → Hyperpolarization</a:t>
            </a:r>
          </a:p>
          <a:p>
            <a:pPr lvl="1"/>
            <a:r>
              <a:rPr lang="en-US" dirty="0"/>
              <a:t>↓SA discharge rate → ↓HR</a:t>
            </a:r>
          </a:p>
          <a:p>
            <a:pPr lvl="1"/>
            <a:r>
              <a:rPr lang="en-US" dirty="0"/>
              <a:t>↓Impulse conduction</a:t>
            </a:r>
          </a:p>
          <a:p>
            <a:pPr lvl="1"/>
            <a:r>
              <a:rPr lang="en-US" dirty="0"/>
              <a:t>↓Force of contraction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93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Pacemaker of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endParaRPr lang="en-US" dirty="0"/>
          </a:p>
          <a:p>
            <a:r>
              <a:rPr lang="en-US" dirty="0"/>
              <a:t>Site that originates rhythmic cardiac impulses.</a:t>
            </a:r>
            <a:br>
              <a:rPr lang="en-US" dirty="0"/>
            </a:br>
            <a:r>
              <a:rPr lang="en-US" dirty="0"/>
              <a:t>OR</a:t>
            </a:r>
          </a:p>
          <a:p>
            <a:r>
              <a:rPr lang="en-US" dirty="0"/>
              <a:t>Structure that determines HR.</a:t>
            </a:r>
          </a:p>
          <a:p>
            <a:r>
              <a:rPr lang="en-US" b="1" dirty="0"/>
              <a:t>Normal Pacemaker: SA Node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Reason:</a:t>
            </a:r>
            <a:r>
              <a:rPr lang="en-US" dirty="0"/>
              <a:t> Highest discharge rate (70–80/min).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0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Ectopic Pacemaker &amp; Overdrive Suppression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Ectopic Pacemaker</a:t>
            </a:r>
          </a:p>
          <a:p>
            <a:r>
              <a:rPr lang="en-US" dirty="0"/>
              <a:t>Any pacemaker outside SA node.</a:t>
            </a:r>
          </a:p>
          <a:p>
            <a:r>
              <a:rPr lang="en-US" b="1" dirty="0"/>
              <a:t>Causes</a:t>
            </a:r>
            <a:endParaRPr lang="en-US" dirty="0"/>
          </a:p>
          <a:p>
            <a:r>
              <a:rPr lang="en-US" dirty="0"/>
              <a:t>AV node or Purkinje fibers firing &gt; SA node rate</a:t>
            </a:r>
          </a:p>
          <a:p>
            <a:r>
              <a:rPr lang="en-US" dirty="0"/>
              <a:t>Block of SA node impulse transmission</a:t>
            </a:r>
          </a:p>
          <a:p>
            <a:r>
              <a:rPr lang="en-US" b="1" dirty="0"/>
              <a:t>Overdrive Suppression</a:t>
            </a:r>
          </a:p>
          <a:p>
            <a:r>
              <a:rPr lang="en-US" dirty="0"/>
              <a:t>SA node (70–80/min) suppresses Purkinje system (15–40/min).</a:t>
            </a:r>
          </a:p>
          <a:p>
            <a:r>
              <a:rPr lang="en-US" dirty="0"/>
              <a:t>Fast rhythm → Temporary suppression of lower centers.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6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8169234" cy="4549775"/>
          </a:xfrm>
        </p:spPr>
      </p:pic>
    </p:spTree>
    <p:extLst>
      <p:ext uri="{BB962C8B-B14F-4D97-AF65-F5344CB8AC3E}">
        <p14:creationId xmlns:p14="http://schemas.microsoft.com/office/powerpoint/2010/main" val="205680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Electrocardiogram (ECG)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</a:t>
            </a:r>
            <a:endParaRPr lang="en-US" dirty="0"/>
          </a:p>
          <a:p>
            <a:r>
              <a:rPr lang="en-US" dirty="0"/>
              <a:t>Graphic recording of electrical potentials during depolarization &amp; repolarization.</a:t>
            </a:r>
          </a:p>
          <a:p>
            <a:r>
              <a:rPr lang="en-US" b="1" dirty="0"/>
              <a:t>Father of ECG:</a:t>
            </a:r>
            <a:r>
              <a:rPr lang="en-US" dirty="0"/>
              <a:t> Einthoven (1903)</a:t>
            </a:r>
          </a:p>
          <a:p>
            <a:r>
              <a:rPr lang="en-US" b="1" dirty="0"/>
              <a:t>Significance</a:t>
            </a:r>
            <a:endParaRPr lang="en-US" dirty="0"/>
          </a:p>
          <a:p>
            <a:r>
              <a:rPr lang="en-US" dirty="0"/>
              <a:t>Identify pacemaker </a:t>
            </a:r>
            <a:r>
              <a:rPr lang="en-US" dirty="0" smtClean="0"/>
              <a:t>site, Calculate HR, Recognize </a:t>
            </a:r>
            <a:r>
              <a:rPr lang="en-US" dirty="0"/>
              <a:t>rhythm</a:t>
            </a:r>
          </a:p>
          <a:p>
            <a:r>
              <a:rPr lang="en-US" dirty="0"/>
              <a:t>Detect voltage changes</a:t>
            </a:r>
          </a:p>
          <a:p>
            <a:r>
              <a:rPr lang="en-US" dirty="0"/>
              <a:t>Diagnose heart diseases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7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Rate of Rhythmic Discharge of Excitatory &amp; Conductive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Rate of Rhythmic Discharge</a:t>
            </a:r>
            <a:endParaRPr lang="en-US" dirty="0"/>
          </a:p>
          <a:p>
            <a:r>
              <a:rPr lang="en-US" dirty="0"/>
              <a:t>SA Node → </a:t>
            </a:r>
            <a:r>
              <a:rPr lang="en-US" b="1" dirty="0"/>
              <a:t>70–80 / min</a:t>
            </a:r>
            <a:endParaRPr lang="en-US" dirty="0"/>
          </a:p>
          <a:p>
            <a:r>
              <a:rPr lang="en-US" dirty="0"/>
              <a:t>AV Node → </a:t>
            </a:r>
            <a:r>
              <a:rPr lang="en-US" b="1" dirty="0"/>
              <a:t>40–60 / min</a:t>
            </a:r>
            <a:endParaRPr lang="en-US" dirty="0"/>
          </a:p>
          <a:p>
            <a:r>
              <a:rPr lang="en-US" dirty="0"/>
              <a:t>Purkinje Fibers → </a:t>
            </a:r>
            <a:r>
              <a:rPr lang="en-US" b="1" dirty="0"/>
              <a:t>15–40 / min</a:t>
            </a:r>
            <a:endParaRPr lang="en-US" dirty="0"/>
          </a:p>
          <a:p>
            <a:r>
              <a:rPr lang="en-US" b="1" dirty="0"/>
              <a:t>Additional Points</a:t>
            </a:r>
            <a:endParaRPr lang="en-US" dirty="0"/>
          </a:p>
          <a:p>
            <a:r>
              <a:rPr lang="en-US" dirty="0"/>
              <a:t>SA node has the </a:t>
            </a:r>
            <a:r>
              <a:rPr lang="en-US" b="1" dirty="0"/>
              <a:t>highest intrinsic rate</a:t>
            </a:r>
            <a:r>
              <a:rPr lang="en-US" dirty="0"/>
              <a:t>, hence acts as the </a:t>
            </a:r>
            <a:r>
              <a:rPr lang="en-US" b="1" dirty="0"/>
              <a:t>normal pacemaker</a:t>
            </a:r>
            <a:r>
              <a:rPr lang="en-US" dirty="0"/>
              <a:t>.</a:t>
            </a:r>
          </a:p>
          <a:p>
            <a:r>
              <a:rPr lang="en-US" dirty="0"/>
              <a:t>Lower centers fire only when SA node fails (escape rhythm).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1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90600"/>
            <a:ext cx="8991600" cy="4537912"/>
          </a:xfrm>
        </p:spPr>
      </p:pic>
    </p:spTree>
    <p:extLst>
      <p:ext uri="{BB962C8B-B14F-4D97-AF65-F5344CB8AC3E}">
        <p14:creationId xmlns:p14="http://schemas.microsoft.com/office/powerpoint/2010/main" val="4211779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01"/>
            <a:ext cx="9220200" cy="4960938"/>
          </a:xfrm>
        </p:spPr>
      </p:pic>
    </p:spTree>
    <p:extLst>
      <p:ext uri="{BB962C8B-B14F-4D97-AF65-F5344CB8AC3E}">
        <p14:creationId xmlns:p14="http://schemas.microsoft.com/office/powerpoint/2010/main" val="809567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ECG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 Wave</a:t>
            </a:r>
            <a:endParaRPr lang="en-US" dirty="0"/>
          </a:p>
          <a:p>
            <a:r>
              <a:rPr lang="en-US" dirty="0"/>
              <a:t>Atrial depolarization</a:t>
            </a:r>
          </a:p>
          <a:p>
            <a:r>
              <a:rPr lang="en-US" b="1" dirty="0"/>
              <a:t>QRS Complex</a:t>
            </a:r>
            <a:endParaRPr lang="en-US" dirty="0"/>
          </a:p>
          <a:p>
            <a:r>
              <a:rPr lang="en-US" dirty="0"/>
              <a:t>Ventricular depolarization</a:t>
            </a:r>
          </a:p>
          <a:p>
            <a:r>
              <a:rPr lang="en-US" b="1" dirty="0"/>
              <a:t>T Wave &amp; ST Segment</a:t>
            </a:r>
            <a:endParaRPr lang="en-US" dirty="0"/>
          </a:p>
          <a:p>
            <a:r>
              <a:rPr lang="en-US" dirty="0"/>
              <a:t>Ventricular repolarization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50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ECG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Atrial T Wave</a:t>
            </a:r>
            <a:endParaRPr lang="en-US" dirty="0"/>
          </a:p>
          <a:p>
            <a:r>
              <a:rPr lang="en-US" dirty="0"/>
              <a:t>Atrial repolarization (hidden in QRS)</a:t>
            </a:r>
          </a:p>
          <a:p>
            <a:r>
              <a:rPr lang="en-US" b="1" dirty="0"/>
              <a:t>U Wave</a:t>
            </a:r>
            <a:endParaRPr lang="en-US" dirty="0"/>
          </a:p>
          <a:p>
            <a:r>
              <a:rPr lang="en-US" dirty="0"/>
              <a:t>Papillary muscle repolarization</a:t>
            </a:r>
          </a:p>
          <a:p>
            <a:r>
              <a:rPr lang="en-US" dirty="0"/>
              <a:t>Prominent in </a:t>
            </a:r>
            <a:r>
              <a:rPr lang="en-US" b="1" dirty="0"/>
              <a:t>hypokalemia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29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ECG Intervals &amp; Durations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PR Interval</a:t>
            </a:r>
            <a:endParaRPr lang="en-US" dirty="0"/>
          </a:p>
          <a:p>
            <a:r>
              <a:rPr lang="en-US" dirty="0"/>
              <a:t>Onset of atrial → onset of ventricular </a:t>
            </a:r>
            <a:r>
              <a:rPr lang="en-US" dirty="0" smtClean="0"/>
              <a:t>contraction </a:t>
            </a:r>
            <a:r>
              <a:rPr lang="en-US" b="1" dirty="0" smtClean="0"/>
              <a:t>0.16 </a:t>
            </a:r>
            <a:r>
              <a:rPr lang="en-US" b="1" dirty="0"/>
              <a:t>sec (120–210 </a:t>
            </a:r>
            <a:r>
              <a:rPr lang="en-US" b="1" dirty="0" err="1"/>
              <a:t>ms</a:t>
            </a:r>
            <a:r>
              <a:rPr lang="en-US" b="1" dirty="0"/>
              <a:t>)</a:t>
            </a:r>
            <a:endParaRPr lang="en-US" dirty="0"/>
          </a:p>
          <a:p>
            <a:r>
              <a:rPr lang="en-US" b="1" dirty="0"/>
              <a:t>QT Interval</a:t>
            </a:r>
            <a:endParaRPr lang="en-US" dirty="0"/>
          </a:p>
          <a:p>
            <a:r>
              <a:rPr lang="en-US" dirty="0"/>
              <a:t>Ventricular contraction </a:t>
            </a:r>
            <a:r>
              <a:rPr lang="en-US" dirty="0" smtClean="0"/>
              <a:t>duration </a:t>
            </a:r>
            <a:r>
              <a:rPr lang="en-US" b="1" dirty="0" smtClean="0"/>
              <a:t>0.35 </a:t>
            </a:r>
            <a:r>
              <a:rPr lang="en-US" b="1" dirty="0"/>
              <a:t>sec</a:t>
            </a:r>
            <a:endParaRPr lang="en-US" dirty="0"/>
          </a:p>
          <a:p>
            <a:r>
              <a:rPr lang="en-US" b="1" dirty="0"/>
              <a:t>Total ECG Time (one </a:t>
            </a:r>
            <a:r>
              <a:rPr lang="en-US" b="1" dirty="0" smtClean="0"/>
              <a:t>heartbeat)</a:t>
            </a:r>
            <a:r>
              <a:rPr lang="en-US" dirty="0" smtClean="0"/>
              <a:t> </a:t>
            </a:r>
            <a:r>
              <a:rPr lang="en-US" b="1" dirty="0" smtClean="0"/>
              <a:t>0.83 </a:t>
            </a:r>
            <a:r>
              <a:rPr lang="en-US" b="1" dirty="0"/>
              <a:t>sec</a:t>
            </a:r>
            <a:endParaRPr lang="en-US" dirty="0"/>
          </a:p>
          <a:p>
            <a:r>
              <a:rPr lang="en-US" b="1" dirty="0"/>
              <a:t>HR Calculation</a:t>
            </a:r>
            <a:endParaRPr lang="en-US" dirty="0"/>
          </a:p>
          <a:p>
            <a:r>
              <a:rPr lang="en-US" dirty="0"/>
              <a:t>HR = 60 / 0.83 = </a:t>
            </a:r>
            <a:r>
              <a:rPr lang="en-US" b="1" dirty="0"/>
              <a:t>72 </a:t>
            </a:r>
            <a:r>
              <a:rPr lang="en-US" b="1" dirty="0" err="1"/>
              <a:t>bpm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71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ECG Calculation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squares between R–R / 1500</a:t>
            </a:r>
          </a:p>
          <a:p>
            <a:r>
              <a:rPr lang="en-US" dirty="0"/>
              <a:t>Large squares between R–R / 300</a:t>
            </a:r>
          </a:p>
          <a:p>
            <a:r>
              <a:rPr lang="en-US" dirty="0"/>
              <a:t>For irregular rhythm:</a:t>
            </a:r>
            <a:br>
              <a:rPr lang="en-US" dirty="0"/>
            </a:br>
            <a:r>
              <a:rPr lang="en-US" dirty="0"/>
              <a:t>Count QRS in 15 large squares × 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37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1"/>
            <a:ext cx="9753600" cy="4732338"/>
          </a:xfrm>
        </p:spPr>
      </p:pic>
    </p:spTree>
    <p:extLst>
      <p:ext uri="{BB962C8B-B14F-4D97-AF65-F5344CB8AC3E}">
        <p14:creationId xmlns:p14="http://schemas.microsoft.com/office/powerpoint/2010/main" val="575040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Large square 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57463"/>
            <a:ext cx="10134599" cy="3317875"/>
          </a:xfrm>
        </p:spPr>
      </p:pic>
    </p:spTree>
    <p:extLst>
      <p:ext uri="{BB962C8B-B14F-4D97-AF65-F5344CB8AC3E}">
        <p14:creationId xmlns:p14="http://schemas.microsoft.com/office/powerpoint/2010/main" val="116797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Small square 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57463"/>
            <a:ext cx="10363200" cy="3317875"/>
          </a:xfrm>
        </p:spPr>
      </p:pic>
    </p:spTree>
    <p:extLst>
      <p:ext uri="{BB962C8B-B14F-4D97-AF65-F5344CB8AC3E}">
        <p14:creationId xmlns:p14="http://schemas.microsoft.com/office/powerpoint/2010/main" val="1854846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 wave 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57463"/>
            <a:ext cx="10058400" cy="3317875"/>
          </a:xfrm>
        </p:spPr>
      </p:pic>
    </p:spTree>
    <p:extLst>
      <p:ext uri="{BB962C8B-B14F-4D97-AF65-F5344CB8AC3E}">
        <p14:creationId xmlns:p14="http://schemas.microsoft.com/office/powerpoint/2010/main" val="376174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Heart Rate by Age &amp; Sex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Adult </a:t>
            </a:r>
            <a:r>
              <a:rPr lang="en-US" b="1" dirty="0" smtClean="0"/>
              <a:t>Male</a:t>
            </a:r>
            <a:r>
              <a:rPr lang="en-US" dirty="0" smtClean="0"/>
              <a:t> HR </a:t>
            </a:r>
            <a:r>
              <a:rPr lang="en-US" dirty="0"/>
              <a:t>= </a:t>
            </a:r>
            <a:r>
              <a:rPr lang="en-US" b="1" dirty="0"/>
              <a:t>72 (70–80) beats/min</a:t>
            </a:r>
            <a:endParaRPr lang="en-US" dirty="0"/>
          </a:p>
          <a:p>
            <a:r>
              <a:rPr lang="en-US" b="1" dirty="0"/>
              <a:t>Adult Female</a:t>
            </a:r>
            <a:endParaRPr lang="en-US" dirty="0"/>
          </a:p>
          <a:p>
            <a:r>
              <a:rPr lang="en-US" dirty="0"/>
              <a:t>Slightly higher than </a:t>
            </a:r>
            <a:r>
              <a:rPr lang="en-US" dirty="0" smtClean="0"/>
              <a:t>male→ </a:t>
            </a:r>
            <a:r>
              <a:rPr lang="en-US" dirty="0"/>
              <a:t>Lower BP + more sympathetic tone.</a:t>
            </a:r>
          </a:p>
          <a:p>
            <a:r>
              <a:rPr lang="en-US" b="1" dirty="0"/>
              <a:t>Old Age</a:t>
            </a:r>
            <a:endParaRPr lang="en-US" dirty="0"/>
          </a:p>
          <a:p>
            <a:r>
              <a:rPr lang="en-US" dirty="0"/>
              <a:t>Slightly higher </a:t>
            </a:r>
            <a:r>
              <a:rPr lang="en-US" dirty="0" smtClean="0"/>
              <a:t>HR→ </a:t>
            </a:r>
            <a:r>
              <a:rPr lang="en-US" dirty="0"/>
              <a:t>Compensatory adjustment for age-related circulatory changes.</a:t>
            </a:r>
          </a:p>
          <a:p>
            <a:r>
              <a:rPr lang="en-US" b="1" dirty="0" smtClean="0"/>
              <a:t>Children</a:t>
            </a:r>
            <a:r>
              <a:rPr lang="en-US" dirty="0" smtClean="0"/>
              <a:t> HR </a:t>
            </a:r>
            <a:r>
              <a:rPr lang="en-US" dirty="0"/>
              <a:t>= </a:t>
            </a:r>
            <a:r>
              <a:rPr lang="en-US" b="1" dirty="0"/>
              <a:t>95–100 </a:t>
            </a:r>
            <a:r>
              <a:rPr lang="en-US" b="1" dirty="0" smtClean="0"/>
              <a:t>beats/min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53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Electrocardiographic Leads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Bipolar Limb Leads</a:t>
            </a:r>
          </a:p>
          <a:p>
            <a:r>
              <a:rPr lang="en-US" b="1" dirty="0"/>
              <a:t>Lead I:</a:t>
            </a:r>
            <a:r>
              <a:rPr lang="en-US" dirty="0"/>
              <a:t> RA (–) → LA (+)</a:t>
            </a:r>
          </a:p>
          <a:p>
            <a:r>
              <a:rPr lang="en-US" b="1" dirty="0"/>
              <a:t>Lead II:</a:t>
            </a:r>
            <a:r>
              <a:rPr lang="en-US" dirty="0"/>
              <a:t> RA (–) → LL (+)</a:t>
            </a:r>
          </a:p>
          <a:p>
            <a:r>
              <a:rPr lang="en-US" b="1" dirty="0"/>
              <a:t>Lead III:</a:t>
            </a:r>
            <a:r>
              <a:rPr lang="en-US" dirty="0"/>
              <a:t> LA (–) → LL (+)</a:t>
            </a:r>
          </a:p>
          <a:p>
            <a:r>
              <a:rPr lang="en-US" b="1" dirty="0"/>
              <a:t>Precordial (Chest) Leads</a:t>
            </a:r>
          </a:p>
          <a:p>
            <a:r>
              <a:rPr lang="en-US" dirty="0"/>
              <a:t>V1 → 4th ICS right</a:t>
            </a:r>
          </a:p>
          <a:p>
            <a:r>
              <a:rPr lang="en-US" dirty="0"/>
              <a:t>V2 → 4th ICS left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37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Electrocardiographic Leads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V3 → Midway V2 &amp; V4</a:t>
            </a:r>
          </a:p>
          <a:p>
            <a:r>
              <a:rPr lang="en-US" dirty="0"/>
              <a:t>V4 → 5th ICS MCL</a:t>
            </a:r>
          </a:p>
          <a:p>
            <a:r>
              <a:rPr lang="en-US" dirty="0"/>
              <a:t>V5 → Anterior axillary line</a:t>
            </a:r>
          </a:p>
          <a:p>
            <a:r>
              <a:rPr lang="en-US" dirty="0"/>
              <a:t>V6 → Mid-axillary line</a:t>
            </a:r>
          </a:p>
          <a:p>
            <a:r>
              <a:rPr lang="en-US" b="1" dirty="0"/>
              <a:t>Augmented Unipolar Limb Leads</a:t>
            </a:r>
          </a:p>
          <a:p>
            <a:r>
              <a:rPr lang="en-US" dirty="0" err="1"/>
              <a:t>aVR</a:t>
            </a:r>
            <a:r>
              <a:rPr lang="en-US" dirty="0"/>
              <a:t> → Right arm</a:t>
            </a:r>
          </a:p>
          <a:p>
            <a:r>
              <a:rPr lang="en-US" dirty="0" err="1"/>
              <a:t>aVL</a:t>
            </a:r>
            <a:r>
              <a:rPr lang="en-US" dirty="0"/>
              <a:t> → Left arm</a:t>
            </a:r>
          </a:p>
          <a:p>
            <a:r>
              <a:rPr lang="en-US" dirty="0" err="1"/>
              <a:t>aVF</a:t>
            </a:r>
            <a:r>
              <a:rPr lang="en-US" dirty="0"/>
              <a:t> → Left leg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92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1"/>
            <a:ext cx="10287000" cy="4808538"/>
          </a:xfrm>
        </p:spPr>
      </p:pic>
    </p:spTree>
    <p:extLst>
      <p:ext uri="{BB962C8B-B14F-4D97-AF65-F5344CB8AC3E}">
        <p14:creationId xmlns:p14="http://schemas.microsoft.com/office/powerpoint/2010/main" val="711499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10363200" cy="4953000"/>
          </a:xfrm>
        </p:spPr>
      </p:pic>
    </p:spTree>
    <p:extLst>
      <p:ext uri="{BB962C8B-B14F-4D97-AF65-F5344CB8AC3E}">
        <p14:creationId xmlns:p14="http://schemas.microsoft.com/office/powerpoint/2010/main" val="2683706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Einthoven’s Triangle &amp;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Einthoven’s Triangle</a:t>
            </a:r>
            <a:endParaRPr lang="en-US" dirty="0"/>
          </a:p>
          <a:p>
            <a:r>
              <a:rPr lang="en-US" dirty="0"/>
              <a:t>Equilateral triangle around heart (RA, LA, LL)</a:t>
            </a:r>
          </a:p>
          <a:p>
            <a:r>
              <a:rPr lang="en-US" b="1" dirty="0"/>
              <a:t>Einthoven’s Law</a:t>
            </a:r>
            <a:endParaRPr lang="en-US" dirty="0"/>
          </a:p>
          <a:p>
            <a:r>
              <a:rPr lang="en-US" dirty="0"/>
              <a:t>Lead II = Lead I + Lead III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97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10363200" cy="5105400"/>
          </a:xfrm>
        </p:spPr>
      </p:pic>
    </p:spTree>
    <p:extLst>
      <p:ext uri="{BB962C8B-B14F-4D97-AF65-F5344CB8AC3E}">
        <p14:creationId xmlns:p14="http://schemas.microsoft.com/office/powerpoint/2010/main" val="2743957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Abnormalities of P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Inverted P:</a:t>
            </a:r>
            <a:r>
              <a:rPr lang="en-US" dirty="0"/>
              <a:t> Pacemaker shifted to AV node</a:t>
            </a:r>
          </a:p>
          <a:p>
            <a:r>
              <a:rPr lang="en-US" b="1" dirty="0"/>
              <a:t>Absent P:</a:t>
            </a:r>
            <a:r>
              <a:rPr lang="en-US" dirty="0"/>
              <a:t> Atrial fibrillation</a:t>
            </a:r>
          </a:p>
          <a:p>
            <a:r>
              <a:rPr lang="en-US" b="1" dirty="0"/>
              <a:t>P-</a:t>
            </a:r>
            <a:r>
              <a:rPr lang="en-US" b="1" dirty="0" err="1"/>
              <a:t>mitrale</a:t>
            </a:r>
            <a:r>
              <a:rPr lang="en-US" b="1" dirty="0"/>
              <a:t>:</a:t>
            </a:r>
            <a:r>
              <a:rPr lang="en-US" dirty="0"/>
              <a:t> Left atrial hypertrophy (notched P)</a:t>
            </a:r>
          </a:p>
          <a:p>
            <a:r>
              <a:rPr lang="en-US" b="1" dirty="0"/>
              <a:t>P-</a:t>
            </a:r>
            <a:r>
              <a:rPr lang="en-US" b="1" dirty="0" err="1"/>
              <a:t>pulmonale</a:t>
            </a:r>
            <a:r>
              <a:rPr lang="en-US" b="1" dirty="0"/>
              <a:t>:</a:t>
            </a:r>
            <a:r>
              <a:rPr lang="en-US" dirty="0"/>
              <a:t> Right atrial hypertrophy (tall P)</a:t>
            </a:r>
          </a:p>
          <a:p>
            <a:r>
              <a:rPr lang="en-US" b="1" dirty="0"/>
              <a:t>Nodal rhythm:</a:t>
            </a:r>
            <a:r>
              <a:rPr lang="en-US" dirty="0"/>
              <a:t> Reversed P direction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78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Inverted 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31" y="2987504"/>
            <a:ext cx="8335538" cy="2457793"/>
          </a:xfrm>
        </p:spPr>
      </p:pic>
    </p:spTree>
    <p:extLst>
      <p:ext uri="{BB962C8B-B14F-4D97-AF65-F5344CB8AC3E}">
        <p14:creationId xmlns:p14="http://schemas.microsoft.com/office/powerpoint/2010/main" val="33519148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Absent 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10134600" cy="3225359"/>
          </a:xfrm>
        </p:spPr>
      </p:pic>
    </p:spTree>
    <p:extLst>
      <p:ext uri="{BB962C8B-B14F-4D97-AF65-F5344CB8AC3E}">
        <p14:creationId xmlns:p14="http://schemas.microsoft.com/office/powerpoint/2010/main" val="2869984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Abnormalities of QRS Complex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High Voltage:</a:t>
            </a:r>
            <a:r>
              <a:rPr lang="en-US" dirty="0"/>
              <a:t> RVH / LVH</a:t>
            </a:r>
          </a:p>
          <a:p>
            <a:r>
              <a:rPr lang="en-US" b="1" dirty="0"/>
              <a:t>Low Voltage:</a:t>
            </a:r>
            <a:r>
              <a:rPr lang="en-US" dirty="0"/>
              <a:t> Pericardial effusion, old MI</a:t>
            </a:r>
          </a:p>
          <a:p>
            <a:r>
              <a:rPr lang="en-US" b="1" dirty="0"/>
              <a:t>Prolonged QRS:</a:t>
            </a:r>
            <a:r>
              <a:rPr lang="en-US" dirty="0"/>
              <a:t> Ventricular hypertrophy, bundle block</a:t>
            </a:r>
          </a:p>
          <a:p>
            <a:r>
              <a:rPr lang="en-US" b="1" dirty="0"/>
              <a:t>Bizarre QRS:</a:t>
            </a:r>
            <a:r>
              <a:rPr lang="en-US" dirty="0"/>
              <a:t> Scar tissue, conduction block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9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Heart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1) Higher Centers (Frontal Lobe &amp; Hypothalamus)</a:t>
            </a:r>
            <a:endParaRPr lang="en-US" dirty="0"/>
          </a:p>
          <a:p>
            <a:r>
              <a:rPr lang="en-US" dirty="0"/>
              <a:t>Excitement → ↑HR</a:t>
            </a:r>
          </a:p>
          <a:p>
            <a:r>
              <a:rPr lang="en-US" dirty="0"/>
              <a:t>Sudden Shock → ↓HR</a:t>
            </a:r>
          </a:p>
          <a:p>
            <a:r>
              <a:rPr lang="en-US" b="1" dirty="0"/>
              <a:t>2) Respiration</a:t>
            </a:r>
            <a:endParaRPr lang="en-US" dirty="0"/>
          </a:p>
          <a:p>
            <a:r>
              <a:rPr lang="en-US" dirty="0"/>
              <a:t>Inspiration → ↑HR</a:t>
            </a:r>
          </a:p>
          <a:p>
            <a:r>
              <a:rPr lang="en-US" dirty="0"/>
              <a:t>Expiration → ↓HR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52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of Injury, J Point &amp; ST 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Current of Injury</a:t>
            </a:r>
          </a:p>
          <a:p>
            <a:r>
              <a:rPr lang="en-US" dirty="0"/>
              <a:t>Flow from injured (–) to normal (+) tissue.</a:t>
            </a:r>
          </a:p>
          <a:p>
            <a:r>
              <a:rPr lang="en-US" b="1" dirty="0"/>
              <a:t>Causes</a:t>
            </a:r>
            <a:endParaRPr lang="en-US" dirty="0"/>
          </a:p>
          <a:p>
            <a:r>
              <a:rPr lang="en-US" dirty="0"/>
              <a:t>Trauma, infection, ischemia</a:t>
            </a:r>
          </a:p>
          <a:p>
            <a:r>
              <a:rPr lang="en-US" b="1" dirty="0"/>
              <a:t>J Point</a:t>
            </a:r>
          </a:p>
          <a:p>
            <a:r>
              <a:rPr lang="en-US" dirty="0"/>
              <a:t>End of QRS where potential = zero</a:t>
            </a:r>
          </a:p>
          <a:p>
            <a:r>
              <a:rPr lang="en-US" b="1" dirty="0"/>
              <a:t>ST Segment Shift</a:t>
            </a:r>
          </a:p>
          <a:p>
            <a:r>
              <a:rPr lang="en-US" dirty="0"/>
              <a:t>ST ≠ TP level → Present in ischemia/injury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72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J Point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38400"/>
            <a:ext cx="8686800" cy="3276600"/>
          </a:xfrm>
        </p:spPr>
      </p:pic>
    </p:spTree>
    <p:extLst>
      <p:ext uri="{BB962C8B-B14F-4D97-AF65-F5344CB8AC3E}">
        <p14:creationId xmlns:p14="http://schemas.microsoft.com/office/powerpoint/2010/main" val="35106886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 Segment Shift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9829800" cy="4191000"/>
          </a:xfrm>
        </p:spPr>
      </p:pic>
    </p:spTree>
    <p:extLst>
      <p:ext uri="{BB962C8B-B14F-4D97-AF65-F5344CB8AC3E}">
        <p14:creationId xmlns:p14="http://schemas.microsoft.com/office/powerpoint/2010/main" val="2835224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Wave Abnormalities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Opposite T wave polarity:</a:t>
            </a:r>
            <a:r>
              <a:rPr lang="en-US" dirty="0"/>
              <a:t> Bundle branch block</a:t>
            </a:r>
          </a:p>
          <a:p>
            <a:r>
              <a:rPr lang="en-US" b="1" dirty="0"/>
              <a:t>Inverted T wave:</a:t>
            </a:r>
            <a:r>
              <a:rPr lang="en-US" dirty="0"/>
              <a:t> Ischemia</a:t>
            </a:r>
          </a:p>
          <a:p>
            <a:r>
              <a:rPr lang="en-US" b="1" dirty="0"/>
              <a:t>Biphasic T:</a:t>
            </a:r>
            <a:r>
              <a:rPr lang="en-US" dirty="0"/>
              <a:t> Digitalis toxicity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82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9677399" cy="5257799"/>
          </a:xfrm>
        </p:spPr>
      </p:pic>
    </p:spTree>
    <p:extLst>
      <p:ext uri="{BB962C8B-B14F-4D97-AF65-F5344CB8AC3E}">
        <p14:creationId xmlns:p14="http://schemas.microsoft.com/office/powerpoint/2010/main" val="25929561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ECG in Myocardial Infarction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 wave inversion</a:t>
            </a:r>
            <a:endParaRPr lang="en-US" dirty="0"/>
          </a:p>
          <a:p>
            <a:r>
              <a:rPr lang="en-US" b="1" dirty="0"/>
              <a:t>ST elevation</a:t>
            </a:r>
            <a:endParaRPr lang="en-US" dirty="0"/>
          </a:p>
          <a:p>
            <a:r>
              <a:rPr lang="en-US" b="1" dirty="0"/>
              <a:t>Deep Q wave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067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MI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25" y="2557463"/>
            <a:ext cx="8636550" cy="3317875"/>
          </a:xfrm>
        </p:spPr>
      </p:pic>
    </p:spTree>
    <p:extLst>
      <p:ext uri="{BB962C8B-B14F-4D97-AF65-F5344CB8AC3E}">
        <p14:creationId xmlns:p14="http://schemas.microsoft.com/office/powerpoint/2010/main" val="1428027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MI Changes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9601200" cy="4038600"/>
          </a:xfrm>
        </p:spPr>
      </p:pic>
    </p:spTree>
    <p:extLst>
      <p:ext uri="{BB962C8B-B14F-4D97-AF65-F5344CB8AC3E}">
        <p14:creationId xmlns:p14="http://schemas.microsoft.com/office/powerpoint/2010/main" val="25125269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 Bundle </a:t>
            </a:r>
            <a:r>
              <a:rPr lang="en-US" dirty="0" err="1"/>
              <a:t>Electrogram</a:t>
            </a:r>
            <a:r>
              <a:rPr lang="en-US" dirty="0"/>
              <a:t> (HBE)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deflection</a:t>
            </a:r>
          </a:p>
          <a:p>
            <a:r>
              <a:rPr lang="en-US" dirty="0"/>
              <a:t>H spike</a:t>
            </a:r>
          </a:p>
          <a:p>
            <a:r>
              <a:rPr lang="en-US" dirty="0"/>
              <a:t>V deflection</a:t>
            </a:r>
          </a:p>
          <a:p>
            <a:r>
              <a:rPr lang="en-US" dirty="0"/>
              <a:t>Used to locate AV conduction blocks.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694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 Bundle </a:t>
            </a:r>
            <a:r>
              <a:rPr lang="en-US" dirty="0" err="1"/>
              <a:t>Electrogram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9753600" cy="3581400"/>
          </a:xfrm>
        </p:spPr>
      </p:pic>
    </p:spTree>
    <p:extLst>
      <p:ext uri="{BB962C8B-B14F-4D97-AF65-F5344CB8AC3E}">
        <p14:creationId xmlns:p14="http://schemas.microsoft.com/office/powerpoint/2010/main" val="344341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Heart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3) Reflexes</a:t>
            </a:r>
            <a:endParaRPr lang="en-US" dirty="0"/>
          </a:p>
          <a:p>
            <a:r>
              <a:rPr lang="en-US" b="1" dirty="0"/>
              <a:t>Baroreceptor (</a:t>
            </a:r>
            <a:r>
              <a:rPr lang="en-US" b="1" dirty="0" err="1"/>
              <a:t>Marey’s</a:t>
            </a:r>
            <a:r>
              <a:rPr lang="en-US" b="1" dirty="0"/>
              <a:t> reflex):</a:t>
            </a:r>
            <a:r>
              <a:rPr lang="en-US" dirty="0"/>
              <a:t> ↑BP → ↓HR</a:t>
            </a:r>
          </a:p>
          <a:p>
            <a:r>
              <a:rPr lang="en-US" b="1" dirty="0"/>
              <a:t>Chemoreceptor reflex:</a:t>
            </a:r>
            <a:r>
              <a:rPr lang="en-US" dirty="0"/>
              <a:t> ↓BP → ↑HR</a:t>
            </a:r>
          </a:p>
          <a:p>
            <a:r>
              <a:rPr lang="en-US" b="1" dirty="0"/>
              <a:t>Bainbridge reflex:</a:t>
            </a:r>
            <a:r>
              <a:rPr lang="en-US" dirty="0"/>
              <a:t> ↑Venous return → ↑HR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996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&amp; </a:t>
            </a:r>
            <a:r>
              <a:rPr lang="en-US" dirty="0" err="1"/>
              <a:t>Vectorcardiogram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Vector</a:t>
            </a:r>
            <a:endParaRPr lang="en-US" dirty="0"/>
          </a:p>
          <a:p>
            <a:r>
              <a:rPr lang="en-US" dirty="0"/>
              <a:t>Arrow indicating direction &amp; magnitude of electrical current</a:t>
            </a:r>
          </a:p>
          <a:p>
            <a:r>
              <a:rPr lang="en-US" b="1" dirty="0"/>
              <a:t>Resultant Vector</a:t>
            </a:r>
            <a:endParaRPr lang="en-US" dirty="0"/>
          </a:p>
          <a:p>
            <a:r>
              <a:rPr lang="en-US" dirty="0"/>
              <a:t>From depolarized base (–) → polarized apex (+)</a:t>
            </a:r>
          </a:p>
          <a:p>
            <a:r>
              <a:rPr lang="en-US" b="1" dirty="0" err="1"/>
              <a:t>Vectorcardiogram</a:t>
            </a:r>
            <a:endParaRPr lang="en-US" dirty="0"/>
          </a:p>
          <a:p>
            <a:r>
              <a:rPr lang="en-US" dirty="0"/>
              <a:t>Loop showing changes during cardiac cycle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5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Electrical 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</a:t>
            </a:r>
            <a:endParaRPr lang="en-US" dirty="0"/>
          </a:p>
          <a:p>
            <a:r>
              <a:rPr lang="en-US" dirty="0"/>
              <a:t>Preponderant direction of ventricular depolarization</a:t>
            </a:r>
          </a:p>
          <a:p>
            <a:r>
              <a:rPr lang="en-US" b="1" dirty="0"/>
              <a:t>Normal value</a:t>
            </a:r>
            <a:endParaRPr lang="en-US" dirty="0"/>
          </a:p>
          <a:p>
            <a:r>
              <a:rPr lang="en-US" b="1" dirty="0"/>
              <a:t>+59°</a:t>
            </a:r>
            <a:endParaRPr lang="en-US" dirty="0"/>
          </a:p>
          <a:p>
            <a:r>
              <a:rPr lang="en-US" b="1" dirty="0"/>
              <a:t>Axis Deviations</a:t>
            </a:r>
          </a:p>
          <a:p>
            <a:r>
              <a:rPr lang="en-US" b="1" dirty="0"/>
              <a:t>Left Axis Deviation</a:t>
            </a:r>
            <a:endParaRPr lang="en-US" dirty="0"/>
          </a:p>
          <a:p>
            <a:r>
              <a:rPr lang="en-US" dirty="0" smtClean="0"/>
              <a:t>Expiration, Lying </a:t>
            </a:r>
            <a:r>
              <a:rPr lang="en-US" dirty="0" err="1" smtClean="0"/>
              <a:t>down,Obesity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27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ECG Axis </a:t>
            </a:r>
            <a:r>
              <a:rPr lang="en-US" dirty="0" smtClean="0">
                <a:hlinkClick r:id="rId2"/>
              </a:rPr>
              <a:t>Interpretation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62200"/>
            <a:ext cx="7620000" cy="3589338"/>
          </a:xfrm>
        </p:spPr>
      </p:pic>
    </p:spTree>
    <p:extLst>
      <p:ext uri="{BB962C8B-B14F-4D97-AF65-F5344CB8AC3E}">
        <p14:creationId xmlns:p14="http://schemas.microsoft.com/office/powerpoint/2010/main" val="3327162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Electrical 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Obesity</a:t>
            </a:r>
          </a:p>
          <a:p>
            <a:r>
              <a:rPr lang="en-US" dirty="0"/>
              <a:t>LV hypertrophy</a:t>
            </a:r>
          </a:p>
          <a:p>
            <a:r>
              <a:rPr lang="en-US" dirty="0"/>
              <a:t>LBBB</a:t>
            </a:r>
          </a:p>
          <a:p>
            <a:r>
              <a:rPr lang="en-US" b="1" dirty="0"/>
              <a:t>Right Axis Deviation</a:t>
            </a:r>
            <a:endParaRPr lang="en-US" dirty="0"/>
          </a:p>
          <a:p>
            <a:r>
              <a:rPr lang="en-US" dirty="0"/>
              <a:t>Inspiration</a:t>
            </a:r>
          </a:p>
          <a:p>
            <a:r>
              <a:rPr lang="en-US" dirty="0"/>
              <a:t>Standing</a:t>
            </a:r>
          </a:p>
          <a:p>
            <a:r>
              <a:rPr lang="en-US" dirty="0"/>
              <a:t>Tall person</a:t>
            </a:r>
          </a:p>
          <a:p>
            <a:r>
              <a:rPr lang="en-US" dirty="0"/>
              <a:t>RV hypertrophy</a:t>
            </a:r>
          </a:p>
          <a:p>
            <a:r>
              <a:rPr lang="en-US" dirty="0"/>
              <a:t>RBBB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8790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Arrhythmias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Normal Sinus Rhythm</a:t>
            </a:r>
            <a:endParaRPr lang="en-US" dirty="0"/>
          </a:p>
          <a:p>
            <a:r>
              <a:rPr lang="en-US" dirty="0"/>
              <a:t>SA node origin</a:t>
            </a:r>
          </a:p>
          <a:p>
            <a:r>
              <a:rPr lang="en-US" b="1" dirty="0" err="1"/>
              <a:t>Bradycardia</a:t>
            </a:r>
            <a:endParaRPr lang="en-US" dirty="0"/>
          </a:p>
          <a:p>
            <a:r>
              <a:rPr lang="en-US" dirty="0"/>
              <a:t>HR &lt; 60/min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117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Bradycardia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Found In</a:t>
            </a:r>
            <a:endParaRPr lang="en-US" dirty="0"/>
          </a:p>
          <a:p>
            <a:r>
              <a:rPr lang="en-US" b="1" dirty="0" smtClean="0"/>
              <a:t>Sleep</a:t>
            </a:r>
            <a:r>
              <a:rPr lang="en-US" dirty="0" smtClean="0"/>
              <a:t>, </a:t>
            </a:r>
            <a:r>
              <a:rPr lang="en-US" b="1" dirty="0" smtClean="0"/>
              <a:t>Athletes</a:t>
            </a:r>
            <a:r>
              <a:rPr lang="en-US" dirty="0" smtClean="0"/>
              <a:t> </a:t>
            </a:r>
            <a:r>
              <a:rPr lang="en-US" dirty="0"/>
              <a:t>(increased vagal tone)</a:t>
            </a:r>
          </a:p>
          <a:p>
            <a:r>
              <a:rPr lang="en-US" b="1" dirty="0"/>
              <a:t>Vagal </a:t>
            </a:r>
            <a:r>
              <a:rPr lang="en-US" b="1" dirty="0" smtClean="0"/>
              <a:t>stimulation</a:t>
            </a:r>
            <a:r>
              <a:rPr lang="en-US" dirty="0" smtClean="0"/>
              <a:t>, </a:t>
            </a:r>
            <a:r>
              <a:rPr lang="en-US" b="1" dirty="0" smtClean="0"/>
              <a:t>Carotid </a:t>
            </a:r>
            <a:r>
              <a:rPr lang="en-US" b="1" dirty="0"/>
              <a:t>sinus syndrome</a:t>
            </a:r>
            <a:endParaRPr lang="en-US" dirty="0"/>
          </a:p>
          <a:p>
            <a:r>
              <a:rPr lang="en-US" b="1" dirty="0"/>
              <a:t>Additional High-Yield</a:t>
            </a:r>
            <a:endParaRPr lang="en-US" dirty="0"/>
          </a:p>
          <a:p>
            <a:r>
              <a:rPr lang="en-US" dirty="0"/>
              <a:t>Seen in </a:t>
            </a:r>
            <a:r>
              <a:rPr lang="en-US" dirty="0" smtClean="0"/>
              <a:t>hypothyroidism, </a:t>
            </a:r>
            <a:r>
              <a:rPr lang="en-US" b="1" dirty="0" smtClean="0"/>
              <a:t>Drugs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l-GR" dirty="0"/>
              <a:t>β-</a:t>
            </a:r>
            <a:r>
              <a:rPr lang="en-US" dirty="0"/>
              <a:t>blockers, </a:t>
            </a:r>
            <a:r>
              <a:rPr lang="en-US" dirty="0" err="1"/>
              <a:t>Ca</a:t>
            </a:r>
            <a:r>
              <a:rPr lang="en-US" dirty="0"/>
              <a:t>⁺⁺ channel blockers, digitalis</a:t>
            </a:r>
          </a:p>
          <a:p>
            <a:r>
              <a:rPr lang="en-US" dirty="0"/>
              <a:t>May indicate conduction disease (SA/AV node dysfunction)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791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Tachycardia - HR &gt; 100 beats/min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Found In</a:t>
            </a:r>
            <a:endParaRPr lang="en-US" dirty="0"/>
          </a:p>
          <a:p>
            <a:r>
              <a:rPr lang="en-US" dirty="0" smtClean="0"/>
              <a:t>Fever, Emotion, Exercise</a:t>
            </a:r>
            <a:endParaRPr lang="en-US" dirty="0"/>
          </a:p>
          <a:p>
            <a:r>
              <a:rPr lang="en-US" dirty="0"/>
              <a:t>Sympathetic stimulation</a:t>
            </a:r>
          </a:p>
          <a:p>
            <a:r>
              <a:rPr lang="en-US" b="1" dirty="0"/>
              <a:t>Additional High-Yield</a:t>
            </a:r>
            <a:endParaRPr lang="en-US" dirty="0"/>
          </a:p>
          <a:p>
            <a:r>
              <a:rPr lang="en-US" dirty="0"/>
              <a:t>Hyperthyroidism, </a:t>
            </a:r>
            <a:r>
              <a:rPr lang="en-US" dirty="0" err="1"/>
              <a:t>hypovolemia</a:t>
            </a:r>
            <a:r>
              <a:rPr lang="en-US" dirty="0"/>
              <a:t>, anemia</a:t>
            </a:r>
          </a:p>
          <a:p>
            <a:r>
              <a:rPr lang="en-US" dirty="0"/>
              <a:t>Pain, anxiety</a:t>
            </a:r>
          </a:p>
          <a:p>
            <a:r>
              <a:rPr lang="en-US" dirty="0"/>
              <a:t>Early heart failure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156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Sick Sinus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endParaRPr lang="en-US" dirty="0"/>
          </a:p>
          <a:p>
            <a:r>
              <a:rPr lang="en-US" dirty="0"/>
              <a:t>Dysfunction of SA node → </a:t>
            </a:r>
            <a:r>
              <a:rPr lang="en-US" b="1" dirty="0" err="1"/>
              <a:t>Bradycardia</a:t>
            </a:r>
            <a:r>
              <a:rPr lang="en-US" dirty="0"/>
              <a:t>, dizziness, syncope.</a:t>
            </a:r>
          </a:p>
          <a:p>
            <a:r>
              <a:rPr lang="en-US" b="1" dirty="0"/>
              <a:t>Additional Points</a:t>
            </a:r>
            <a:endParaRPr lang="en-US" dirty="0"/>
          </a:p>
          <a:p>
            <a:r>
              <a:rPr lang="en-US" dirty="0"/>
              <a:t>May alternate with tachycardia (“</a:t>
            </a:r>
            <a:r>
              <a:rPr lang="en-US" dirty="0" err="1"/>
              <a:t>tachy-brady</a:t>
            </a:r>
            <a:r>
              <a:rPr lang="en-US" dirty="0"/>
              <a:t> syndrome”)</a:t>
            </a:r>
          </a:p>
          <a:p>
            <a:r>
              <a:rPr lang="en-US" dirty="0"/>
              <a:t>Seen in elderly due to fibrosis of SA node</a:t>
            </a:r>
          </a:p>
          <a:p>
            <a:r>
              <a:rPr lang="en-US" dirty="0"/>
              <a:t>Often requires pacemaker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147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Sick Sinus Syndrome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0"/>
            <a:ext cx="10439400" cy="3657600"/>
          </a:xfrm>
        </p:spPr>
      </p:pic>
    </p:spTree>
    <p:extLst>
      <p:ext uri="{BB962C8B-B14F-4D97-AF65-F5344CB8AC3E}">
        <p14:creationId xmlns:p14="http://schemas.microsoft.com/office/powerpoint/2010/main" val="11203803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Arrhythmia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Definition</a:t>
            </a:r>
            <a:endParaRPr lang="en-US" dirty="0"/>
          </a:p>
          <a:p>
            <a:r>
              <a:rPr lang="en-US" dirty="0"/>
              <a:t>Variation in normal rhythm OR abnormal rhythm.</a:t>
            </a:r>
          </a:p>
          <a:p>
            <a:r>
              <a:rPr lang="en-US" b="1" dirty="0"/>
              <a:t>Causes</a:t>
            </a:r>
            <a:endParaRPr lang="en-US" dirty="0"/>
          </a:p>
          <a:p>
            <a:r>
              <a:rPr lang="en-US" dirty="0"/>
              <a:t>Abnormal rhythmicity of pacemaker</a:t>
            </a:r>
          </a:p>
          <a:p>
            <a:r>
              <a:rPr lang="en-US" dirty="0"/>
              <a:t>Shift from SA node to another pacemaker</a:t>
            </a:r>
          </a:p>
          <a:p>
            <a:r>
              <a:rPr lang="en-US" dirty="0"/>
              <a:t>Conduction blocks</a:t>
            </a:r>
          </a:p>
          <a:p>
            <a:r>
              <a:rPr lang="en-US" dirty="0"/>
              <a:t>Abnormal pathways</a:t>
            </a:r>
          </a:p>
          <a:p>
            <a:r>
              <a:rPr lang="en-US" dirty="0"/>
              <a:t>Spontaneous ectopic impulses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2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Heart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4) Anoxia → ↑HR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5) Moderate ↑CO₂ → ↑HR; severe ↑CO₂ → ↓HR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6) ↑Body temperature (fever/hyperthyroidism) → ↑HR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7) ↑Intracranial pressure → ↓HR (vagal stimulation)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8) Sympathetic stimulation → ↑HR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9) </a:t>
            </a:r>
            <a:r>
              <a:rPr lang="en-US" b="1" dirty="0" err="1"/>
              <a:t>Thyroxine</a:t>
            </a:r>
            <a:r>
              <a:rPr lang="en-US" b="1" dirty="0"/>
              <a:t> → ↑BMR → ↑HR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10) Exercise → ↑HR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918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Re-Entry / Circus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endParaRPr lang="en-US" dirty="0"/>
          </a:p>
          <a:p>
            <a:r>
              <a:rPr lang="en-US" dirty="0"/>
              <a:t>Cardiac impulse travels continuously around a loop of tissue → arrhythmia.</a:t>
            </a:r>
          </a:p>
          <a:p>
            <a:r>
              <a:rPr lang="en-US" b="1" dirty="0"/>
              <a:t>Characteristics</a:t>
            </a:r>
            <a:endParaRPr lang="en-US" dirty="0"/>
          </a:p>
          <a:p>
            <a:r>
              <a:rPr lang="en-US" dirty="0"/>
              <a:t>HR 200–300 beats/min</a:t>
            </a:r>
          </a:p>
          <a:p>
            <a:r>
              <a:rPr lang="en-US" dirty="0"/>
              <a:t>Contraction still coordinated (in flutter)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731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Re-Entry / Circus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Causes</a:t>
            </a:r>
            <a:endParaRPr lang="en-US" dirty="0"/>
          </a:p>
          <a:p>
            <a:r>
              <a:rPr lang="en-US" dirty="0"/>
              <a:t>Long pathway (dilated heart)</a:t>
            </a:r>
          </a:p>
          <a:p>
            <a:r>
              <a:rPr lang="en-US" dirty="0"/>
              <a:t>Slow conduction (Purkinje block)</a:t>
            </a:r>
          </a:p>
          <a:p>
            <a:r>
              <a:rPr lang="en-US" dirty="0"/>
              <a:t>Short refractory period (epinephrine)</a:t>
            </a:r>
          </a:p>
          <a:p>
            <a:r>
              <a:rPr lang="en-US" b="1" dirty="0"/>
              <a:t>Example</a:t>
            </a:r>
            <a:endParaRPr lang="en-US" dirty="0"/>
          </a:p>
          <a:p>
            <a:r>
              <a:rPr lang="en-US" dirty="0"/>
              <a:t>Atrial flutter</a:t>
            </a:r>
            <a:br>
              <a:rPr lang="en-US" dirty="0"/>
            </a:br>
            <a:r>
              <a:rPr lang="en-US" dirty="0"/>
              <a:t>→ Synchronous circular movement in dilated atria (</a:t>
            </a:r>
            <a:r>
              <a:rPr lang="en-US" dirty="0" err="1"/>
              <a:t>valvular</a:t>
            </a:r>
            <a:r>
              <a:rPr lang="en-US" dirty="0"/>
              <a:t> disease)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82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</a:t>
            </a:r>
            <a:r>
              <a:rPr lang="en-US" dirty="0" err="1"/>
              <a:t>vs</a:t>
            </a:r>
            <a:r>
              <a:rPr lang="en-US" dirty="0"/>
              <a:t> Fibrillation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Flutter</a:t>
            </a:r>
          </a:p>
          <a:p>
            <a:r>
              <a:rPr lang="en-US" dirty="0"/>
              <a:t>200–300/min</a:t>
            </a:r>
          </a:p>
          <a:p>
            <a:r>
              <a:rPr lang="en-US" dirty="0"/>
              <a:t>Coordinated but too fast</a:t>
            </a:r>
          </a:p>
          <a:p>
            <a:r>
              <a:rPr lang="en-US" dirty="0"/>
              <a:t>Often progresses to fibrillation</a:t>
            </a:r>
          </a:p>
          <a:p>
            <a:r>
              <a:rPr lang="en-US" b="1" dirty="0"/>
              <a:t>Fibrillation</a:t>
            </a:r>
          </a:p>
          <a:p>
            <a:r>
              <a:rPr lang="en-US" dirty="0"/>
              <a:t>Rapid, </a:t>
            </a:r>
            <a:r>
              <a:rPr lang="en-US" b="1" dirty="0" err="1"/>
              <a:t>incoordinated</a:t>
            </a:r>
            <a:endParaRPr lang="en-US" dirty="0"/>
          </a:p>
          <a:p>
            <a:r>
              <a:rPr lang="en-US" dirty="0"/>
              <a:t>No effective pumping</a:t>
            </a:r>
          </a:p>
          <a:p>
            <a:r>
              <a:rPr lang="en-US" dirty="0"/>
              <a:t>Types: Atrial &amp; Ventricular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963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</a:t>
            </a:r>
            <a:r>
              <a:rPr lang="en-US" dirty="0" err="1"/>
              <a:t>vs</a:t>
            </a:r>
            <a:r>
              <a:rPr lang="en-US" dirty="0"/>
              <a:t> Fibrillation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10058400" cy="5189538"/>
          </a:xfrm>
        </p:spPr>
      </p:pic>
    </p:spTree>
    <p:extLst>
      <p:ext uri="{BB962C8B-B14F-4D97-AF65-F5344CB8AC3E}">
        <p14:creationId xmlns:p14="http://schemas.microsoft.com/office/powerpoint/2010/main" val="805760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Causes of Atrial Fibrillation</a:t>
            </a:r>
          </a:p>
          <a:p>
            <a:r>
              <a:rPr lang="en-US" dirty="0"/>
              <a:t>Atrial over-dilation (flutter → fibrillation)</a:t>
            </a:r>
          </a:p>
          <a:p>
            <a:r>
              <a:rPr lang="en-US" dirty="0"/>
              <a:t>Hypertension, </a:t>
            </a:r>
            <a:r>
              <a:rPr lang="en-US" dirty="0" err="1"/>
              <a:t>valvular</a:t>
            </a:r>
            <a:r>
              <a:rPr lang="en-US" dirty="0"/>
              <a:t> disease</a:t>
            </a:r>
          </a:p>
          <a:p>
            <a:r>
              <a:rPr lang="en-US" dirty="0"/>
              <a:t>Hyperthyroidism</a:t>
            </a:r>
          </a:p>
          <a:p>
            <a:r>
              <a:rPr lang="en-US" b="1" dirty="0"/>
              <a:t>Causes of Ventricular Fibrillation</a:t>
            </a:r>
          </a:p>
          <a:p>
            <a:r>
              <a:rPr lang="en-US" dirty="0"/>
              <a:t>Ventricular dilation</a:t>
            </a:r>
          </a:p>
          <a:p>
            <a:r>
              <a:rPr lang="en-US" dirty="0"/>
              <a:t>Purkinje block</a:t>
            </a:r>
          </a:p>
          <a:p>
            <a:r>
              <a:rPr lang="en-US" dirty="0"/>
              <a:t>Myocardial ischemia/infarction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659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Ectopic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</a:t>
            </a:r>
            <a:endParaRPr lang="en-US" dirty="0"/>
          </a:p>
          <a:p>
            <a:r>
              <a:rPr lang="en-US" dirty="0"/>
              <a:t>An over-excitable spot producing premature impulses.</a:t>
            </a:r>
          </a:p>
          <a:p>
            <a:r>
              <a:rPr lang="en-US" b="1" dirty="0"/>
              <a:t>Causes</a:t>
            </a:r>
            <a:endParaRPr lang="en-US" dirty="0"/>
          </a:p>
          <a:p>
            <a:r>
              <a:rPr lang="en-US" dirty="0"/>
              <a:t>Re-entry </a:t>
            </a:r>
            <a:r>
              <a:rPr lang="en-US" dirty="0" smtClean="0"/>
              <a:t>signals, Local ischemia, Toxic </a:t>
            </a:r>
            <a:r>
              <a:rPr lang="en-US" dirty="0"/>
              <a:t>irritation (caffeine, nicotine)</a:t>
            </a:r>
          </a:p>
          <a:p>
            <a:r>
              <a:rPr lang="en-US" dirty="0"/>
              <a:t>Lack of sleep, </a:t>
            </a:r>
            <a:r>
              <a:rPr lang="en-US" dirty="0" err="1" smtClean="0"/>
              <a:t>anxiety,Calcified</a:t>
            </a:r>
            <a:r>
              <a:rPr lang="en-US" dirty="0" smtClean="0"/>
              <a:t> </a:t>
            </a:r>
            <a:r>
              <a:rPr lang="en-US" dirty="0"/>
              <a:t>plaques</a:t>
            </a:r>
          </a:p>
          <a:p>
            <a:r>
              <a:rPr lang="en-US" b="1" dirty="0"/>
              <a:t>Produces</a:t>
            </a:r>
            <a:endParaRPr lang="en-US" dirty="0"/>
          </a:p>
          <a:p>
            <a:r>
              <a:rPr lang="en-US" dirty="0"/>
              <a:t>Premature contractions (</a:t>
            </a:r>
            <a:r>
              <a:rPr lang="en-US" dirty="0" err="1"/>
              <a:t>extrasystole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44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Premature Contractions + Compensatory Pause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Premature Contraction</a:t>
            </a:r>
          </a:p>
          <a:p>
            <a:r>
              <a:rPr lang="en-US" dirty="0"/>
              <a:t>Contraction before normal systole → </a:t>
            </a:r>
            <a:r>
              <a:rPr lang="en-US" b="1" dirty="0"/>
              <a:t>extra beat</a:t>
            </a:r>
            <a:endParaRPr lang="en-US" dirty="0"/>
          </a:p>
          <a:p>
            <a:r>
              <a:rPr lang="en-US" dirty="0"/>
              <a:t>Most commonly due to ectopic focus</a:t>
            </a:r>
          </a:p>
          <a:p>
            <a:r>
              <a:rPr lang="en-US" b="1" dirty="0"/>
              <a:t>Compensatory Pause</a:t>
            </a:r>
          </a:p>
          <a:p>
            <a:r>
              <a:rPr lang="en-US" dirty="0"/>
              <a:t>Interval between premature &amp; next normal contraction is prolonged.</a:t>
            </a:r>
          </a:p>
          <a:p>
            <a:r>
              <a:rPr lang="en-US" b="1" dirty="0"/>
              <a:t>Additional Note</a:t>
            </a:r>
            <a:endParaRPr lang="en-US" dirty="0"/>
          </a:p>
          <a:p>
            <a:r>
              <a:rPr lang="en-US" dirty="0"/>
              <a:t>Common in stress, stimulants, ischemia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806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Paroxysmal Tachycardia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endParaRPr lang="en-US" dirty="0"/>
          </a:p>
          <a:p>
            <a:r>
              <a:rPr lang="en-US" dirty="0"/>
              <a:t>Sudden onset of very rapid HR occurring in paroxysms.</a:t>
            </a:r>
          </a:p>
          <a:p>
            <a:r>
              <a:rPr lang="en-US" b="1" dirty="0"/>
              <a:t>Mechanism</a:t>
            </a:r>
            <a:endParaRPr lang="en-US" dirty="0"/>
          </a:p>
          <a:p>
            <a:r>
              <a:rPr lang="en-US" dirty="0"/>
              <a:t>Irritable focus acts as temporary pacemaker due to re-entry</a:t>
            </a:r>
          </a:p>
          <a:p>
            <a:r>
              <a:rPr lang="en-US" dirty="0"/>
              <a:t>Emits rapid impulses</a:t>
            </a:r>
          </a:p>
          <a:p>
            <a:r>
              <a:rPr lang="en-US" dirty="0"/>
              <a:t>Then reverts back to SA node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597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Paroxysmal Tachycardia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Types</a:t>
            </a:r>
            <a:endParaRPr lang="en-US" dirty="0"/>
          </a:p>
          <a:p>
            <a:r>
              <a:rPr lang="en-US" dirty="0"/>
              <a:t>Atrial</a:t>
            </a:r>
          </a:p>
          <a:p>
            <a:r>
              <a:rPr lang="en-US" dirty="0"/>
              <a:t>AV nodal (SVT)</a:t>
            </a:r>
          </a:p>
          <a:p>
            <a:r>
              <a:rPr lang="en-US" dirty="0"/>
              <a:t>Ventricular</a:t>
            </a:r>
          </a:p>
          <a:p>
            <a:r>
              <a:rPr lang="en-US" b="1" dirty="0"/>
              <a:t>HR</a:t>
            </a:r>
            <a:endParaRPr lang="en-US" dirty="0"/>
          </a:p>
          <a:p>
            <a:r>
              <a:rPr lang="en-US" dirty="0"/>
              <a:t>150–220 </a:t>
            </a:r>
            <a:r>
              <a:rPr lang="en-US" dirty="0" err="1"/>
              <a:t>bpm</a:t>
            </a:r>
            <a:r>
              <a:rPr lang="en-US" dirty="0"/>
              <a:t> (atrial/AVN)</a:t>
            </a:r>
          </a:p>
          <a:p>
            <a:r>
              <a:rPr lang="en-US" dirty="0"/>
              <a:t>180–250 </a:t>
            </a:r>
            <a:r>
              <a:rPr lang="en-US" dirty="0" err="1"/>
              <a:t>bpm</a:t>
            </a:r>
            <a:r>
              <a:rPr lang="en-US" dirty="0"/>
              <a:t> (ventricular)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016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  <a:hlinkClick r:id="rId2"/>
              </a:rPr>
              <a:t>Ecg</a:t>
            </a:r>
            <a:r>
              <a:rPr lang="en-US" dirty="0">
                <a:solidFill>
                  <a:schemeClr val="tx1"/>
                </a:solidFill>
                <a:hlinkClick r:id="rId2"/>
              </a:rPr>
              <a:t> Paroxysmal Supraventricular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Tachycardia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57463"/>
            <a:ext cx="9601200" cy="3317875"/>
          </a:xfrm>
        </p:spPr>
      </p:pic>
    </p:spTree>
    <p:extLst>
      <p:ext uri="{BB962C8B-B14F-4D97-AF65-F5344CB8AC3E}">
        <p14:creationId xmlns:p14="http://schemas.microsoft.com/office/powerpoint/2010/main" val="318967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11049000" cy="5410200"/>
          </a:xfrm>
        </p:spPr>
      </p:pic>
    </p:spTree>
    <p:extLst>
      <p:ext uri="{BB962C8B-B14F-4D97-AF65-F5344CB8AC3E}">
        <p14:creationId xmlns:p14="http://schemas.microsoft.com/office/powerpoint/2010/main" val="36057647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Block (Overview)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</a:t>
            </a:r>
            <a:endParaRPr lang="en-US" dirty="0"/>
          </a:p>
          <a:p>
            <a:r>
              <a:rPr lang="en-US" dirty="0"/>
              <a:t>Block of impulse transmission from SA node to ventricles.</a:t>
            </a:r>
          </a:p>
          <a:p>
            <a:r>
              <a:rPr lang="en-US" b="1" dirty="0"/>
              <a:t>Types</a:t>
            </a:r>
            <a:endParaRPr lang="en-US" dirty="0"/>
          </a:p>
          <a:p>
            <a:r>
              <a:rPr lang="en-US" dirty="0" err="1"/>
              <a:t>Sinoatrial</a:t>
            </a:r>
            <a:r>
              <a:rPr lang="en-US" dirty="0"/>
              <a:t> block</a:t>
            </a:r>
          </a:p>
          <a:p>
            <a:r>
              <a:rPr lang="en-US" dirty="0"/>
              <a:t>AV block</a:t>
            </a:r>
          </a:p>
          <a:p>
            <a:r>
              <a:rPr lang="en-US" dirty="0"/>
              <a:t>Bundle branch block</a:t>
            </a:r>
          </a:p>
          <a:p>
            <a:r>
              <a:rPr lang="en-US" dirty="0" err="1"/>
              <a:t>Arborization</a:t>
            </a:r>
            <a:r>
              <a:rPr lang="en-US" dirty="0"/>
              <a:t> block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057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Sino-Atrial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Mechanism</a:t>
            </a:r>
            <a:endParaRPr lang="en-US" dirty="0"/>
          </a:p>
          <a:p>
            <a:r>
              <a:rPr lang="en-US" dirty="0"/>
              <a:t>SA node impulse blocked before entering atria.</a:t>
            </a:r>
          </a:p>
          <a:p>
            <a:r>
              <a:rPr lang="en-US" b="1" dirty="0"/>
              <a:t>Characteristics</a:t>
            </a:r>
            <a:endParaRPr lang="en-US" dirty="0"/>
          </a:p>
          <a:p>
            <a:r>
              <a:rPr lang="en-US" dirty="0"/>
              <a:t>Sudden disappearance of P wave</a:t>
            </a:r>
          </a:p>
          <a:p>
            <a:r>
              <a:rPr lang="en-US" dirty="0"/>
              <a:t>Missing one full heartbeat</a:t>
            </a:r>
          </a:p>
          <a:p>
            <a:r>
              <a:rPr lang="en-US" dirty="0"/>
              <a:t>AV node may take over rhythm (escape rhythm)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430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Sino-Atrial Block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95600"/>
            <a:ext cx="9753599" cy="2384425"/>
          </a:xfrm>
        </p:spPr>
      </p:pic>
    </p:spTree>
    <p:extLst>
      <p:ext uri="{BB962C8B-B14F-4D97-AF65-F5344CB8AC3E}">
        <p14:creationId xmlns:p14="http://schemas.microsoft.com/office/powerpoint/2010/main" val="39963874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Atrioventricular</a:t>
            </a:r>
            <a:r>
              <a:rPr lang="en-US" dirty="0"/>
              <a:t> (AV) Block —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Ischemia of AV node (CAD)</a:t>
            </a:r>
          </a:p>
          <a:p>
            <a:r>
              <a:rPr lang="en-US" dirty="0"/>
              <a:t>Compression by scar/calcification</a:t>
            </a:r>
          </a:p>
          <a:p>
            <a:r>
              <a:rPr lang="en-US" dirty="0"/>
              <a:t>Myocarditis (diphtheria, rheumatic fever)</a:t>
            </a:r>
          </a:p>
          <a:p>
            <a:r>
              <a:rPr lang="en-US" dirty="0"/>
              <a:t>Excess vagal stimulation (carotid sinus)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448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 Block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1) First-Degree Block</a:t>
            </a:r>
          </a:p>
          <a:p>
            <a:r>
              <a:rPr lang="en-US" dirty="0"/>
              <a:t>All impulses are </a:t>
            </a:r>
            <a:r>
              <a:rPr lang="en-US" dirty="0" smtClean="0"/>
              <a:t>transmitted, PR </a:t>
            </a:r>
            <a:r>
              <a:rPr lang="en-US" dirty="0"/>
              <a:t>interval </a:t>
            </a:r>
            <a:r>
              <a:rPr lang="en-US" b="1" dirty="0"/>
              <a:t>prolonged &gt; 220 </a:t>
            </a:r>
            <a:r>
              <a:rPr lang="en-US" b="1" dirty="0" err="1"/>
              <a:t>ms</a:t>
            </a:r>
            <a:endParaRPr lang="en-US" dirty="0"/>
          </a:p>
          <a:p>
            <a:r>
              <a:rPr lang="en-US" b="1" dirty="0"/>
              <a:t>2) Second-Degree Block</a:t>
            </a:r>
          </a:p>
          <a:p>
            <a:r>
              <a:rPr lang="en-US" dirty="0"/>
              <a:t>Some impulses blocked (dropped beats)</a:t>
            </a:r>
          </a:p>
          <a:p>
            <a:r>
              <a:rPr lang="en-US" b="1" dirty="0" err="1"/>
              <a:t>Mobitz</a:t>
            </a:r>
            <a:r>
              <a:rPr lang="en-US" b="1" dirty="0"/>
              <a:t> I (</a:t>
            </a:r>
            <a:r>
              <a:rPr lang="en-US" b="1" dirty="0" err="1"/>
              <a:t>Wenckebach</a:t>
            </a:r>
            <a:r>
              <a:rPr lang="en-US" b="1" dirty="0" smtClean="0"/>
              <a:t>): </a:t>
            </a:r>
            <a:r>
              <a:rPr lang="en-US" dirty="0" smtClean="0"/>
              <a:t>Progressive </a:t>
            </a:r>
            <a:r>
              <a:rPr lang="en-US" dirty="0"/>
              <a:t>PR lengthening → dropped QRS</a:t>
            </a:r>
          </a:p>
          <a:p>
            <a:r>
              <a:rPr lang="en-US" b="1" dirty="0" err="1"/>
              <a:t>Mobitz</a:t>
            </a:r>
            <a:r>
              <a:rPr lang="en-US" b="1" dirty="0"/>
              <a:t> </a:t>
            </a:r>
            <a:r>
              <a:rPr lang="en-US" b="1" dirty="0" err="1" smtClean="0"/>
              <a:t>II:</a:t>
            </a:r>
            <a:r>
              <a:rPr lang="en-US" dirty="0" err="1" smtClean="0"/>
              <a:t>Sudden</a:t>
            </a:r>
            <a:r>
              <a:rPr lang="en-US" dirty="0" smtClean="0"/>
              <a:t> </a:t>
            </a:r>
            <a:r>
              <a:rPr lang="en-US" dirty="0"/>
              <a:t>dropped </a:t>
            </a:r>
            <a:r>
              <a:rPr lang="en-US" dirty="0" smtClean="0"/>
              <a:t>QRS, No </a:t>
            </a:r>
            <a:r>
              <a:rPr lang="en-US" dirty="0"/>
              <a:t>PR prolongation</a:t>
            </a:r>
          </a:p>
          <a:p>
            <a:r>
              <a:rPr lang="en-US" dirty="0"/>
              <a:t>More dangerous (often needs pacemaker)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339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Third-Degree Block (Complete Block)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impulses reach ventricles</a:t>
            </a:r>
          </a:p>
          <a:p>
            <a:r>
              <a:rPr lang="en-US" dirty="0"/>
              <a:t>Atria &amp; ventricles beat independently</a:t>
            </a:r>
          </a:p>
          <a:p>
            <a:r>
              <a:rPr lang="en-US" dirty="0"/>
              <a:t>P waves &gt; QRS waves</a:t>
            </a:r>
          </a:p>
          <a:p>
            <a:r>
              <a:rPr lang="en-US" dirty="0"/>
              <a:t>Requires pacemaker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8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10210800" cy="5257800"/>
          </a:xfrm>
        </p:spPr>
      </p:pic>
    </p:spTree>
    <p:extLst>
      <p:ext uri="{BB962C8B-B14F-4D97-AF65-F5344CB8AC3E}">
        <p14:creationId xmlns:p14="http://schemas.microsoft.com/office/powerpoint/2010/main" val="5127115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Arborization</a:t>
            </a:r>
            <a:r>
              <a:rPr lang="en-US" dirty="0"/>
              <a:t>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endParaRPr lang="en-US" dirty="0"/>
          </a:p>
          <a:p>
            <a:r>
              <a:rPr lang="en-US" dirty="0"/>
              <a:t>Impulse blocked in Purkinje fiber </a:t>
            </a:r>
            <a:r>
              <a:rPr lang="en-US" dirty="0" err="1"/>
              <a:t>arborization</a:t>
            </a:r>
            <a:r>
              <a:rPr lang="en-US" dirty="0"/>
              <a:t>.</a:t>
            </a:r>
          </a:p>
          <a:p>
            <a:r>
              <a:rPr lang="en-US" b="1" dirty="0"/>
              <a:t>Found In</a:t>
            </a:r>
            <a:endParaRPr lang="en-US" dirty="0"/>
          </a:p>
          <a:p>
            <a:r>
              <a:rPr lang="en-US" dirty="0"/>
              <a:t>Chronic myocardial damage (scarring)</a:t>
            </a:r>
          </a:p>
          <a:p>
            <a:r>
              <a:rPr lang="en-US" dirty="0"/>
              <a:t>Cardiomyopathies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052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Bundle Branch Block (Right/Left)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</a:t>
            </a:r>
            <a:endParaRPr lang="en-US" dirty="0"/>
          </a:p>
          <a:p>
            <a:r>
              <a:rPr lang="en-US" dirty="0"/>
              <a:t>Impulse blocked in either bundle branch.</a:t>
            </a:r>
          </a:p>
          <a:p>
            <a:r>
              <a:rPr lang="en-US" b="1" dirty="0"/>
              <a:t>Features</a:t>
            </a:r>
            <a:endParaRPr lang="en-US" dirty="0"/>
          </a:p>
          <a:p>
            <a:r>
              <a:rPr lang="en-US" dirty="0"/>
              <a:t>Normal ventricle contracts first</a:t>
            </a:r>
          </a:p>
          <a:p>
            <a:r>
              <a:rPr lang="en-US" dirty="0"/>
              <a:t>Blocked ventricle contracts later</a:t>
            </a:r>
          </a:p>
          <a:p>
            <a:r>
              <a:rPr lang="en-US" dirty="0"/>
              <a:t>Produces splitting of S1</a:t>
            </a:r>
          </a:p>
          <a:p>
            <a:r>
              <a:rPr lang="en-US" dirty="0"/>
              <a:t>QRS complex prolonged (&gt;120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060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RBB </a:t>
            </a:r>
            <a:r>
              <a:rPr lang="en-US" dirty="0" err="1" smtClean="0"/>
              <a:t>vs</a:t>
            </a:r>
            <a:r>
              <a:rPr lang="en-US" dirty="0" smtClean="0"/>
              <a:t> LBB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9753600" cy="3429000"/>
          </a:xfrm>
        </p:spPr>
      </p:pic>
    </p:spTree>
    <p:extLst>
      <p:ext uri="{BB962C8B-B14F-4D97-AF65-F5344CB8AC3E}">
        <p14:creationId xmlns:p14="http://schemas.microsoft.com/office/powerpoint/2010/main" val="257550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14400"/>
            <a:ext cx="5943601" cy="5037138"/>
          </a:xfrm>
        </p:spPr>
      </p:pic>
    </p:spTree>
    <p:extLst>
      <p:ext uri="{BB962C8B-B14F-4D97-AF65-F5344CB8AC3E}">
        <p14:creationId xmlns:p14="http://schemas.microsoft.com/office/powerpoint/2010/main" val="20450443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image shows </a:t>
            </a:r>
            <a:r>
              <a:rPr lang="en-US" b="1" dirty="0"/>
              <a:t>bundle branch block</a:t>
            </a:r>
            <a:r>
              <a:rPr lang="en-US" dirty="0"/>
              <a:t> where the beating rhythm is hindered, but not stopped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6000"/>
            <a:ext cx="5457825" cy="4104284"/>
          </a:xfrm>
        </p:spPr>
      </p:pic>
    </p:spTree>
    <p:extLst>
      <p:ext uri="{BB962C8B-B14F-4D97-AF65-F5344CB8AC3E}">
        <p14:creationId xmlns:p14="http://schemas.microsoft.com/office/powerpoint/2010/main" val="37684637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Ventricular Escape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Occurs When</a:t>
            </a:r>
            <a:endParaRPr lang="en-US" dirty="0"/>
          </a:p>
          <a:p>
            <a:r>
              <a:rPr lang="en-US" dirty="0"/>
              <a:t>Ventricles stop when AV block occurs</a:t>
            </a:r>
          </a:p>
          <a:p>
            <a:r>
              <a:rPr lang="en-US" dirty="0"/>
              <a:t>After 4–10 sec → Purkinje fibers become pacemaker</a:t>
            </a:r>
          </a:p>
          <a:p>
            <a:r>
              <a:rPr lang="en-US" b="1" dirty="0"/>
              <a:t>Rate</a:t>
            </a:r>
            <a:endParaRPr lang="en-US" dirty="0"/>
          </a:p>
          <a:p>
            <a:r>
              <a:rPr lang="en-US" dirty="0"/>
              <a:t>15–40 </a:t>
            </a:r>
            <a:r>
              <a:rPr lang="en-US" dirty="0" err="1"/>
              <a:t>bpm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338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Ventricular Escape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09800"/>
            <a:ext cx="9525000" cy="3810000"/>
          </a:xfrm>
        </p:spPr>
      </p:pic>
    </p:spTree>
    <p:extLst>
      <p:ext uri="{BB962C8B-B14F-4D97-AF65-F5344CB8AC3E}">
        <p14:creationId xmlns:p14="http://schemas.microsoft.com/office/powerpoint/2010/main" val="162508512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Stokes–Adams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Mechanism</a:t>
            </a:r>
            <a:endParaRPr lang="en-US" dirty="0"/>
          </a:p>
          <a:p>
            <a:r>
              <a:rPr lang="en-US" dirty="0"/>
              <a:t>In complete AV block → ventricles stop</a:t>
            </a:r>
          </a:p>
          <a:p>
            <a:r>
              <a:rPr lang="en-US" dirty="0"/>
              <a:t>Cerebral ischemia for 5–30 sec</a:t>
            </a:r>
          </a:p>
          <a:p>
            <a:r>
              <a:rPr lang="en-US" dirty="0"/>
              <a:t>Patient faints (syncope)</a:t>
            </a:r>
          </a:p>
          <a:p>
            <a:r>
              <a:rPr lang="en-US" b="1" dirty="0"/>
              <a:t>May Cause</a:t>
            </a:r>
            <a:endParaRPr lang="en-US" dirty="0"/>
          </a:p>
          <a:p>
            <a:r>
              <a:rPr lang="en-US" dirty="0"/>
              <a:t>Seizure-like movements</a:t>
            </a:r>
          </a:p>
          <a:p>
            <a:r>
              <a:rPr lang="en-US" dirty="0"/>
              <a:t>Sudden death if prolonged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09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Cardiac Arrest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</a:t>
            </a:r>
            <a:endParaRPr lang="en-US" dirty="0"/>
          </a:p>
          <a:p>
            <a:r>
              <a:rPr lang="en-US" dirty="0"/>
              <a:t>Sudden cessation of rhythmic contractions.</a:t>
            </a:r>
          </a:p>
          <a:p>
            <a:r>
              <a:rPr lang="en-US" b="1" dirty="0"/>
              <a:t>Causes</a:t>
            </a:r>
            <a:endParaRPr lang="en-US" dirty="0"/>
          </a:p>
          <a:p>
            <a:r>
              <a:rPr lang="en-US" dirty="0"/>
              <a:t>Severe hypoxia</a:t>
            </a:r>
          </a:p>
          <a:p>
            <a:r>
              <a:rPr lang="en-US" dirty="0"/>
              <a:t>Deep anesthesia</a:t>
            </a:r>
          </a:p>
          <a:p>
            <a:r>
              <a:rPr lang="en-US" dirty="0"/>
              <a:t>SA node ischemia</a:t>
            </a:r>
          </a:p>
          <a:p>
            <a:r>
              <a:rPr lang="en-US" dirty="0"/>
              <a:t>Severe myocardial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330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Dextrocardia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  <a:endParaRPr lang="en-US" dirty="0"/>
          </a:p>
          <a:p>
            <a:r>
              <a:rPr lang="en-US" dirty="0"/>
              <a:t>Heart located on right side</a:t>
            </a:r>
          </a:p>
          <a:p>
            <a:r>
              <a:rPr lang="en-US" dirty="0"/>
              <a:t>Apex pointing right</a:t>
            </a:r>
          </a:p>
          <a:p>
            <a:r>
              <a:rPr lang="en-US" b="1" dirty="0"/>
              <a:t>Additional</a:t>
            </a:r>
            <a:endParaRPr lang="en-US" dirty="0"/>
          </a:p>
          <a:p>
            <a:r>
              <a:rPr lang="en-US" dirty="0"/>
              <a:t>May be part of </a:t>
            </a:r>
            <a:r>
              <a:rPr lang="en-US" dirty="0" err="1"/>
              <a:t>situs</a:t>
            </a:r>
            <a:r>
              <a:rPr lang="en-US" dirty="0"/>
              <a:t> </a:t>
            </a:r>
            <a:r>
              <a:rPr lang="en-US" dirty="0" err="1"/>
              <a:t>inversus</a:t>
            </a:r>
            <a:endParaRPr lang="en-US" dirty="0"/>
          </a:p>
          <a:p>
            <a:r>
              <a:rPr lang="en-US" dirty="0"/>
              <a:t>ECG leads must be reversed for interpretation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988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X-ray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33600"/>
            <a:ext cx="4648200" cy="4191000"/>
          </a:xfrm>
        </p:spPr>
      </p:pic>
    </p:spTree>
    <p:extLst>
      <p:ext uri="{BB962C8B-B14F-4D97-AF65-F5344CB8AC3E}">
        <p14:creationId xmlns:p14="http://schemas.microsoft.com/office/powerpoint/2010/main" val="196001953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110218-FECF-C428-49E9-DA5454A8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675D5B2-2EBF-A7D3-2018-599E71E3D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3"/>
            <a:ext cx="9601195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736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60EDC-8CED-6642-AEED-D31AC0C6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0AB6465-8017-703F-E946-EA869C371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982132"/>
            <a:ext cx="9601195" cy="485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0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10439400" cy="5867400"/>
          </a:xfrm>
        </p:spPr>
      </p:pic>
    </p:spTree>
    <p:extLst>
      <p:ext uri="{BB962C8B-B14F-4D97-AF65-F5344CB8AC3E}">
        <p14:creationId xmlns:p14="http://schemas.microsoft.com/office/powerpoint/2010/main" val="585315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1673</Words>
  <Application>Microsoft Office PowerPoint</Application>
  <PresentationFormat>Custom</PresentationFormat>
  <Paragraphs>381</Paragraphs>
  <Slides>88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Organic</vt:lpstr>
      <vt:lpstr>Physiology</vt:lpstr>
      <vt:lpstr>Rate of Rhythmic Discharge of Excitatory &amp; Conductive System</vt:lpstr>
      <vt:lpstr>Normal Heart Rate by Age &amp; Sex</vt:lpstr>
      <vt:lpstr>Factors Affecting Heart Rate</vt:lpstr>
      <vt:lpstr>Factors Affecting Heart Rate</vt:lpstr>
      <vt:lpstr>Factors Affecting Heart Rate</vt:lpstr>
      <vt:lpstr>PowerPoint Presentation</vt:lpstr>
      <vt:lpstr>PowerPoint Presentation</vt:lpstr>
      <vt:lpstr>PowerPoint Presentation</vt:lpstr>
      <vt:lpstr>Sinus Arrhythmia</vt:lpstr>
      <vt:lpstr>Sinus Arrhythmia</vt:lpstr>
      <vt:lpstr>How is sinus arrhythmia treated?</vt:lpstr>
      <vt:lpstr>Regulation of Heart Rate</vt:lpstr>
      <vt:lpstr>Regulation of Heart Rate</vt:lpstr>
      <vt:lpstr>Regulation of Heart Rate</vt:lpstr>
      <vt:lpstr>Pacemaker of Heart</vt:lpstr>
      <vt:lpstr>Ectopic Pacemaker &amp; Overdrive Suppression</vt:lpstr>
      <vt:lpstr>PowerPoint Presentation</vt:lpstr>
      <vt:lpstr>Electrocardiogram (ECG)</vt:lpstr>
      <vt:lpstr>PowerPoint Presentation</vt:lpstr>
      <vt:lpstr>PowerPoint Presentation</vt:lpstr>
      <vt:lpstr>ECG Waves</vt:lpstr>
      <vt:lpstr>ECG Waves</vt:lpstr>
      <vt:lpstr>ECG Intervals &amp; Durations</vt:lpstr>
      <vt:lpstr>ECG Calculation Methods</vt:lpstr>
      <vt:lpstr>PowerPoint Presentation</vt:lpstr>
      <vt:lpstr>Large square method</vt:lpstr>
      <vt:lpstr>Small square method</vt:lpstr>
      <vt:lpstr>R wave method</vt:lpstr>
      <vt:lpstr>Electrocardiographic Leads</vt:lpstr>
      <vt:lpstr>Electrocardiographic Leads</vt:lpstr>
      <vt:lpstr>PowerPoint Presentation</vt:lpstr>
      <vt:lpstr>PowerPoint Presentation</vt:lpstr>
      <vt:lpstr>Einthoven’s Triangle &amp; Law</vt:lpstr>
      <vt:lpstr>PowerPoint Presentation</vt:lpstr>
      <vt:lpstr>Abnormalities of P Wave</vt:lpstr>
      <vt:lpstr>Inverted P</vt:lpstr>
      <vt:lpstr>Absent P</vt:lpstr>
      <vt:lpstr>Abnormalities of QRS Complex</vt:lpstr>
      <vt:lpstr>Current of Injury, J Point &amp; ST Shift</vt:lpstr>
      <vt:lpstr>J Point </vt:lpstr>
      <vt:lpstr>ST Segment Shift </vt:lpstr>
      <vt:lpstr>T Wave Abnormalities</vt:lpstr>
      <vt:lpstr>PowerPoint Presentation</vt:lpstr>
      <vt:lpstr>ECG in Myocardial Infarction</vt:lpstr>
      <vt:lpstr>ECG MI</vt:lpstr>
      <vt:lpstr>Post MI Changes</vt:lpstr>
      <vt:lpstr>His Bundle Electrogram (HBE)</vt:lpstr>
      <vt:lpstr>His Bundle Electrogram</vt:lpstr>
      <vt:lpstr>Vector &amp; Vectorcardiogram</vt:lpstr>
      <vt:lpstr>Mean Electrical Axis</vt:lpstr>
      <vt:lpstr>ECG Axis Interpretation</vt:lpstr>
      <vt:lpstr>Mean Electrical Axis</vt:lpstr>
      <vt:lpstr>Cardiac Arrhythmias</vt:lpstr>
      <vt:lpstr>Bradycardia</vt:lpstr>
      <vt:lpstr>Tachycardia - HR &gt; 100 beats/min</vt:lpstr>
      <vt:lpstr>Sick Sinus Syndrome</vt:lpstr>
      <vt:lpstr>Sick Sinus Syndrome</vt:lpstr>
      <vt:lpstr>Cardiac Arrhythmia Overview</vt:lpstr>
      <vt:lpstr>Re-Entry / Circus Movement</vt:lpstr>
      <vt:lpstr>Re-Entry / Circus Movement</vt:lpstr>
      <vt:lpstr>Flutter vs Fibrillation</vt:lpstr>
      <vt:lpstr>Flutter vs Fibrillation</vt:lpstr>
      <vt:lpstr>Causes</vt:lpstr>
      <vt:lpstr>Ectopic Focus</vt:lpstr>
      <vt:lpstr>Premature Contractions + Compensatory Pause</vt:lpstr>
      <vt:lpstr>Paroxysmal Tachycardia</vt:lpstr>
      <vt:lpstr>Paroxysmal Tachycardia</vt:lpstr>
      <vt:lpstr>Ecg Paroxysmal Supraventricular Tachycardia</vt:lpstr>
      <vt:lpstr>Heart Block (Overview)</vt:lpstr>
      <vt:lpstr>Sino-Atrial Block</vt:lpstr>
      <vt:lpstr>Sino-Atrial Block</vt:lpstr>
      <vt:lpstr>Atrioventricular (AV) Block — Causes</vt:lpstr>
      <vt:lpstr>AV Block Types</vt:lpstr>
      <vt:lpstr>Third-Degree Block (Complete Block)</vt:lpstr>
      <vt:lpstr>PowerPoint Presentation</vt:lpstr>
      <vt:lpstr>Arborization Block</vt:lpstr>
      <vt:lpstr>Bundle Branch Block (Right/Left)</vt:lpstr>
      <vt:lpstr>RBB vs LBB</vt:lpstr>
      <vt:lpstr>This image shows bundle branch block where the beating rhythm is hindered, but not stopped</vt:lpstr>
      <vt:lpstr>Ventricular Escape</vt:lpstr>
      <vt:lpstr>Ventricular Escape</vt:lpstr>
      <vt:lpstr>Stokes–Adams Syndrome</vt:lpstr>
      <vt:lpstr>Cardiac Arrest</vt:lpstr>
      <vt:lpstr>Dextrocardia</vt:lpstr>
      <vt:lpstr>Chest X-ray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Danish Nadeem</dc:creator>
  <cp:lastModifiedBy>user</cp:lastModifiedBy>
  <cp:revision>17</cp:revision>
  <dcterms:created xsi:type="dcterms:W3CDTF">2025-10-20T16:50:31Z</dcterms:created>
  <dcterms:modified xsi:type="dcterms:W3CDTF">2025-11-11T21:39:36Z</dcterms:modified>
</cp:coreProperties>
</file>