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336" y="1431233"/>
            <a:ext cx="596348" cy="4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21417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299" y="421418"/>
            <a:ext cx="11076167" cy="592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453224"/>
            <a:ext cx="11235192" cy="5907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69127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Gross Anatomy of a (Adult)Typical Long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Parts</a:t>
            </a:r>
          </a:p>
          <a:p>
            <a:r>
              <a:rPr lang="en-US" b="1" dirty="0"/>
              <a:t>a. Shaft (Diaphysis)</a:t>
            </a:r>
            <a:endParaRPr lang="en-US" dirty="0"/>
          </a:p>
          <a:p>
            <a:pPr lvl="1"/>
            <a:r>
              <a:rPr lang="en-US" dirty="0"/>
              <a:t>Cylindrical, forms the main body.</a:t>
            </a:r>
          </a:p>
          <a:p>
            <a:pPr lvl="1"/>
            <a:r>
              <a:rPr lang="en-US" dirty="0"/>
              <a:t>Made mainly of </a:t>
            </a:r>
            <a:r>
              <a:rPr lang="en-US" b="1" dirty="0"/>
              <a:t>compact (cortical) bone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Encloses </a:t>
            </a:r>
            <a:r>
              <a:rPr lang="en-US" b="1" dirty="0"/>
              <a:t>medullary (marrow) cavity</a:t>
            </a:r>
            <a:r>
              <a:rPr lang="en-US" dirty="0"/>
              <a:t> containing yellow marrow in adults.</a:t>
            </a:r>
          </a:p>
        </p:txBody>
      </p:sp>
    </p:spTree>
    <p:extLst>
      <p:ext uri="{BB962C8B-B14F-4D97-AF65-F5344CB8AC3E}">
        <p14:creationId xmlns:p14="http://schemas.microsoft.com/office/powerpoint/2010/main" val="86507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Ends (Epiphyses)</a:t>
            </a:r>
            <a:endParaRPr lang="en-US" dirty="0"/>
          </a:p>
          <a:p>
            <a:r>
              <a:rPr lang="en-US" dirty="0"/>
              <a:t>Expanded extremities of the bone.</a:t>
            </a:r>
          </a:p>
          <a:p>
            <a:r>
              <a:rPr lang="en-US" dirty="0"/>
              <a:t>Composed mainly of </a:t>
            </a:r>
            <a:r>
              <a:rPr lang="en-US" b="1" dirty="0"/>
              <a:t>cancellous (spongy) bone</a:t>
            </a:r>
            <a:r>
              <a:rPr lang="en-US" dirty="0"/>
              <a:t> with a thin outer shell of compact bone.</a:t>
            </a:r>
          </a:p>
          <a:p>
            <a:r>
              <a:rPr lang="en-US" dirty="0"/>
              <a:t>Contains </a:t>
            </a:r>
            <a:r>
              <a:rPr lang="en-US" b="1" dirty="0"/>
              <a:t>red bone marrow</a:t>
            </a:r>
            <a:r>
              <a:rPr lang="en-US" dirty="0"/>
              <a:t> (hematopoietic).</a:t>
            </a:r>
          </a:p>
          <a:p>
            <a:r>
              <a:rPr lang="en-US" dirty="0"/>
              <a:t>Articular surfaces covered by </a:t>
            </a:r>
            <a:r>
              <a:rPr lang="en-US" b="1" dirty="0"/>
              <a:t>hyaline (articular) cartilage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5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Periosteum</a:t>
            </a:r>
            <a:endParaRPr lang="en-US" dirty="0"/>
          </a:p>
          <a:p>
            <a:r>
              <a:rPr lang="en-US" dirty="0"/>
              <a:t>Tough, fibrous membrane covering external surface (except articular areas).</a:t>
            </a:r>
          </a:p>
          <a:p>
            <a:r>
              <a:rPr lang="en-US" dirty="0"/>
              <a:t>Outer fibrous layer: dense connective tissue.</a:t>
            </a:r>
          </a:p>
          <a:p>
            <a:r>
              <a:rPr lang="en-US" dirty="0"/>
              <a:t>Inner osteogenic layer: contains osteoblasts for bone growth and repair.</a:t>
            </a:r>
          </a:p>
          <a:p>
            <a:r>
              <a:rPr lang="en-US" dirty="0"/>
              <a:t>Rich in blood vessels and nerves.</a:t>
            </a:r>
          </a:p>
          <a:p>
            <a:r>
              <a:rPr lang="en-US" dirty="0"/>
              <a:t>Site of attachment for tendons and ligaments.</a:t>
            </a:r>
          </a:p>
        </p:txBody>
      </p:sp>
    </p:spTree>
    <p:extLst>
      <p:ext uri="{BB962C8B-B14F-4D97-AF65-F5344CB8AC3E}">
        <p14:creationId xmlns:p14="http://schemas.microsoft.com/office/powerpoint/2010/main" val="35099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Endosteum</a:t>
            </a:r>
            <a:endParaRPr lang="en-US" dirty="0"/>
          </a:p>
          <a:p>
            <a:r>
              <a:rPr lang="en-US" dirty="0" smtClean="0"/>
              <a:t>Thin </a:t>
            </a:r>
            <a:r>
              <a:rPr lang="en-US" dirty="0"/>
              <a:t>vascular membrane lining medullary cavity.</a:t>
            </a:r>
          </a:p>
          <a:p>
            <a:r>
              <a:rPr lang="en-US" dirty="0"/>
              <a:t>Contains osteogenic cells.</a:t>
            </a:r>
          </a:p>
        </p:txBody>
      </p:sp>
    </p:spTree>
    <p:extLst>
      <p:ext uri="{BB962C8B-B14F-4D97-AF65-F5344CB8AC3E}">
        <p14:creationId xmlns:p14="http://schemas.microsoft.com/office/powerpoint/2010/main" val="9740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Medullary Cavity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cavity in diaphysis.</a:t>
            </a:r>
          </a:p>
          <a:p>
            <a:r>
              <a:rPr lang="en-US" dirty="0"/>
              <a:t>Contains </a:t>
            </a:r>
            <a:r>
              <a:rPr lang="en-US" b="1" dirty="0"/>
              <a:t>yellow (fatty) marrow</a:t>
            </a:r>
            <a:r>
              <a:rPr lang="en-US" dirty="0"/>
              <a:t> in adults; </a:t>
            </a:r>
            <a:r>
              <a:rPr lang="en-US" b="1" dirty="0"/>
              <a:t>red marrow</a:t>
            </a:r>
            <a:r>
              <a:rPr lang="en-US" dirty="0"/>
              <a:t> in children.</a:t>
            </a:r>
          </a:p>
        </p:txBody>
      </p:sp>
    </p:spTree>
    <p:extLst>
      <p:ext uri="{BB962C8B-B14F-4D97-AF65-F5344CB8AC3E}">
        <p14:creationId xmlns:p14="http://schemas.microsoft.com/office/powerpoint/2010/main" val="147894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53223"/>
            <a:ext cx="11155680" cy="58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Cartilage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r>
              <a:rPr lang="en-US" dirty="0"/>
              <a:t>, hyaline cartilage on epiphyseal surfaces at joints.</a:t>
            </a:r>
          </a:p>
          <a:p>
            <a:r>
              <a:rPr lang="en-US" dirty="0"/>
              <a:t>Reduces friction and absorbs shock.</a:t>
            </a:r>
          </a:p>
        </p:txBody>
      </p:sp>
    </p:spTree>
    <p:extLst>
      <p:ext uri="{BB962C8B-B14F-4D97-AF65-F5344CB8AC3E}">
        <p14:creationId xmlns:p14="http://schemas.microsoft.com/office/powerpoint/2010/main" val="353398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1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485028"/>
            <a:ext cx="11235192" cy="5852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4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199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GENERAL ANATOMY</vt:lpstr>
      <vt:lpstr>Gross Anatomy of a (Adult)Typical Long Bone</vt:lpstr>
      <vt:lpstr>CONTINUED</vt:lpstr>
      <vt:lpstr>Coverings</vt:lpstr>
      <vt:lpstr>CONTINUED</vt:lpstr>
      <vt:lpstr>Medullary Cavity</vt:lpstr>
      <vt:lpstr>PowerPoint Presentation</vt:lpstr>
      <vt:lpstr>Articular Cartilage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2025-11-11T08:51:54Z</dcterms:created>
  <dcterms:modified xsi:type="dcterms:W3CDTF">2025-11-11T09:29:01Z</dcterms:modified>
</cp:coreProperties>
</file>