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72C30-8840-4A38-8C3F-54FC8CE26A5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E65A8-0B79-4354-B1DF-525F03CC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Laminar mean in the form of layers with out </a:t>
            </a:r>
            <a:r>
              <a:rPr lang="en-US" dirty="0" err="1" smtClean="0"/>
              <a:t>turbulance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A8-0B79-4354-B1DF-525F03CC2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Steady mean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E65A8-0B79-4354-B1DF-525F03CC2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5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9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9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16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5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3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3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8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1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0F461D-1705-4A6A-9E64-B2738BA39AC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8C874-0493-4E69-8232-7A9AA42F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3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urgical+site+infections+(SSIs)&amp;sca_esv=247386aaf4f72303&amp;sxsrf=AE3TifMZv1jiuXk4VtbIUWQI5lXjrDMB4g:1762832782427&amp;ei=jrESaf7WGaPo7_UPsKTVsAo&amp;ved=2ahUKEwiJ9rf_l-mQAxV2hf0HHWPLAvgQgK4QegQIARAF&amp;uact=5&amp;oq=OPERATION+THEATER+VENTILLATION+DEFINR&amp;gs_lp=Egxnd3Mtd2l6LXNlcnAiJU9QRVJBVElPTiBUSEVBVEVSIFZFTlRJTExBVElPTiBERUZJTlIyBxAhGKABGAoyBxAhGKABGAoyBxAhGKABGApIh5UBUKMMWMiRAXAJeAGQAQCYAe4CoAHSYqoBBjItMzUuObgBA8gBAPgBAZgCNaACumWoAhTCAg0QLhiABBgnGIoFGOoCwgINECMYgAQYJxiKBRjqAsICBxAjGCcY6gLCAg0QIxjwBRgnGMkCGOoCwgITEAAYgAQYQxi0AhiKBRjqAtgBAcICBBAjGCfCAgsQABiABBiRAhiKBcICCxAAGIAEGLEDGIMBwgIFEAAYgATCAggQABiABBixA8ICChAAGIAEGEMYigXCAhAQLhiABBjRAxhDGMcBGIoFwgIKEAAYgAQYFBiHAsICDRAAGIAEGLEDGEMYigXCAggQLhiABBixA8ICBxAjGLECGCfCAgkQABiABBgKGAvCAgwQABiABBixAxgKGAvCAgoQIxjwBRgnGMkCwgIKECMYgAQYJxiKBcICEBAjGPAFGIAEGCcYyQIYigXCAhEQLhiABBixAxjRAxiDARjHAcICFhAuGIAEGLEDGNEDGEMYgwEYxwEYigXCAgoQLhiABBhDGIoFwgINEC4YgAQYQxjUAhiKBcICEBAAGIAEGLEDGEMYgwEYigXCAgcQABiABBgKwgIGEAAYFhgewgILEAAYgAQYhgMYigXCAggQABiABBiiBMICBRAhGKABwgIIEAAYFhgKGB7CAgQQIRgVwgIGECEYFRgKmAMN8QViDDsO2zzRiroGBggBEAEYAZIHCTkuMC4zMy4xMaAHhNACsgcHMi0zMy4xMbgH9GTCBwgwLjcuNDEuNcgHkwI&amp;sclient=gws-wiz-serp&amp;mstk=AUtExfCUYDrPek27mw4dWiCMy7IgQk969SEwUtkutQAqk4FmQt2_3OvFFRQWZE5RMmeEDMVtuEgBQkIAP7JU36BRkvzqBiI-D1F8AVfCG9G1a0343fsQQrgpxiSi738JhXRm0kCMQcVQWGNb6LsSwhCU2HL03f0RbyBKGZ5SNtHRqNjD4xbBAyxCrGAcHN9_CF-lsqhwInBTvC9pPodsl2L6INBWoS53Fi-sNgHKyQXZcrVf_sJo9Ed_SYahjPaBSqSZP1pUYB3gpoquJ2-Hh0A5M0Wu&amp;csui=3" TargetMode="External"/><Relationship Id="rId2" Type="http://schemas.openxmlformats.org/officeDocument/2006/relationships/hyperlink" Target="https://www.google.com/search?q=HVAC+(heating,+ventilation,+and+air+conditioning)&amp;sca_esv=247386aaf4f72303&amp;sxsrf=AE3TifMZv1jiuXk4VtbIUWQI5lXjrDMB4g:1762832782427&amp;ei=jrESaf7WGaPo7_UPsKTVsAo&amp;ved=2ahUKEwiJ9rf_l-mQAxV2hf0HHWPLAvgQgK4QegQIARAE&amp;uact=5&amp;oq=OPERATION+THEATER+VENTILLATION+DEFINR&amp;gs_lp=Egxnd3Mtd2l6LXNlcnAiJU9QRVJBVElPTiBUSEVBVEVSIFZFTlRJTExBVElPTiBERUZJTlIyBxAhGKABGAoyBxAhGKABGAoyBxAhGKABGApIh5UBUKMMWMiRAXAJeAGQAQCYAe4CoAHSYqoBBjItMzUuObgBA8gBAPgBAZgCNaACumWoAhTCAg0QLhiABBgnGIoFGOoCwgINECMYgAQYJxiKBRjqAsICBxAjGCcY6gLCAg0QIxjwBRgnGMkCGOoCwgITEAAYgAQYQxi0AhiKBRjqAtgBAcICBBAjGCfCAgsQABiABBiRAhiKBcICCxAAGIAEGLEDGIMBwgIFEAAYgATCAggQABiABBixA8ICChAAGIAEGEMYigXCAhAQLhiABBjRAxhDGMcBGIoFwgIKEAAYgAQYFBiHAsICDRAAGIAEGLEDGEMYigXCAggQLhiABBixA8ICBxAjGLECGCfCAgkQABiABBgKGAvCAgwQABiABBixAxgKGAvCAgoQIxjwBRgnGMkCwgIKECMYgAQYJxiKBcICEBAjGPAFGIAEGCcYyQIYigXCAhEQLhiABBixAxjRAxiDARjHAcICFhAuGIAEGLEDGNEDGEMYgwEYxwEYigXCAgoQLhiABBhDGIoFwgINEC4YgAQYQxjUAhiKBcICEBAAGIAEGLEDGEMYgwEYigXCAgcQABiABBgKwgIGEAAYFhgewgILEAAYgAQYhgMYigXCAggQABiABBiiBMICBRAhGKABwgIIEAAYFhgKGB7CAgQQIRgVwgIGECEYFRgKmAMN8QViDDsO2zzRiroGBggBEAEYAZIHCTkuMC4zMy4xMaAHhNACsgcHMi0zMy4xMbgH9GTCBwgwLjcuNDEuNcgHkwI&amp;sclient=gws-wiz-serp&amp;mstk=AUtExfCUYDrPek27mw4dWiCMy7IgQk969SEwUtkutQAqk4FmQt2_3OvFFRQWZE5RMmeEDMVtuEgBQkIAP7JU36BRkvzqBiI-D1F8AVfCG9G1a0343fsQQrgpxiSi738JhXRm0kCMQcVQWGNb6LsSwhCU2HL03f0RbyBKGZ5SNtHRqNjD4xbBAyxCrGAcHN9_CF-lsqhwInBTvC9pPodsl2L6INBWoS53Fi-sNgHKyQXZcrVf_sJo9Ed_SYahjPaBSqSZP1pUYB3gpoquJ2-Hh0A5M0Wu&amp;csui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Operating Theatre Ventilation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FSC(OT)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ADNAN RAMZAN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6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56" y="2634649"/>
            <a:ext cx="3243714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44" y="2742831"/>
            <a:ext cx="3217309" cy="29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 with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standards often focus only on: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air changes per hour.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levels.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Gap: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These standards provide good baseline safety but don't directly guarantee a system that minimizes post-operative infections. The design must go beyond just meeting the standard.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20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is Key: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 is the most important system for preventing surgical site infections.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Right System: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(Laminar) Flow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superior to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 for creating an ultra-clean environment.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Matters: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Every piece of equipment, from lights to surfaces, must be designed for easy cleaning and sterilization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6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is Safety: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Regular, scheduled maintenance of ventilation and equipment is essential for patient and staff safety.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Beyond Standards: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Good theatre design must aim for the lowest possible infection risk, not just compliance with minimum standards</a:t>
            </a:r>
          </a:p>
        </p:txBody>
      </p:sp>
    </p:spTree>
    <p:extLst>
      <p:ext uri="{BB962C8B-B14F-4D97-AF65-F5344CB8AC3E}">
        <p14:creationId xmlns:p14="http://schemas.microsoft.com/office/powerpoint/2010/main" val="3507572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Infection Control: Operating Theatre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design and maintenance of lights are critical for infection control.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Design Must-Haves: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Smooth Surfaces:</a:t>
            </a:r>
            <a:r>
              <a:rPr lang="en-US" dirty="0"/>
              <a:t> Minimal cracks, crevices, or visible screws where dust and germs can hide.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Easy to Clean:</a:t>
            </a:r>
            <a:r>
              <a:rPr lang="en-US" dirty="0"/>
              <a:t> Surfaces must be easy to wipe down without needing harsh chemicals.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Sterilizable</a:t>
            </a:r>
            <a:r>
              <a:rPr lang="en-US" b="1" dirty="0">
                <a:solidFill>
                  <a:srgbClr val="FF0000"/>
                </a:solidFill>
              </a:rPr>
              <a:t> Handles:</a:t>
            </a:r>
            <a:r>
              <a:rPr lang="en-US" dirty="0"/>
              <a:t> Handles must be designed for easy sterilization.</a:t>
            </a:r>
          </a:p>
          <a:p>
            <a:r>
              <a:rPr lang="en-US" b="1" dirty="0"/>
              <a:t>Why?</a:t>
            </a:r>
            <a:r>
              <a:rPr lang="en-US" dirty="0"/>
              <a:t> Dust and debris on lights can fall into the open surgical wound.</a:t>
            </a:r>
          </a:p>
        </p:txBody>
      </p:sp>
    </p:spTree>
    <p:extLst>
      <p:ext uri="{BB962C8B-B14F-4D97-AF65-F5344CB8AC3E}">
        <p14:creationId xmlns:p14="http://schemas.microsoft.com/office/powerpoint/2010/main" val="203225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Maintenance </a:t>
            </a:r>
            <a:r>
              <a:rPr lang="en-US" b="1" dirty="0"/>
              <a:t>of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6-Monthly Safety Checks: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All parts of the light should be inspected every six months.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Backup: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minimum 3-hour battery backup is standard.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Discharge Test: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must be performed to ensure the lights can actually run for 3 hours during a power outage.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maintenance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equipment failure in the middle of a surgery.</a:t>
            </a:r>
          </a:p>
        </p:txBody>
      </p:sp>
    </p:spTree>
    <p:extLst>
      <p:ext uri="{BB962C8B-B14F-4D97-AF65-F5344CB8AC3E}">
        <p14:creationId xmlns:p14="http://schemas.microsoft.com/office/powerpoint/2010/main" val="110857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5" y="2504705"/>
            <a:ext cx="6429674" cy="3633725"/>
          </a:xfrm>
        </p:spPr>
      </p:pic>
    </p:spTree>
    <p:extLst>
      <p:ext uri="{BB962C8B-B14F-4D97-AF65-F5344CB8AC3E}">
        <p14:creationId xmlns:p14="http://schemas.microsoft.com/office/powerpoint/2010/main" val="406841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Operation theater ventilation is a specialized </a:t>
            </a:r>
            <a:r>
              <a:rPr lang="en-US" dirty="0">
                <a:hlinkClick r:id="rId2"/>
              </a:rPr>
              <a:t>HVAC (heating, ventilation, and air conditioning)</a:t>
            </a:r>
            <a:r>
              <a:rPr lang="en-US" dirty="0"/>
              <a:t> system designed to control airborne contamination in a surgical suite, thereby reducing the risk of </a:t>
            </a:r>
            <a:r>
              <a:rPr lang="en-US" dirty="0">
                <a:hlinkClick r:id="rId3"/>
              </a:rPr>
              <a:t>surgical site infections (SSIs</a:t>
            </a:r>
            <a:r>
              <a:rPr lang="en-US" dirty="0" smtClean="0">
                <a:hlinkClick r:id="rId3"/>
              </a:rPr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 works </a:t>
            </a:r>
            <a:r>
              <a:rPr lang="en-US" dirty="0" smtClean="0"/>
              <a:t>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filtering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pressurizing air</a:t>
            </a:r>
            <a:r>
              <a:rPr lang="en-US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providing a flow of clean, sterile air towards the surgical field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efficiently removing contaminated air from the room.</a:t>
            </a:r>
          </a:p>
        </p:txBody>
      </p:sp>
    </p:spTree>
    <p:extLst>
      <p:ext uri="{BB962C8B-B14F-4D97-AF65-F5344CB8AC3E}">
        <p14:creationId xmlns:p14="http://schemas.microsoft.com/office/powerpoint/2010/main" val="32450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Ventilation So Crucial?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risk of post-operative wound infections by controlling airborne bacteria and contaminants.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 &amp; Efficiency: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provide a comfortable environment (temperature, humidity) for the surgical team.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Cost-Effectiveness: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well-designed system lowers both infection rates and long-term operating costs.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Fact: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poor ventilation system can lead to unnecessary patient suffering and higher healthcare costs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Does Operating Room Ventilation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air supply has four main functions: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Dilute Contamination: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Fresh air dilutes airborne germs and particles.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Control Airflow:</a:t>
            </a:r>
            <a:r>
              <a:rPr lang="en-US" dirty="0"/>
              <a:t> Prevents dirty air from less clean areas flowing into the sterile operating zone.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Provide Comfort:</a:t>
            </a:r>
            <a:r>
              <a:rPr lang="en-US" dirty="0"/>
              <a:t> Controls temperature and humidity for the surgical team.</a:t>
            </a:r>
          </a:p>
          <a:p>
            <a:r>
              <a:rPr lang="en-US" b="1" dirty="0">
                <a:solidFill>
                  <a:srgbClr val="FF0000"/>
                </a:solidFill>
              </a:rPr>
              <a:t>Remove Hazards:</a:t>
            </a:r>
            <a:r>
              <a:rPr lang="en-US" dirty="0"/>
              <a:t> Helps remove and dilute waste anesthetic gases</a:t>
            </a:r>
          </a:p>
        </p:txBody>
      </p:sp>
    </p:spTree>
    <p:extLst>
      <p:ext uri="{BB962C8B-B14F-4D97-AF65-F5344CB8AC3E}">
        <p14:creationId xmlns:p14="http://schemas.microsoft.com/office/powerpoint/2010/main" val="139631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Types of Ventilation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20202"/>
            <a:ext cx="9601196" cy="22138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main categories of ventilation systems used in operating theatres</a:t>
            </a:r>
            <a:r>
              <a:rPr lang="en-US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Mixing </a:t>
            </a:r>
            <a:r>
              <a:rPr lang="en-US" b="1" dirty="0" smtClean="0"/>
              <a:t>Ventilation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Parallel </a:t>
            </a:r>
            <a:r>
              <a:rPr lang="en-US" b="1" dirty="0"/>
              <a:t>Flow Ventilation</a:t>
            </a:r>
            <a:r>
              <a:rPr lang="en-US" dirty="0"/>
              <a:t> (often called </a:t>
            </a:r>
            <a:r>
              <a:rPr lang="en-US" b="1" dirty="0"/>
              <a:t>Laminar Flow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Mixing Ventilation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standard, older system.</a:t>
            </a:r>
            <a:endParaRPr lang="en-US" sz="1800" dirty="0"/>
          </a:p>
          <a:p>
            <a:pPr lvl="1"/>
            <a:r>
              <a:rPr lang="en-US" dirty="0"/>
              <a:t>Supply air mixes rapidly with the room's existing air.</a:t>
            </a:r>
            <a:endParaRPr lang="en-US" sz="1800" dirty="0"/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Parallel Flow Ventilation</a:t>
            </a:r>
            <a:r>
              <a:rPr lang="en-US" dirty="0">
                <a:solidFill>
                  <a:srgbClr val="FF0000"/>
                </a:solidFill>
              </a:rPr>
              <a:t> (often called </a:t>
            </a:r>
            <a:r>
              <a:rPr lang="en-US" b="1" dirty="0">
                <a:solidFill>
                  <a:srgbClr val="FF0000"/>
                </a:solidFill>
              </a:rPr>
              <a:t>Laminar Flow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modern, ultra-clean system.</a:t>
            </a:r>
            <a:endParaRPr lang="en-US" sz="1800" dirty="0"/>
          </a:p>
          <a:p>
            <a:pPr lvl="1"/>
            <a:r>
              <a:rPr lang="en-US" dirty="0"/>
              <a:t>Air flows in a steady, parallel stream without mixing.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28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Mixing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Air is supplied from diffusers in the ceiling.</a:t>
            </a:r>
          </a:p>
          <a:p>
            <a:pPr lvl="0"/>
            <a:r>
              <a:rPr lang="en-US" dirty="0"/>
              <a:t>The new air </a:t>
            </a:r>
            <a:r>
              <a:rPr lang="en-US" b="1" dirty="0"/>
              <a:t>mixes</a:t>
            </a:r>
            <a:r>
              <a:rPr lang="en-US" dirty="0"/>
              <a:t> with the old room air to dilute contaminants.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Disadvantages</a:t>
            </a:r>
            <a:endParaRPr lang="en-US" sz="3000" dirty="0">
              <a:solidFill>
                <a:srgbClr val="FF0000"/>
              </a:solidFill>
            </a:endParaRPr>
          </a:p>
          <a:p>
            <a:pPr lvl="0"/>
            <a:r>
              <a:rPr lang="en-US" b="1" dirty="0"/>
              <a:t>Unstable Airflow:</a:t>
            </a:r>
            <a:r>
              <a:rPr lang="en-US" dirty="0"/>
              <a:t> Air moves in an uncontrolled manner.</a:t>
            </a:r>
          </a:p>
          <a:p>
            <a:pPr lvl="0"/>
            <a:r>
              <a:rPr lang="en-US" b="1" dirty="0"/>
              <a:t>High Contamination:</a:t>
            </a:r>
            <a:r>
              <a:rPr lang="en-US" dirty="0"/>
              <a:t> The area around the operating table can have </a:t>
            </a:r>
            <a:r>
              <a:rPr lang="en-US" b="1" dirty="0"/>
              <a:t>twice</a:t>
            </a:r>
            <a:r>
              <a:rPr lang="en-US" dirty="0"/>
              <a:t> the concentration of contaminants (like bacteria or anesthetic gases) compared to the rest of the room.</a:t>
            </a:r>
          </a:p>
          <a:p>
            <a:r>
              <a:rPr lang="en-US" b="1" dirty="0"/>
              <a:t>Inefficient:</a:t>
            </a:r>
            <a:r>
              <a:rPr lang="en-US" dirty="0"/>
              <a:t> Not ideal for removing hazardous gases effectively</a:t>
            </a:r>
          </a:p>
        </p:txBody>
      </p:sp>
    </p:spTree>
    <p:extLst>
      <p:ext uri="{BB962C8B-B14F-4D97-AF65-F5344CB8AC3E}">
        <p14:creationId xmlns:p14="http://schemas.microsoft.com/office/powerpoint/2010/main" val="3815886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Parallel Flow (Laminar)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air flowing straight down over an operating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bank of HEPA filters in the ceiling supplies ultra-clean air.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moves in a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steady, parallel stream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directly over the operating table, like a "curtain of clean air."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pushes contaminants away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from the sterile site and toward the floor for exhaust.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303826"/>
          </a:xfrm>
        </p:spPr>
        <p:txBody>
          <a:bodyPr/>
          <a:lstStyle/>
          <a:p>
            <a:pPr lvl="0"/>
            <a:r>
              <a:rPr lang="en-US" dirty="0"/>
              <a:t>Creates an </a:t>
            </a:r>
            <a:r>
              <a:rPr lang="en-US" b="1" dirty="0"/>
              <a:t>Ultra-Clean Zone</a:t>
            </a:r>
            <a:r>
              <a:rPr lang="en-US" dirty="0"/>
              <a:t> directly over the patient.</a:t>
            </a:r>
          </a:p>
          <a:p>
            <a:pPr lvl="0"/>
            <a:r>
              <a:rPr lang="en-US" dirty="0"/>
              <a:t>Dramatically reduces the risk of airborne infection.</a:t>
            </a:r>
          </a:p>
          <a:p>
            <a:pPr lvl="0"/>
            <a:r>
              <a:rPr lang="en-US" dirty="0"/>
              <a:t>Highly effective for critical surgeries like joint replacements.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7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196</Words>
  <Application>Microsoft Office PowerPoint</Application>
  <PresentationFormat>Widescreen</PresentationFormat>
  <Paragraphs>74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Organic</vt:lpstr>
      <vt:lpstr>Operating Theatre Ventilation </vt:lpstr>
      <vt:lpstr>PowerPoint Presentation</vt:lpstr>
      <vt:lpstr>Why is Ventilation So Crucial?</vt:lpstr>
      <vt:lpstr>What Does Operating Room Ventilation Do?</vt:lpstr>
      <vt:lpstr> Types of Ventilation Systems</vt:lpstr>
      <vt:lpstr>PowerPoint Presentation</vt:lpstr>
      <vt:lpstr>Mixing Ventilation</vt:lpstr>
      <vt:lpstr>Parallel Flow (Laminar) Ventilation</vt:lpstr>
      <vt:lpstr>Advantages:</vt:lpstr>
      <vt:lpstr>PowerPoint Presentation</vt:lpstr>
      <vt:lpstr>Challenge with Standards</vt:lpstr>
      <vt:lpstr>Summary</vt:lpstr>
      <vt:lpstr>PowerPoint Presentation</vt:lpstr>
      <vt:lpstr>Infection Control: Operating Theatre Lights</vt:lpstr>
      <vt:lpstr>Maintenance of Equipment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Theatre Ventilation</dc:title>
  <dc:creator>ADMIN</dc:creator>
  <cp:lastModifiedBy>ADMIN</cp:lastModifiedBy>
  <cp:revision>6</cp:revision>
  <dcterms:created xsi:type="dcterms:W3CDTF">2025-11-10T17:46:42Z</dcterms:created>
  <dcterms:modified xsi:type="dcterms:W3CDTF">2025-11-12T04:18:18Z</dcterms:modified>
</cp:coreProperties>
</file>