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71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9" r:id="rId11"/>
    <p:sldId id="264" r:id="rId12"/>
    <p:sldId id="265" r:id="rId13"/>
    <p:sldId id="266" r:id="rId14"/>
    <p:sldId id="267" r:id="rId15"/>
    <p:sldId id="268" r:id="rId16"/>
    <p:sldId id="270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472C30-8840-4A38-8C3F-54FC8CE26A50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2E65A8-0B79-4354-B1DF-525F03CC28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08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Laminar mean in the form of layers with out </a:t>
            </a:r>
            <a:r>
              <a:rPr lang="en-US" dirty="0" err="1" smtClean="0"/>
              <a:t>turbulance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2E65A8-0B79-4354-B1DF-525F03CC28A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8991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Steady mean constant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2E65A8-0B79-4354-B1DF-525F03CC28A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6597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960F461D-1705-4A6A-9E64-B2738BA39AC8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0968C874-0493-4E69-8232-7A9AA42FD28E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51500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F461D-1705-4A6A-9E64-B2738BA39AC8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8C874-0493-4E69-8232-7A9AA42FD2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9309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F461D-1705-4A6A-9E64-B2738BA39AC8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8C874-0493-4E69-8232-7A9AA42FD28E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03916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F461D-1705-4A6A-9E64-B2738BA39AC8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8C874-0493-4E69-8232-7A9AA42FD28E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63927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F461D-1705-4A6A-9E64-B2738BA39AC8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8C874-0493-4E69-8232-7A9AA42FD2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86626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F461D-1705-4A6A-9E64-B2738BA39AC8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8C874-0493-4E69-8232-7A9AA42FD28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9177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F461D-1705-4A6A-9E64-B2738BA39AC8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8C874-0493-4E69-8232-7A9AA42FD28E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21667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F461D-1705-4A6A-9E64-B2738BA39AC8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8C874-0493-4E69-8232-7A9AA42FD28E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06560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F461D-1705-4A6A-9E64-B2738BA39AC8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8C874-0493-4E69-8232-7A9AA42FD28E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33322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F461D-1705-4A6A-9E64-B2738BA39AC8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8C874-0493-4E69-8232-7A9AA42FD2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222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F461D-1705-4A6A-9E64-B2738BA39AC8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8C874-0493-4E69-8232-7A9AA42FD28E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1660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F461D-1705-4A6A-9E64-B2738BA39AC8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8C874-0493-4E69-8232-7A9AA42FD2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538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F461D-1705-4A6A-9E64-B2738BA39AC8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8C874-0493-4E69-8232-7A9AA42FD28E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61862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F461D-1705-4A6A-9E64-B2738BA39AC8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8C874-0493-4E69-8232-7A9AA42FD28E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6471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F461D-1705-4A6A-9E64-B2738BA39AC8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8C874-0493-4E69-8232-7A9AA42FD2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0744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F461D-1705-4A6A-9E64-B2738BA39AC8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8C874-0493-4E69-8232-7A9AA42FD28E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63125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F461D-1705-4A6A-9E64-B2738BA39AC8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8C874-0493-4E69-8232-7A9AA42FD2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459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60F461D-1705-4A6A-9E64-B2738BA39AC8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968C874-0493-4E69-8232-7A9AA42FD2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135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search?q=surgical+site+infections+(SSIs)&amp;sca_esv=247386aaf4f72303&amp;sxsrf=AE3TifMZv1jiuXk4VtbIUWQI5lXjrDMB4g:1762832782427&amp;ei=jrESaf7WGaPo7_UPsKTVsAo&amp;ved=2ahUKEwiJ9rf_l-mQAxV2hf0HHWPLAvgQgK4QegQIARAF&amp;uact=5&amp;oq=OPERATION+THEATER+VENTILLATION+DEFINR&amp;gs_lp=Egxnd3Mtd2l6LXNlcnAiJU9QRVJBVElPTiBUSEVBVEVSIFZFTlRJTExBVElPTiBERUZJTlIyBxAhGKABGAoyBxAhGKABGAoyBxAhGKABGApIh5UBUKMMWMiRAXAJeAGQAQCYAe4CoAHSYqoBBjItMzUuObgBA8gBAPgBAZgCNaACumWoAhTCAg0QLhiABBgnGIoFGOoCwgINECMYgAQYJxiKBRjqAsICBxAjGCcY6gLCAg0QIxjwBRgnGMkCGOoCwgITEAAYgAQYQxi0AhiKBRjqAtgBAcICBBAjGCfCAgsQABiABBiRAhiKBcICCxAAGIAEGLEDGIMBwgIFEAAYgATCAggQABiABBixA8ICChAAGIAEGEMYigXCAhAQLhiABBjRAxhDGMcBGIoFwgIKEAAYgAQYFBiHAsICDRAAGIAEGLEDGEMYigXCAggQLhiABBixA8ICBxAjGLECGCfCAgkQABiABBgKGAvCAgwQABiABBixAxgKGAvCAgoQIxjwBRgnGMkCwgIKECMYgAQYJxiKBcICEBAjGPAFGIAEGCcYyQIYigXCAhEQLhiABBixAxjRAxiDARjHAcICFhAuGIAEGLEDGNEDGEMYgwEYxwEYigXCAgoQLhiABBhDGIoFwgINEC4YgAQYQxjUAhiKBcICEBAAGIAEGLEDGEMYgwEYigXCAgcQABiABBgKwgIGEAAYFhgewgILEAAYgAQYhgMYigXCAggQABiABBiiBMICBRAhGKABwgIIEAAYFhgKGB7CAgQQIRgVwgIGECEYFRgKmAMN8QViDDsO2zzRiroGBggBEAEYAZIHCTkuMC4zMy4xMaAHhNACsgcHMi0zMy4xMbgH9GTCBwgwLjcuNDEuNcgHkwI&amp;sclient=gws-wiz-serp&amp;mstk=AUtExfCUYDrPek27mw4dWiCMy7IgQk969SEwUtkutQAqk4FmQt2_3OvFFRQWZE5RMmeEDMVtuEgBQkIAP7JU36BRkvzqBiI-D1F8AVfCG9G1a0343fsQQrgpxiSi738JhXRm0kCMQcVQWGNb6LsSwhCU2HL03f0RbyBKGZ5SNtHRqNjD4xbBAyxCrGAcHN9_CF-lsqhwInBTvC9pPodsl2L6INBWoS53Fi-sNgHKyQXZcrVf_sJo9Ed_SYahjPaBSqSZP1pUYB3gpoquJ2-Hh0A5M0Wu&amp;csui=3" TargetMode="External"/><Relationship Id="rId2" Type="http://schemas.openxmlformats.org/officeDocument/2006/relationships/hyperlink" Target="https://www.google.com/search?q=HVAC+(heating,+ventilation,+and+air+conditioning)&amp;sca_esv=247386aaf4f72303&amp;sxsrf=AE3TifMZv1jiuXk4VtbIUWQI5lXjrDMB4g:1762832782427&amp;ei=jrESaf7WGaPo7_UPsKTVsAo&amp;ved=2ahUKEwiJ9rf_l-mQAxV2hf0HHWPLAvgQgK4QegQIARAE&amp;uact=5&amp;oq=OPERATION+THEATER+VENTILLATION+DEFINR&amp;gs_lp=Egxnd3Mtd2l6LXNlcnAiJU9QRVJBVElPTiBUSEVBVEVSIFZFTlRJTExBVElPTiBERUZJTlIyBxAhGKABGAoyBxAhGKABGAoyBxAhGKABGApIh5UBUKMMWMiRAXAJeAGQAQCYAe4CoAHSYqoBBjItMzUuObgBA8gBAPgBAZgCNaACumWoAhTCAg0QLhiABBgnGIoFGOoCwgINECMYgAQYJxiKBRjqAsICBxAjGCcY6gLCAg0QIxjwBRgnGMkCGOoCwgITEAAYgAQYQxi0AhiKBRjqAtgBAcICBBAjGCfCAgsQABiABBiRAhiKBcICCxAAGIAEGLEDGIMBwgIFEAAYgATCAggQABiABBixA8ICChAAGIAEGEMYigXCAhAQLhiABBjRAxhDGMcBGIoFwgIKEAAYgAQYFBiHAsICDRAAGIAEGLEDGEMYigXCAggQLhiABBixA8ICBxAjGLECGCfCAgkQABiABBgKGAvCAgwQABiABBixAxgKGAvCAgoQIxjwBRgnGMkCwgIKECMYgAQYJxiKBcICEBAjGPAFGIAEGCcYyQIYigXCAhEQLhiABBixAxjRAxiDARjHAcICFhAuGIAEGLEDGNEDGEMYgwEYxwEYigXCAgoQLhiABBhDGIoFwgINEC4YgAQYQxjUAhiKBcICEBAAGIAEGLEDGEMYgwEYigXCAgcQABiABBgKwgIGEAAYFhgewgILEAAYgAQYhgMYigXCAggQABiABBiiBMICBRAhGKABwgIIEAAYFhgKGB7CAgQQIRgVwgIGECEYFRgKmAMN8QViDDsO2zzRiroGBggBEAEYAZIHCTkuMC4zMy4xMaAHhNACsgcHMi0zMy4xMbgH9GTCBwgwLjcuNDEuNcgHkwI&amp;sclient=gws-wiz-serp&amp;mstk=AUtExfCUYDrPek27mw4dWiCMy7IgQk969SEwUtkutQAqk4FmQt2_3OvFFRQWZE5RMmeEDMVtuEgBQkIAP7JU36BRkvzqBiI-D1F8AVfCG9G1a0343fsQQrgpxiSi738JhXRm0kCMQcVQWGNb6LsSwhCU2HL03f0RbyBKGZ5SNtHRqNjD4xbBAyxCrGAcHN9_CF-lsqhwInBTvC9pPodsl2L6INBWoS53Fi-sNgHKyQXZcrVf_sJo9Ed_SYahjPaBSqSZP1pUYB3gpoquJ2-Hh0A5M0Wu&amp;csui=3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Operating Theatre Ventilation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FSC(OT)</a:t>
            </a:r>
            <a:endParaRPr lang="en-US" sz="2400" b="1" dirty="0">
              <a:solidFill>
                <a:srgbClr val="FF0000"/>
              </a:solidFill>
            </a:endParaRPr>
          </a:p>
          <a:p>
            <a:r>
              <a:rPr lang="en-US" sz="2400" b="1" dirty="0" smtClean="0">
                <a:solidFill>
                  <a:srgbClr val="FF0000"/>
                </a:solidFill>
              </a:rPr>
              <a:t>ADNAN RAMZAN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21614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2556" y="2634649"/>
            <a:ext cx="3243714" cy="30480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8544" y="2742831"/>
            <a:ext cx="3217309" cy="2939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4159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Challenge with Standards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Existing standards often focus only on:</a:t>
            </a:r>
          </a:p>
          <a:p>
            <a:pPr lvl="1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Number of air changes per hour.</a:t>
            </a:r>
          </a:p>
          <a:p>
            <a:pPr lvl="1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Particle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concentration levels.</a:t>
            </a:r>
          </a:p>
          <a:p>
            <a:pPr lvl="0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Gap: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These standards provide good baseline safety but don't directly guarantee a system that minimizes post-operative infections. The design must go beyond just meeting the standard.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302034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Ventilation is Key: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It is the most important system for preventing surgical site infections.</a:t>
            </a:r>
          </a:p>
          <a:p>
            <a:pPr lvl="0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Choose the Right System: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Parallel (Laminar) Flow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is superior to 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Mixing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Ventilation for creating an ultra-clean environment.</a:t>
            </a:r>
          </a:p>
          <a:p>
            <a:pPr lvl="0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Design Matters: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Every piece of equipment, from lights to surfaces, must be designed for easy cleaning and sterilization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09610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Maintenance is Safety: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Regular, scheduled maintenance of ventilation and equipment is essential for patient and staff safety.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Think Beyond Standards: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Good theatre design must aim for the lowest possible infection risk, not just compliance with minimum standards</a:t>
            </a:r>
          </a:p>
        </p:txBody>
      </p:sp>
    </p:spTree>
    <p:extLst>
      <p:ext uri="{BB962C8B-B14F-4D97-AF65-F5344CB8AC3E}">
        <p14:creationId xmlns:p14="http://schemas.microsoft.com/office/powerpoint/2010/main" val="3507572459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Infection Control: Operating Theatre Lights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The design and maintenance of lights are critical for infection control.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tx1"/>
                </a:solidFill>
              </a:rPr>
              <a:t>Design Must-Haves:</a:t>
            </a:r>
          </a:p>
          <a:p>
            <a:pPr lvl="0"/>
            <a:r>
              <a:rPr lang="en-US" b="1" dirty="0">
                <a:solidFill>
                  <a:srgbClr val="FF0000"/>
                </a:solidFill>
              </a:rPr>
              <a:t>Smooth Surfaces:</a:t>
            </a:r>
            <a:r>
              <a:rPr lang="en-US" dirty="0"/>
              <a:t> Minimal cracks, crevices, or visible screws where dust and germs can hide.</a:t>
            </a:r>
          </a:p>
          <a:p>
            <a:pPr lvl="0"/>
            <a:r>
              <a:rPr lang="en-US" b="1" dirty="0">
                <a:solidFill>
                  <a:srgbClr val="FF0000"/>
                </a:solidFill>
              </a:rPr>
              <a:t>Easy to Clean:</a:t>
            </a:r>
            <a:r>
              <a:rPr lang="en-US" dirty="0"/>
              <a:t> Surfaces must be easy to wipe down without needing harsh chemicals.</a:t>
            </a:r>
          </a:p>
          <a:p>
            <a:pPr lvl="0"/>
            <a:r>
              <a:rPr lang="en-US" b="1" dirty="0" err="1">
                <a:solidFill>
                  <a:srgbClr val="FF0000"/>
                </a:solidFill>
              </a:rPr>
              <a:t>Sterilizable</a:t>
            </a:r>
            <a:r>
              <a:rPr lang="en-US" b="1" dirty="0">
                <a:solidFill>
                  <a:srgbClr val="FF0000"/>
                </a:solidFill>
              </a:rPr>
              <a:t> Handles:</a:t>
            </a:r>
            <a:r>
              <a:rPr lang="en-US" dirty="0"/>
              <a:t> Handles must be designed for easy sterilization.</a:t>
            </a:r>
          </a:p>
          <a:p>
            <a:r>
              <a:rPr lang="en-US" b="1" dirty="0"/>
              <a:t>Why?</a:t>
            </a:r>
            <a:r>
              <a:rPr lang="en-US" dirty="0"/>
              <a:t> Dust and debris on lights can fall into the open surgical wound.</a:t>
            </a:r>
          </a:p>
        </p:txBody>
      </p:sp>
    </p:spTree>
    <p:extLst>
      <p:ext uri="{BB962C8B-B14F-4D97-AF65-F5344CB8AC3E}">
        <p14:creationId xmlns:p14="http://schemas.microsoft.com/office/powerpoint/2010/main" val="20322513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Maintenance </a:t>
            </a:r>
            <a:r>
              <a:rPr lang="en-US" b="1" dirty="0"/>
              <a:t>of Equipment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6-Monthly Safety Checks: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All parts of the light should be inspected every six months.</a:t>
            </a:r>
          </a:p>
          <a:p>
            <a:pPr lvl="0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Battery Backup: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A minimum 3-hour battery backup is standard.</a:t>
            </a:r>
          </a:p>
          <a:p>
            <a:pPr lvl="0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Full Discharge Test: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test must be performed to ensure the lights can actually run for 3 hours during a power outage.</a:t>
            </a:r>
          </a:p>
          <a:p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Proactive maintenance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prevents equipment failure in the middle of a surgery.</a:t>
            </a:r>
          </a:p>
        </p:txBody>
      </p:sp>
    </p:spTree>
    <p:extLst>
      <p:ext uri="{BB962C8B-B14F-4D97-AF65-F5344CB8AC3E}">
        <p14:creationId xmlns:p14="http://schemas.microsoft.com/office/powerpoint/2010/main" val="11085723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5075" y="2504705"/>
            <a:ext cx="6429674" cy="3633725"/>
          </a:xfrm>
        </p:spPr>
      </p:pic>
    </p:spTree>
    <p:extLst>
      <p:ext uri="{BB962C8B-B14F-4D97-AF65-F5344CB8AC3E}">
        <p14:creationId xmlns:p14="http://schemas.microsoft.com/office/powerpoint/2010/main" val="40684165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Operation theater ventilation is a specialized </a:t>
            </a:r>
            <a:r>
              <a:rPr lang="en-US" dirty="0">
                <a:hlinkClick r:id="rId2"/>
              </a:rPr>
              <a:t>HVAC (heating, ventilation, and air conditioning)</a:t>
            </a:r>
            <a:r>
              <a:rPr lang="en-US" dirty="0"/>
              <a:t> system designed to control airborne contamination in a surgical suite, thereby reducing the risk of </a:t>
            </a:r>
            <a:r>
              <a:rPr lang="en-US" dirty="0">
                <a:hlinkClick r:id="rId3"/>
              </a:rPr>
              <a:t>surgical site infections (SSIs</a:t>
            </a:r>
            <a:r>
              <a:rPr lang="en-US" dirty="0" smtClean="0">
                <a:hlinkClick r:id="rId3"/>
              </a:rPr>
              <a:t>)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/>
              <a:t>It works </a:t>
            </a:r>
            <a:r>
              <a:rPr lang="en-US" dirty="0" smtClean="0"/>
              <a:t>by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 filtering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 </a:t>
            </a:r>
            <a:r>
              <a:rPr lang="en-US" dirty="0"/>
              <a:t>pressurizing air</a:t>
            </a:r>
            <a:r>
              <a:rPr lang="en-US" dirty="0" smtClean="0"/>
              <a:t>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 </a:t>
            </a:r>
            <a:r>
              <a:rPr lang="en-US" dirty="0"/>
              <a:t>providing a flow of clean, sterile air towards the surgical field </a:t>
            </a:r>
            <a:endParaRPr lang="en-US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 </a:t>
            </a:r>
            <a:r>
              <a:rPr lang="en-US" dirty="0"/>
              <a:t>efficiently removing contaminated air from the room.</a:t>
            </a:r>
          </a:p>
        </p:txBody>
      </p:sp>
    </p:spTree>
    <p:extLst>
      <p:ext uri="{BB962C8B-B14F-4D97-AF65-F5344CB8AC3E}">
        <p14:creationId xmlns:p14="http://schemas.microsoft.com/office/powerpoint/2010/main" val="32450549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Why is Ventilation So Crucial?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Goals:</a:t>
            </a:r>
          </a:p>
          <a:p>
            <a:pPr lvl="0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Patient Safety: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reduce the risk of post-operative wound infections by controlling airborne bacteria and contaminants.</a:t>
            </a:r>
          </a:p>
          <a:p>
            <a:pPr lvl="0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Comfort &amp; Efficiency: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To provide a comfortable environment (temperature, humidity) for the surgical team.</a:t>
            </a:r>
          </a:p>
          <a:p>
            <a:pPr lvl="0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Cost-Effectiveness: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well-designed system lowers both infection rates and long-term operating costs.</a:t>
            </a:r>
          </a:p>
          <a:p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Key Fact: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A poor ventilation system can lead to unnecessary patient suffering and higher healthcare costs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45277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What Does Operating Room Ventilation Do?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air supply has four main functions:</a:t>
            </a:r>
          </a:p>
          <a:p>
            <a:pPr lvl="0"/>
            <a:r>
              <a:rPr lang="en-US" b="1" dirty="0">
                <a:solidFill>
                  <a:srgbClr val="FF0000"/>
                </a:solidFill>
              </a:rPr>
              <a:t>Dilute Contamination:</a:t>
            </a:r>
            <a:r>
              <a:rPr lang="en-US" dirty="0">
                <a:solidFill>
                  <a:srgbClr val="FF0000"/>
                </a:solidFill>
              </a:rPr>
              <a:t> </a:t>
            </a:r>
            <a:r>
              <a:rPr lang="en-US" dirty="0"/>
              <a:t>Fresh air dilutes airborne germs and particles.</a:t>
            </a:r>
          </a:p>
          <a:p>
            <a:pPr lvl="0"/>
            <a:r>
              <a:rPr lang="en-US" b="1" dirty="0">
                <a:solidFill>
                  <a:srgbClr val="FF0000"/>
                </a:solidFill>
              </a:rPr>
              <a:t>Control Airflow:</a:t>
            </a:r>
            <a:r>
              <a:rPr lang="en-US" dirty="0"/>
              <a:t> Prevents dirty air from less clean areas flowing into the sterile operating zone.</a:t>
            </a:r>
          </a:p>
          <a:p>
            <a:pPr lvl="0"/>
            <a:r>
              <a:rPr lang="en-US" b="1" dirty="0">
                <a:solidFill>
                  <a:srgbClr val="FF0000"/>
                </a:solidFill>
              </a:rPr>
              <a:t>Provide Comfort:</a:t>
            </a:r>
            <a:r>
              <a:rPr lang="en-US" dirty="0"/>
              <a:t> Controls temperature and humidity for the surgical team.</a:t>
            </a:r>
          </a:p>
          <a:p>
            <a:r>
              <a:rPr lang="en-US" b="1" dirty="0">
                <a:solidFill>
                  <a:srgbClr val="FF0000"/>
                </a:solidFill>
              </a:rPr>
              <a:t>Remove Hazards:</a:t>
            </a:r>
            <a:r>
              <a:rPr lang="en-US" dirty="0"/>
              <a:t> Helps remove and dilute waste anesthetic gases</a:t>
            </a:r>
          </a:p>
        </p:txBody>
      </p:sp>
    </p:spTree>
    <p:extLst>
      <p:ext uri="{BB962C8B-B14F-4D97-AF65-F5344CB8AC3E}">
        <p14:creationId xmlns:p14="http://schemas.microsoft.com/office/powerpoint/2010/main" val="13963109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 </a:t>
            </a:r>
            <a:r>
              <a:rPr lang="en-US" b="1" dirty="0"/>
              <a:t>Types of Ventilation Systems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820202"/>
            <a:ext cx="9601196" cy="2213811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There are two main categories of ventilation systems used in operating theatres</a:t>
            </a:r>
            <a:r>
              <a:rPr lang="en-US" dirty="0" smtClean="0"/>
              <a:t>: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b="1" dirty="0"/>
              <a:t>Mixing </a:t>
            </a:r>
            <a:r>
              <a:rPr lang="en-US" b="1" dirty="0" smtClean="0"/>
              <a:t>Ventilation</a:t>
            </a:r>
            <a:endParaRPr lang="en-US" dirty="0"/>
          </a:p>
          <a:p>
            <a:pPr marL="457200" lvl="0" indent="-457200">
              <a:buFont typeface="+mj-lt"/>
              <a:buAutoNum type="arabicPeriod"/>
            </a:pPr>
            <a:r>
              <a:rPr lang="en-US" b="1" dirty="0" smtClean="0"/>
              <a:t>Parallel </a:t>
            </a:r>
            <a:r>
              <a:rPr lang="en-US" b="1" dirty="0"/>
              <a:t>Flow Ventilation</a:t>
            </a:r>
            <a:r>
              <a:rPr lang="en-US" dirty="0"/>
              <a:t> (often called </a:t>
            </a:r>
            <a:r>
              <a:rPr lang="en-US" b="1" dirty="0"/>
              <a:t>Laminar Flow</a:t>
            </a:r>
            <a:r>
              <a:rPr lang="en-US" dirty="0"/>
              <a:t>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88387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Mixing Ventilation</a:t>
            </a:r>
            <a:endParaRPr lang="en-US" sz="2000" dirty="0">
              <a:solidFill>
                <a:srgbClr val="FF0000"/>
              </a:solidFill>
            </a:endParaRPr>
          </a:p>
          <a:p>
            <a:pPr lvl="1"/>
            <a:r>
              <a:rPr lang="en-US" dirty="0"/>
              <a:t>The standard, older system.</a:t>
            </a:r>
            <a:endParaRPr lang="en-US" sz="1800" dirty="0"/>
          </a:p>
          <a:p>
            <a:pPr lvl="1"/>
            <a:r>
              <a:rPr lang="en-US" dirty="0"/>
              <a:t>Supply air mixes rapidly with the room's existing air.</a:t>
            </a:r>
            <a:endParaRPr lang="en-US" sz="1800" dirty="0"/>
          </a:p>
          <a:p>
            <a:pPr marL="0" lv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Parallel Flow Ventilation</a:t>
            </a:r>
            <a:r>
              <a:rPr lang="en-US" dirty="0">
                <a:solidFill>
                  <a:srgbClr val="FF0000"/>
                </a:solidFill>
              </a:rPr>
              <a:t> (often called </a:t>
            </a:r>
            <a:r>
              <a:rPr lang="en-US" b="1" dirty="0">
                <a:solidFill>
                  <a:srgbClr val="FF0000"/>
                </a:solidFill>
              </a:rPr>
              <a:t>Laminar Flow</a:t>
            </a:r>
            <a:r>
              <a:rPr lang="en-US" dirty="0">
                <a:solidFill>
                  <a:srgbClr val="FF0000"/>
                </a:solidFill>
              </a:rPr>
              <a:t>)</a:t>
            </a:r>
            <a:endParaRPr lang="en-US" sz="2000" dirty="0">
              <a:solidFill>
                <a:srgbClr val="FF0000"/>
              </a:solidFill>
            </a:endParaRPr>
          </a:p>
          <a:p>
            <a:pPr lvl="1"/>
            <a:r>
              <a:rPr lang="en-US" dirty="0"/>
              <a:t>The modern, ultra-clean system.</a:t>
            </a:r>
            <a:endParaRPr lang="en-US" sz="1800" dirty="0"/>
          </a:p>
          <a:p>
            <a:pPr lvl="1"/>
            <a:r>
              <a:rPr lang="en-US" dirty="0"/>
              <a:t>Air flows in a steady, parallel stream without mixing.</a:t>
            </a:r>
            <a:endParaRPr lang="en-US" sz="18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57284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Mixing Ventilation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en-US" dirty="0"/>
              <a:t>Air is supplied from diffusers in the ceiling.</a:t>
            </a:r>
          </a:p>
          <a:p>
            <a:pPr lvl="0"/>
            <a:r>
              <a:rPr lang="en-US" dirty="0"/>
              <a:t>The new air </a:t>
            </a:r>
            <a:r>
              <a:rPr lang="en-US" b="1" dirty="0"/>
              <a:t>mixes</a:t>
            </a:r>
            <a:r>
              <a:rPr lang="en-US" dirty="0"/>
              <a:t> with the old room air to dilute contaminants.</a:t>
            </a:r>
          </a:p>
          <a:p>
            <a:pPr marL="0" indent="0">
              <a:buNone/>
            </a:pPr>
            <a:r>
              <a:rPr lang="en-US" sz="3000" b="1" dirty="0" smtClean="0">
                <a:solidFill>
                  <a:srgbClr val="FF0000"/>
                </a:solidFill>
              </a:rPr>
              <a:t>Disadvantages</a:t>
            </a:r>
            <a:endParaRPr lang="en-US" sz="3000" dirty="0">
              <a:solidFill>
                <a:srgbClr val="FF0000"/>
              </a:solidFill>
            </a:endParaRPr>
          </a:p>
          <a:p>
            <a:pPr lvl="0"/>
            <a:r>
              <a:rPr lang="en-US" b="1" dirty="0"/>
              <a:t>Unstable Airflow:</a:t>
            </a:r>
            <a:r>
              <a:rPr lang="en-US" dirty="0"/>
              <a:t> Air moves in an uncontrolled manner.</a:t>
            </a:r>
          </a:p>
          <a:p>
            <a:pPr lvl="0"/>
            <a:r>
              <a:rPr lang="en-US" b="1" dirty="0"/>
              <a:t>High Contamination:</a:t>
            </a:r>
            <a:r>
              <a:rPr lang="en-US" dirty="0"/>
              <a:t> The area around the operating table can have </a:t>
            </a:r>
            <a:r>
              <a:rPr lang="en-US" b="1" dirty="0"/>
              <a:t>twice</a:t>
            </a:r>
            <a:r>
              <a:rPr lang="en-US" dirty="0"/>
              <a:t> the concentration of contaminants (like bacteria or anesthetic gases) compared to the rest of the room.</a:t>
            </a:r>
          </a:p>
          <a:p>
            <a:r>
              <a:rPr lang="en-US" b="1" dirty="0"/>
              <a:t>Inefficient:</a:t>
            </a:r>
            <a:r>
              <a:rPr lang="en-US" dirty="0"/>
              <a:t> Not ideal for removing hazardous gases effectively</a:t>
            </a:r>
          </a:p>
        </p:txBody>
      </p:sp>
    </p:spTree>
    <p:extLst>
      <p:ext uri="{BB962C8B-B14F-4D97-AF65-F5344CB8AC3E}">
        <p14:creationId xmlns:p14="http://schemas.microsoft.com/office/powerpoint/2010/main" val="38158863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Parallel Flow (Laminar) Ventilation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clean air flowing straight down over an operating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table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How it 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Works</a:t>
            </a:r>
            <a:endParaRPr lang="en-US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large bank of HEPA filters in the ceiling supplies ultra-clean air.</a:t>
            </a: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Air moves in a 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steady, parallel stream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directly over the operating table, like a "curtain of clean air."</a:t>
            </a: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 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pushes contaminants away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from the sterile site and toward the floor for exhaust.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3479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Advantages: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556932"/>
            <a:ext cx="9601196" cy="2303826"/>
          </a:xfrm>
        </p:spPr>
        <p:txBody>
          <a:bodyPr/>
          <a:lstStyle/>
          <a:p>
            <a:pPr lvl="0"/>
            <a:r>
              <a:rPr lang="en-US" dirty="0"/>
              <a:t>Creates an </a:t>
            </a:r>
            <a:r>
              <a:rPr lang="en-US" b="1" dirty="0"/>
              <a:t>Ultra-Clean Zone</a:t>
            </a:r>
            <a:r>
              <a:rPr lang="en-US" dirty="0"/>
              <a:t> directly over the patient.</a:t>
            </a:r>
          </a:p>
          <a:p>
            <a:pPr lvl="0"/>
            <a:r>
              <a:rPr lang="en-US" dirty="0"/>
              <a:t>Dramatically reduces the risk of airborne infection.</a:t>
            </a:r>
          </a:p>
          <a:p>
            <a:pPr lvl="0"/>
            <a:r>
              <a:rPr lang="en-US" dirty="0"/>
              <a:t>Highly effective for critical surgeries like joint replacements.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64774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62</TotalTime>
  <Words>196</Words>
  <Application>Microsoft Office PowerPoint</Application>
  <PresentationFormat>Widescreen</PresentationFormat>
  <Paragraphs>74</Paragraphs>
  <Slides>16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Garamond</vt:lpstr>
      <vt:lpstr>Times New Roman</vt:lpstr>
      <vt:lpstr>Wingdings</vt:lpstr>
      <vt:lpstr>Organic</vt:lpstr>
      <vt:lpstr>Operating Theatre Ventilation </vt:lpstr>
      <vt:lpstr>PowerPoint Presentation</vt:lpstr>
      <vt:lpstr>Why is Ventilation So Crucial?</vt:lpstr>
      <vt:lpstr>What Does Operating Room Ventilation Do?</vt:lpstr>
      <vt:lpstr> Types of Ventilation Systems</vt:lpstr>
      <vt:lpstr>PowerPoint Presentation</vt:lpstr>
      <vt:lpstr>Mixing Ventilation</vt:lpstr>
      <vt:lpstr>Parallel Flow (Laminar) Ventilation</vt:lpstr>
      <vt:lpstr>Advantages:</vt:lpstr>
      <vt:lpstr>PowerPoint Presentation</vt:lpstr>
      <vt:lpstr>Challenge with Standards</vt:lpstr>
      <vt:lpstr>Summary</vt:lpstr>
      <vt:lpstr>PowerPoint Presentation</vt:lpstr>
      <vt:lpstr>Infection Control: Operating Theatre Lights</vt:lpstr>
      <vt:lpstr>Maintenance of Equipment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Operating Theatre Ventilation</dc:title>
  <dc:creator>ADMIN</dc:creator>
  <cp:lastModifiedBy>ADMIN</cp:lastModifiedBy>
  <cp:revision>6</cp:revision>
  <dcterms:created xsi:type="dcterms:W3CDTF">2025-11-10T17:46:42Z</dcterms:created>
  <dcterms:modified xsi:type="dcterms:W3CDTF">2025-11-12T04:18:18Z</dcterms:modified>
</cp:coreProperties>
</file>