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107058-544C-E9CB-68A4-78AA03D99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RIT-</a:t>
            </a:r>
            <a:r>
              <a:rPr lang="en-US" b="1" dirty="0"/>
              <a:t>Magnetism &amp; Its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E2741C9-0FFF-4069-5E93-A477E9C383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Fsc</a:t>
            </a:r>
            <a:r>
              <a:rPr lang="en-GB" b="1" dirty="0" smtClean="0"/>
              <a:t> RIT</a:t>
            </a:r>
          </a:p>
          <a:p>
            <a:r>
              <a:rPr lang="en-GB" b="1" dirty="0" smtClean="0"/>
              <a:t>AWAIS HAMZA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06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Ideal Transformer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energy losses</a:t>
            </a:r>
          </a:p>
          <a:p>
            <a:r>
              <a:rPr lang="en-US" dirty="0"/>
              <a:t>100% efficiency</a:t>
            </a:r>
          </a:p>
          <a:p>
            <a:r>
              <a:rPr lang="en-US" dirty="0"/>
              <a:t>No eddy currents, heat losses, flux leakage</a:t>
            </a:r>
          </a:p>
          <a:p>
            <a:r>
              <a:rPr lang="en-US" dirty="0"/>
              <a:t>Power conservation: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343400"/>
            <a:ext cx="4112887" cy="17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3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AC (Alternating Current)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 changes </a:t>
            </a:r>
            <a:r>
              <a:rPr lang="en-US" b="1" dirty="0"/>
              <a:t>direction and magnitude</a:t>
            </a:r>
            <a:r>
              <a:rPr lang="en-US" dirty="0"/>
              <a:t> continuously.</a:t>
            </a:r>
          </a:p>
          <a:p>
            <a:r>
              <a:rPr lang="en-US" dirty="0"/>
              <a:t>Represented by a </a:t>
            </a:r>
            <a:r>
              <a:rPr lang="en-US" b="1" dirty="0"/>
              <a:t>sine wave</a:t>
            </a:r>
            <a:r>
              <a:rPr lang="en-US" dirty="0"/>
              <a:t>.</a:t>
            </a:r>
          </a:p>
          <a:p>
            <a:r>
              <a:rPr lang="en-US" dirty="0"/>
              <a:t>AC quantities:</a:t>
            </a:r>
          </a:p>
          <a:p>
            <a:r>
              <a:rPr lang="en-US" b="1" dirty="0"/>
              <a:t>Amplitude</a:t>
            </a:r>
            <a:endParaRPr lang="en-US" dirty="0"/>
          </a:p>
          <a:p>
            <a:r>
              <a:rPr lang="en-US" b="1" dirty="0"/>
              <a:t>Frequency</a:t>
            </a:r>
            <a:endParaRPr lang="en-US" dirty="0"/>
          </a:p>
          <a:p>
            <a:r>
              <a:rPr lang="en-US" b="1" dirty="0"/>
              <a:t>Time period</a:t>
            </a:r>
            <a:endParaRPr lang="en-US" dirty="0"/>
          </a:p>
          <a:p>
            <a:r>
              <a:rPr lang="en-US" b="1" dirty="0"/>
              <a:t>RMS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8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Tesla’s </a:t>
            </a:r>
            <a:r>
              <a:rPr lang="en-US" dirty="0" err="1"/>
              <a:t>Polyphase</a:t>
            </a:r>
            <a:r>
              <a:rPr lang="en-US" dirty="0"/>
              <a:t>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Introduced by </a:t>
            </a:r>
            <a:r>
              <a:rPr lang="en-US" b="1" dirty="0"/>
              <a:t>Nikola Tesla</a:t>
            </a:r>
            <a:r>
              <a:rPr lang="en-US" dirty="0"/>
              <a:t>.</a:t>
            </a:r>
          </a:p>
          <a:p>
            <a:r>
              <a:rPr lang="en-US" dirty="0"/>
              <a:t>Uses </a:t>
            </a:r>
            <a:r>
              <a:rPr lang="en-US" b="1" dirty="0"/>
              <a:t>three-phase AC</a:t>
            </a:r>
            <a:r>
              <a:rPr lang="en-US" dirty="0"/>
              <a:t>.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Smooth rotation in motors</a:t>
            </a:r>
          </a:p>
          <a:p>
            <a:pPr lvl="1"/>
            <a:r>
              <a:rPr lang="en-US" dirty="0"/>
              <a:t>Higher efficiency</a:t>
            </a:r>
          </a:p>
          <a:p>
            <a:pPr lvl="1"/>
            <a:r>
              <a:rPr lang="en-US" dirty="0"/>
              <a:t>Less power loss</a:t>
            </a:r>
          </a:p>
          <a:p>
            <a:pPr lvl="1"/>
            <a:r>
              <a:rPr lang="en-US" dirty="0"/>
              <a:t>Self-starting motors</a:t>
            </a:r>
          </a:p>
          <a:p>
            <a:r>
              <a:rPr lang="en-US" b="1" dirty="0"/>
              <a:t>Used in:</a:t>
            </a:r>
          </a:p>
          <a:p>
            <a:r>
              <a:rPr lang="en-US" dirty="0"/>
              <a:t>Power plants</a:t>
            </a:r>
          </a:p>
          <a:p>
            <a:r>
              <a:rPr lang="en-US" dirty="0"/>
              <a:t>Industry</a:t>
            </a:r>
          </a:p>
          <a:p>
            <a:r>
              <a:rPr lang="en-US" dirty="0"/>
              <a:t>Transmission systems</a:t>
            </a:r>
          </a:p>
        </p:txBody>
      </p:sp>
    </p:spTree>
    <p:extLst>
      <p:ext uri="{BB962C8B-B14F-4D97-AF65-F5344CB8AC3E}">
        <p14:creationId xmlns:p14="http://schemas.microsoft.com/office/powerpoint/2010/main" val="368808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Power Grid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Steps:</a:t>
            </a:r>
          </a:p>
          <a:p>
            <a:r>
              <a:rPr lang="en-US" b="1" dirty="0"/>
              <a:t>Generation</a:t>
            </a:r>
            <a:r>
              <a:rPr lang="en-US" dirty="0"/>
              <a:t> (power stations)</a:t>
            </a:r>
          </a:p>
          <a:p>
            <a:r>
              <a:rPr lang="en-US" b="1" dirty="0"/>
              <a:t>Step-up transformers</a:t>
            </a:r>
            <a:r>
              <a:rPr lang="en-US" dirty="0"/>
              <a:t> (very high voltage transmission)</a:t>
            </a:r>
          </a:p>
          <a:p>
            <a:r>
              <a:rPr lang="en-US" b="1" dirty="0"/>
              <a:t>Transmission lines</a:t>
            </a:r>
            <a:endParaRPr lang="en-US" dirty="0"/>
          </a:p>
          <a:p>
            <a:r>
              <a:rPr lang="en-US" b="1" dirty="0"/>
              <a:t>Step-down transformers</a:t>
            </a:r>
            <a:r>
              <a:rPr lang="en-US" dirty="0"/>
              <a:t> at grid stations</a:t>
            </a:r>
          </a:p>
          <a:p>
            <a:r>
              <a:rPr lang="en-US" b="1" dirty="0"/>
              <a:t>Distribution</a:t>
            </a:r>
            <a:r>
              <a:rPr lang="en-US" dirty="0"/>
              <a:t> to homes and industries</a:t>
            </a:r>
          </a:p>
          <a:p>
            <a:r>
              <a:rPr lang="en-US" b="1" dirty="0"/>
              <a:t>Reason for using high voltage</a:t>
            </a:r>
          </a:p>
          <a:p>
            <a:r>
              <a:rPr lang="en-US" dirty="0"/>
              <a:t>Reduces current</a:t>
            </a:r>
          </a:p>
          <a:p>
            <a:r>
              <a:rPr lang="en-US" dirty="0"/>
              <a:t>Reduces power loss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96" y="5291099"/>
            <a:ext cx="2918604" cy="8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4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Based on </a:t>
            </a:r>
            <a:r>
              <a:rPr lang="en-US" b="1" dirty="0"/>
              <a:t>mutual induction</a:t>
            </a:r>
            <a:r>
              <a:rPr lang="en-US" dirty="0"/>
              <a:t>.</a:t>
            </a:r>
          </a:p>
          <a:p>
            <a:r>
              <a:rPr lang="en-US" dirty="0"/>
              <a:t>Changing AC current in primary produces </a:t>
            </a:r>
            <a:r>
              <a:rPr lang="en-US" b="1" dirty="0"/>
              <a:t>changing magnetic flux</a:t>
            </a:r>
            <a:r>
              <a:rPr lang="en-US" dirty="0"/>
              <a:t> in the core.</a:t>
            </a:r>
          </a:p>
          <a:p>
            <a:r>
              <a:rPr lang="en-US" dirty="0"/>
              <a:t>This flux links with secondary coil → induces EMF.</a:t>
            </a:r>
          </a:p>
          <a:p>
            <a:r>
              <a:rPr lang="en-US" dirty="0"/>
              <a:t>Efficiency affected by:</a:t>
            </a:r>
          </a:p>
          <a:p>
            <a:pPr lvl="1"/>
            <a:r>
              <a:rPr lang="en-US" dirty="0"/>
              <a:t>Copper losses</a:t>
            </a:r>
          </a:p>
          <a:p>
            <a:pPr lvl="1"/>
            <a:r>
              <a:rPr lang="en-US" dirty="0"/>
              <a:t>Eddy current losses</a:t>
            </a:r>
          </a:p>
          <a:p>
            <a:pPr lvl="1"/>
            <a:r>
              <a:rPr lang="en-US" dirty="0"/>
              <a:t>Hysteresis losses</a:t>
            </a:r>
          </a:p>
          <a:p>
            <a:pPr lvl="1"/>
            <a:r>
              <a:rPr lang="en-US" dirty="0"/>
              <a:t>Flux leakage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7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Current Transformation (Current Ratio</a:t>
            </a:r>
            <a:r>
              <a:rPr lang="en-US" b="1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9906000" cy="3810000"/>
          </a:xfrm>
        </p:spPr>
      </p:pic>
    </p:spTree>
    <p:extLst>
      <p:ext uri="{BB962C8B-B14F-4D97-AF65-F5344CB8AC3E}">
        <p14:creationId xmlns:p14="http://schemas.microsoft.com/office/powerpoint/2010/main" val="257821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Principle of a Transformer (Recap)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 in primary coil → produces </a:t>
            </a:r>
            <a:r>
              <a:rPr lang="en-US" b="1" dirty="0"/>
              <a:t>alternating magnetic flux</a:t>
            </a:r>
            <a:r>
              <a:rPr lang="en-US" dirty="0"/>
              <a:t> in core.</a:t>
            </a:r>
          </a:p>
          <a:p>
            <a:r>
              <a:rPr lang="en-US" dirty="0"/>
              <a:t>Flux </a:t>
            </a:r>
            <a:r>
              <a:rPr lang="en-US" b="1" dirty="0"/>
              <a:t>links</a:t>
            </a:r>
            <a:r>
              <a:rPr lang="en-US" dirty="0"/>
              <a:t> the secondary coil → by </a:t>
            </a:r>
            <a:r>
              <a:rPr lang="en-US" b="1" dirty="0"/>
              <a:t>mutual induction</a:t>
            </a:r>
            <a:r>
              <a:rPr lang="en-US" dirty="0"/>
              <a:t> an EMF is induced.</a:t>
            </a:r>
          </a:p>
          <a:p>
            <a:r>
              <a:rPr lang="en-US" dirty="0"/>
              <a:t>Secondary EMF magnitude depends on </a:t>
            </a:r>
            <a:r>
              <a:rPr lang="en-US" b="1" dirty="0"/>
              <a:t>turns ratio</a:t>
            </a:r>
            <a:r>
              <a:rPr lang="en-US" dirty="0"/>
              <a:t> and rate of flux change.</a:t>
            </a:r>
          </a:p>
          <a:p>
            <a:r>
              <a:rPr lang="en-US" dirty="0"/>
              <a:t>Requires </a:t>
            </a:r>
            <a:r>
              <a:rPr lang="en-US" b="1" dirty="0"/>
              <a:t>AC supply</a:t>
            </a:r>
            <a:r>
              <a:rPr lang="en-US" dirty="0"/>
              <a:t> (no steady DC operation).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42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Core &amp; Core Medium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Purpose:</a:t>
            </a:r>
            <a:r>
              <a:rPr lang="en-US" dirty="0"/>
              <a:t> Provide low reluctance path for magnetic flux and improve coupling.</a:t>
            </a:r>
          </a:p>
          <a:p>
            <a:r>
              <a:rPr lang="en-US" b="1" dirty="0"/>
              <a:t>Core materials:</a:t>
            </a:r>
            <a:endParaRPr lang="en-US" dirty="0"/>
          </a:p>
          <a:p>
            <a:r>
              <a:rPr lang="en-US" b="1" dirty="0"/>
              <a:t>Laminated silicon steel</a:t>
            </a:r>
            <a:r>
              <a:rPr lang="en-US" dirty="0"/>
              <a:t> (power transformers) — reduces eddy currents.</a:t>
            </a:r>
          </a:p>
          <a:p>
            <a:r>
              <a:rPr lang="en-US" b="1" dirty="0"/>
              <a:t>Amorphous metal</a:t>
            </a:r>
            <a:r>
              <a:rPr lang="en-US" dirty="0"/>
              <a:t> (low core losses) — used for energy-efficient transformers.</a:t>
            </a:r>
          </a:p>
          <a:p>
            <a:r>
              <a:rPr lang="en-US" b="1" dirty="0"/>
              <a:t>Ferrite cores</a:t>
            </a:r>
            <a:r>
              <a:rPr lang="en-US" dirty="0"/>
              <a:t> (high frequency devices, e.g., SMPS) — low eddy &amp; hysteresis at high freq.</a:t>
            </a:r>
          </a:p>
          <a:p>
            <a:r>
              <a:rPr lang="en-US" b="1" dirty="0"/>
              <a:t>Core shapes / types:</a:t>
            </a:r>
            <a:r>
              <a:rPr lang="en-US" dirty="0"/>
              <a:t> core-type, shell-type, </a:t>
            </a:r>
            <a:r>
              <a:rPr lang="en-US" dirty="0" err="1"/>
              <a:t>toroidal</a:t>
            </a:r>
            <a:r>
              <a:rPr lang="en-US" dirty="0"/>
              <a:t> (circular).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84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Core-Type </a:t>
            </a:r>
            <a:r>
              <a:rPr lang="en-US" dirty="0" err="1"/>
              <a:t>vs</a:t>
            </a:r>
            <a:r>
              <a:rPr lang="en-US" dirty="0"/>
              <a:t> Shell-Type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Toroidal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Core-type:</a:t>
            </a:r>
            <a:r>
              <a:rPr lang="en-US" dirty="0"/>
              <a:t> windings on two limbs of rectangular core — common for power transformers.</a:t>
            </a:r>
          </a:p>
          <a:p>
            <a:r>
              <a:rPr lang="en-US" b="1" dirty="0"/>
              <a:t>Shell-type:</a:t>
            </a:r>
            <a:r>
              <a:rPr lang="en-US" dirty="0"/>
              <a:t> core surrounds windings — better short-circuit strength and flux containment.</a:t>
            </a:r>
          </a:p>
          <a:p>
            <a:r>
              <a:rPr lang="en-US" b="1" dirty="0" err="1"/>
              <a:t>Toroidal</a:t>
            </a:r>
            <a:r>
              <a:rPr lang="en-US" b="1" dirty="0"/>
              <a:t>:</a:t>
            </a:r>
            <a:r>
              <a:rPr lang="en-US" dirty="0"/>
              <a:t> doughnut-shaped core — compact, low leakage flux, low noise, used in audio &amp; precision equipment.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41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Core Saturation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Saturation:</a:t>
            </a:r>
            <a:r>
              <a:rPr lang="en-US" dirty="0"/>
              <a:t> when increasing magnetizing force (H) no longer increases flux density (B) linearly.</a:t>
            </a:r>
          </a:p>
          <a:p>
            <a:r>
              <a:rPr lang="en-US" b="1" dirty="0"/>
              <a:t>Causes:</a:t>
            </a:r>
            <a:r>
              <a:rPr lang="en-US" dirty="0"/>
              <a:t> excessive flux (over-voltage), DC offset in supply, magnetizing current transients.</a:t>
            </a:r>
          </a:p>
          <a:p>
            <a:r>
              <a:rPr lang="en-US" b="1" dirty="0"/>
              <a:t>Effects:</a:t>
            </a:r>
            <a:r>
              <a:rPr lang="en-US" dirty="0"/>
              <a:t> distorted output waveform, high magnetizing current, overheating, buzzing, increased losses.</a:t>
            </a:r>
          </a:p>
          <a:p>
            <a:r>
              <a:rPr lang="en-US" b="1" dirty="0"/>
              <a:t>Prevention:</a:t>
            </a:r>
            <a:r>
              <a:rPr lang="en-US" dirty="0"/>
              <a:t> design margin (operate below knee of B–H curve), use proper core material, avoid DC on AC circuits, use air gap in some inductors.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7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D6514E-717E-BFA4-1131-AF719BF2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Electromagnetic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8DD9BD-DF91-1EDF-F7D5-8AB0B91A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Electromagnetic induction is the </a:t>
            </a:r>
            <a:r>
              <a:rPr lang="en-US" b="1" dirty="0"/>
              <a:t>production of an induced EMF</a:t>
            </a:r>
            <a:r>
              <a:rPr lang="en-US" dirty="0"/>
              <a:t> when </a:t>
            </a:r>
            <a:r>
              <a:rPr lang="en-US" b="1" dirty="0"/>
              <a:t>magnetic flux through a circuit changes</a:t>
            </a:r>
            <a:r>
              <a:rPr lang="en-US" dirty="0"/>
              <a:t>.</a:t>
            </a:r>
          </a:p>
          <a:p>
            <a:r>
              <a:rPr lang="en-US" dirty="0"/>
              <a:t>Basis of </a:t>
            </a:r>
            <a:r>
              <a:rPr lang="en-US" b="1" dirty="0"/>
              <a:t>generators, transformers, induction motors, inductors</a:t>
            </a:r>
            <a:r>
              <a:rPr lang="en-US" dirty="0"/>
              <a:t>.</a:t>
            </a:r>
          </a:p>
          <a:p>
            <a:r>
              <a:rPr lang="en-US" dirty="0"/>
              <a:t>Magnetic flux (Φ) changes due to:</a:t>
            </a:r>
          </a:p>
          <a:p>
            <a:r>
              <a:rPr lang="en-US" dirty="0"/>
              <a:t>Change in magnetic field</a:t>
            </a:r>
          </a:p>
          <a:p>
            <a:r>
              <a:rPr lang="en-US" dirty="0"/>
              <a:t>Change in area</a:t>
            </a:r>
          </a:p>
          <a:p>
            <a:r>
              <a:rPr lang="en-US" dirty="0"/>
              <a:t>Change in orientation</a:t>
            </a:r>
          </a:p>
        </p:txBody>
      </p:sp>
    </p:spTree>
    <p:extLst>
      <p:ext uri="{BB962C8B-B14F-4D97-AF65-F5344CB8AC3E}">
        <p14:creationId xmlns:p14="http://schemas.microsoft.com/office/powerpoint/2010/main" val="3236913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Losses &amp;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Loss </a:t>
            </a:r>
            <a:r>
              <a:rPr lang="en-US" b="1" dirty="0"/>
              <a:t>types:</a:t>
            </a:r>
            <a:endParaRPr lang="en-US" dirty="0"/>
          </a:p>
          <a:p>
            <a:r>
              <a:rPr lang="en-US" b="1" dirty="0"/>
              <a:t>Copper losses (I2^22R):</a:t>
            </a:r>
            <a:r>
              <a:rPr lang="en-US" dirty="0"/>
              <a:t> in windings, proportional to load2^22.</a:t>
            </a:r>
          </a:p>
          <a:p>
            <a:r>
              <a:rPr lang="en-US" b="1" dirty="0"/>
              <a:t>Core (iron) losses:</a:t>
            </a:r>
            <a:r>
              <a:rPr lang="en-US" dirty="0"/>
              <a:t> frequency dependent</a:t>
            </a:r>
          </a:p>
          <a:p>
            <a:pPr lvl="1"/>
            <a:r>
              <a:rPr lang="en-US" b="1" dirty="0"/>
              <a:t>Hysteresis loss</a:t>
            </a:r>
            <a:r>
              <a:rPr lang="en-US" dirty="0"/>
              <a:t> — due to </a:t>
            </a:r>
            <a:r>
              <a:rPr lang="en-US" dirty="0" err="1"/>
              <a:t>magnetisation</a:t>
            </a:r>
            <a:r>
              <a:rPr lang="en-US" dirty="0"/>
              <a:t> cycles, ∝ frequency.</a:t>
            </a:r>
          </a:p>
          <a:p>
            <a:pPr lvl="1"/>
            <a:r>
              <a:rPr lang="en-US" b="1" dirty="0"/>
              <a:t>Eddy current loss</a:t>
            </a:r>
            <a:r>
              <a:rPr lang="en-US" dirty="0"/>
              <a:t> — induced currents in core, reduced by lamination.</a:t>
            </a:r>
          </a:p>
          <a:p>
            <a:r>
              <a:rPr lang="en-US" b="1" dirty="0"/>
              <a:t>Stray losses:</a:t>
            </a:r>
            <a:r>
              <a:rPr lang="en-US" dirty="0"/>
              <a:t> leakage flux heating tank and supports.</a:t>
            </a:r>
          </a:p>
          <a:p>
            <a:r>
              <a:rPr lang="en-US" b="1" dirty="0"/>
              <a:t>Dielectric &amp; mechanical losses</a:t>
            </a:r>
            <a:r>
              <a:rPr lang="en-US" dirty="0"/>
              <a:t> (minor).</a:t>
            </a:r>
          </a:p>
          <a:p>
            <a:r>
              <a:rPr lang="en-US" b="1" dirty="0"/>
              <a:t>Typical efficiency:</a:t>
            </a:r>
            <a:r>
              <a:rPr lang="en-US" dirty="0"/>
              <a:t> large power transformers ≈ </a:t>
            </a:r>
            <a:r>
              <a:rPr lang="en-US" b="1" dirty="0"/>
              <a:t>98–99%</a:t>
            </a:r>
            <a:r>
              <a:rPr lang="en-US" dirty="0"/>
              <a:t> at rated load; small transformers lower.</a:t>
            </a:r>
          </a:p>
          <a:p>
            <a:r>
              <a:rPr lang="en-US" b="1" dirty="0"/>
              <a:t>Max efficiency</a:t>
            </a:r>
            <a:r>
              <a:rPr lang="en-US" dirty="0"/>
              <a:t> occurs near rated load where copper loss ≈ core loss.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18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Methods (Transformer Cooling)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Air-cooled (Dry type):</a:t>
            </a:r>
            <a:r>
              <a:rPr lang="en-US" dirty="0"/>
              <a:t> natural air convection, used indoors/smaller units.</a:t>
            </a:r>
          </a:p>
          <a:p>
            <a:r>
              <a:rPr lang="en-US" b="1" dirty="0"/>
              <a:t>Oil-immersed (Liquid cooled):</a:t>
            </a:r>
            <a:endParaRPr lang="en-US" dirty="0"/>
          </a:p>
          <a:p>
            <a:r>
              <a:rPr lang="en-US" b="1" dirty="0"/>
              <a:t>ONAN</a:t>
            </a:r>
            <a:r>
              <a:rPr lang="en-US" dirty="0"/>
              <a:t> — Oil Natural, Air Natural (natural convection of oil and air).</a:t>
            </a:r>
          </a:p>
          <a:p>
            <a:r>
              <a:rPr lang="en-US" b="1" dirty="0"/>
              <a:t>ONAF</a:t>
            </a:r>
            <a:r>
              <a:rPr lang="en-US" dirty="0"/>
              <a:t> — Oil Natural, Air Forced (fans accelerate cooling).</a:t>
            </a:r>
          </a:p>
          <a:p>
            <a:r>
              <a:rPr lang="en-US" b="1" dirty="0"/>
              <a:t>OFAF / OFWF</a:t>
            </a:r>
            <a:r>
              <a:rPr lang="en-US" dirty="0"/>
              <a:t> — Oil Forced, Air/Water Forced (pumps and heat exchangers).</a:t>
            </a:r>
          </a:p>
          <a:p>
            <a:r>
              <a:rPr lang="en-US" b="1" dirty="0"/>
              <a:t>Water-cooled:</a:t>
            </a:r>
            <a:r>
              <a:rPr lang="en-US" dirty="0"/>
              <a:t> for very large units or special installations.</a:t>
            </a:r>
          </a:p>
          <a:p>
            <a:r>
              <a:rPr lang="en-US" dirty="0"/>
              <a:t>Cooling increases rating and life; oil also provides insulation.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23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Types (Classification)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By Phase:</a:t>
            </a:r>
            <a:r>
              <a:rPr lang="en-US" dirty="0"/>
              <a:t> Single-phase, Three-phase.</a:t>
            </a:r>
          </a:p>
          <a:p>
            <a:r>
              <a:rPr lang="en-US" b="1" dirty="0"/>
              <a:t>By Core Construction:</a:t>
            </a:r>
            <a:r>
              <a:rPr lang="en-US" dirty="0"/>
              <a:t> Core-type, Shell-type, </a:t>
            </a:r>
            <a:r>
              <a:rPr lang="en-US" dirty="0" err="1"/>
              <a:t>Toroidal</a:t>
            </a:r>
            <a:r>
              <a:rPr lang="en-US" dirty="0"/>
              <a:t>.</a:t>
            </a:r>
          </a:p>
          <a:p>
            <a:r>
              <a:rPr lang="en-US" b="1" dirty="0"/>
              <a:t>By Cooling:</a:t>
            </a:r>
            <a:r>
              <a:rPr lang="en-US" dirty="0"/>
              <a:t> Dry-type, Oil-immersed (ONAN, ONAF etc.), Water-cooled.</a:t>
            </a:r>
          </a:p>
          <a:p>
            <a:r>
              <a:rPr lang="en-US" b="1" dirty="0"/>
              <a:t>By Mounting / Location:</a:t>
            </a:r>
            <a:r>
              <a:rPr lang="en-US" dirty="0"/>
              <a:t> Pole-mounted, Pad-mounted (ground), Substation (indoor/outdoor).</a:t>
            </a:r>
          </a:p>
          <a:p>
            <a:r>
              <a:rPr lang="en-US" b="1" dirty="0"/>
              <a:t>By Purpose:</a:t>
            </a:r>
            <a:r>
              <a:rPr lang="en-US" dirty="0"/>
              <a:t> Power transformer, Distribution transformer, Instrument transformer (CT, PT), Isolation transformer, Autotransformer, Pulse transformer.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75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Pole-mounted:</a:t>
            </a:r>
            <a:r>
              <a:rPr lang="en-US" dirty="0"/>
              <a:t> outdoors on poles for rural distribution.</a:t>
            </a:r>
          </a:p>
          <a:p>
            <a:r>
              <a:rPr lang="en-US" b="1" dirty="0"/>
              <a:t>Pad-mounted:</a:t>
            </a:r>
            <a:r>
              <a:rPr lang="en-US" dirty="0"/>
              <a:t> ground-mounted, fenced, used in residential/commercial areas.</a:t>
            </a:r>
          </a:p>
          <a:p>
            <a:r>
              <a:rPr lang="en-US" b="1" dirty="0"/>
              <a:t>Substation transformers:</a:t>
            </a:r>
            <a:r>
              <a:rPr lang="en-US" dirty="0"/>
              <a:t> large, installed in substations (indoor/outdoor).</a:t>
            </a:r>
          </a:p>
          <a:p>
            <a:r>
              <a:rPr lang="en-US" b="1" dirty="0"/>
              <a:t>Indoor dry-type:</a:t>
            </a:r>
            <a:r>
              <a:rPr lang="en-US" dirty="0"/>
              <a:t> in buildings, limited fire/safety hazards.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Installation / Location</a:t>
            </a:r>
          </a:p>
        </p:txBody>
      </p:sp>
    </p:spTree>
    <p:extLst>
      <p:ext uri="{BB962C8B-B14F-4D97-AF65-F5344CB8AC3E}">
        <p14:creationId xmlns:p14="http://schemas.microsoft.com/office/powerpoint/2010/main" val="3027688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Autotransformer (Special Type)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winding acts as both primary &amp; secondary with taps.</a:t>
            </a:r>
          </a:p>
          <a:p>
            <a:r>
              <a:rPr lang="en-US" b="1" dirty="0"/>
              <a:t>Advantages:</a:t>
            </a:r>
            <a:r>
              <a:rPr lang="en-US" dirty="0"/>
              <a:t> smaller, cheaper, lighter for same VA.</a:t>
            </a:r>
          </a:p>
          <a:p>
            <a:r>
              <a:rPr lang="en-US" b="1" dirty="0"/>
              <a:t>Disadvantages:</a:t>
            </a:r>
            <a:r>
              <a:rPr lang="en-US" dirty="0"/>
              <a:t> not </a:t>
            </a:r>
            <a:r>
              <a:rPr lang="en-US" dirty="0" err="1"/>
              <a:t>galvanically</a:t>
            </a:r>
            <a:r>
              <a:rPr lang="en-US" dirty="0"/>
              <a:t> isolated (primary &amp; secondary connected), limited voltage change range.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06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Transformers: CT &amp; 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Current Transformer (CT):</a:t>
            </a:r>
            <a:endParaRPr lang="en-US" dirty="0"/>
          </a:p>
          <a:p>
            <a:r>
              <a:rPr lang="en-US" dirty="0"/>
              <a:t>Steps down high current to standard secondary (e.g., 5 A).</a:t>
            </a:r>
          </a:p>
          <a:p>
            <a:r>
              <a:rPr lang="en-US" dirty="0"/>
              <a:t>Used for metering and protection.</a:t>
            </a:r>
          </a:p>
          <a:p>
            <a:r>
              <a:rPr lang="en-US" dirty="0"/>
              <a:t>Accuracy depends on burden and class (e.g., 0.5, 1.0).</a:t>
            </a:r>
          </a:p>
          <a:p>
            <a:r>
              <a:rPr lang="en-US" b="1" dirty="0"/>
              <a:t>Potential/Voltage Transformer (PT/VT):</a:t>
            </a:r>
            <a:endParaRPr lang="en-US" dirty="0"/>
          </a:p>
          <a:p>
            <a:r>
              <a:rPr lang="en-US" dirty="0"/>
              <a:t>Steps down high voltage for meters/relays (e.g., 11 kV → 110 V).</a:t>
            </a:r>
          </a:p>
          <a:p>
            <a:r>
              <a:rPr lang="en-US" dirty="0"/>
              <a:t>Provides isolation and accurate voltage measurement.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Power distribution:</a:t>
            </a:r>
            <a:r>
              <a:rPr lang="en-US" dirty="0"/>
              <a:t> step-up at generating stations, step-down near consumers.</a:t>
            </a:r>
          </a:p>
          <a:p>
            <a:r>
              <a:rPr lang="en-US" b="1" dirty="0"/>
              <a:t>Isolation:</a:t>
            </a:r>
            <a:r>
              <a:rPr lang="en-US" dirty="0"/>
              <a:t> separate circuits for safety.</a:t>
            </a:r>
          </a:p>
          <a:p>
            <a:r>
              <a:rPr lang="en-US" b="1" dirty="0"/>
              <a:t>Impedance matching:</a:t>
            </a:r>
            <a:r>
              <a:rPr lang="en-US" dirty="0"/>
              <a:t> audio systems and radio.</a:t>
            </a:r>
          </a:p>
          <a:p>
            <a:r>
              <a:rPr lang="en-US" b="1" dirty="0"/>
              <a:t>Measurement &amp; protection:</a:t>
            </a:r>
            <a:r>
              <a:rPr lang="en-US" dirty="0"/>
              <a:t> CTs and PTs for meters and relays.</a:t>
            </a:r>
          </a:p>
          <a:p>
            <a:r>
              <a:rPr lang="en-US" b="1" dirty="0"/>
              <a:t>Voltage stabilization:</a:t>
            </a:r>
            <a:r>
              <a:rPr lang="en-US" dirty="0"/>
              <a:t> via tap changers.</a:t>
            </a:r>
          </a:p>
          <a:p>
            <a:r>
              <a:rPr lang="en-US" b="1" dirty="0"/>
              <a:t>Special:</a:t>
            </a:r>
            <a:r>
              <a:rPr lang="en-US" dirty="0"/>
              <a:t> welding transformers, furnace transformers, SMPS transformers (high </a:t>
            </a:r>
            <a:r>
              <a:rPr lang="en-US" dirty="0" err="1"/>
              <a:t>freq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11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Eddy Currents — Recap (with Prevention)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Induced in conducting parts where flux changes.</a:t>
            </a:r>
          </a:p>
          <a:p>
            <a:r>
              <a:rPr lang="en-US" b="1" dirty="0"/>
              <a:t>Problems:</a:t>
            </a:r>
            <a:r>
              <a:rPr lang="en-US" dirty="0"/>
              <a:t> heating, energy loss, core noise.</a:t>
            </a:r>
          </a:p>
          <a:p>
            <a:r>
              <a:rPr lang="en-US" b="1" dirty="0"/>
              <a:t>Prevention:</a:t>
            </a:r>
            <a:r>
              <a:rPr lang="en-US" dirty="0"/>
              <a:t> use laminated cores, insulated windings, slots, or ferrite cores at high frequencies.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02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Single-Phase Transformer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Core:</a:t>
            </a:r>
            <a:r>
              <a:rPr lang="en-US" dirty="0"/>
              <a:t> Provides magnetic path for flux</a:t>
            </a:r>
          </a:p>
          <a:p>
            <a:r>
              <a:rPr lang="en-US" b="1" dirty="0"/>
              <a:t>Primary winding:</a:t>
            </a:r>
            <a:r>
              <a:rPr lang="en-US" dirty="0"/>
              <a:t> Connected to input AC supply</a:t>
            </a:r>
          </a:p>
          <a:p>
            <a:r>
              <a:rPr lang="en-US" b="1" dirty="0"/>
              <a:t>Secondary winding:</a:t>
            </a:r>
            <a:r>
              <a:rPr lang="en-US" dirty="0"/>
              <a:t> Connected to load; delivers transformed voltage</a:t>
            </a:r>
          </a:p>
          <a:p>
            <a:r>
              <a:rPr lang="en-US" b="1" dirty="0"/>
              <a:t>Insulation:</a:t>
            </a:r>
            <a:r>
              <a:rPr lang="en-US" dirty="0"/>
              <a:t> Separates windings and prevents short circuits</a:t>
            </a:r>
          </a:p>
          <a:p>
            <a:r>
              <a:rPr lang="en-US" b="1" dirty="0"/>
              <a:t>Tank:</a:t>
            </a:r>
            <a:r>
              <a:rPr lang="en-US" dirty="0"/>
              <a:t> Contains oil (in oil-filled types) and provides protection</a:t>
            </a:r>
          </a:p>
          <a:p>
            <a:r>
              <a:rPr lang="en-US" b="1" dirty="0"/>
              <a:t>Cooling system:</a:t>
            </a:r>
            <a:r>
              <a:rPr lang="en-US" dirty="0"/>
              <a:t> Air-cooled or oil-cooled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71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Single-Phase Transformer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Conservator:</a:t>
            </a:r>
            <a:r>
              <a:rPr lang="en-US" dirty="0"/>
              <a:t> Maintains oil level (oil transformers)</a:t>
            </a:r>
          </a:p>
          <a:p>
            <a:r>
              <a:rPr lang="en-US" b="1" dirty="0"/>
              <a:t>Breather:</a:t>
            </a:r>
            <a:r>
              <a:rPr lang="en-US" dirty="0"/>
              <a:t> Removes moisture from air entering conservator</a:t>
            </a:r>
          </a:p>
          <a:p>
            <a:r>
              <a:rPr lang="en-US" b="1" dirty="0"/>
              <a:t>Bushings:</a:t>
            </a:r>
            <a:r>
              <a:rPr lang="en-US" dirty="0"/>
              <a:t> Insulated terminals for HV and LV connections</a:t>
            </a:r>
          </a:p>
          <a:p>
            <a:r>
              <a:rPr lang="en-US" b="1" dirty="0"/>
              <a:t>Tap changer:</a:t>
            </a:r>
            <a:r>
              <a:rPr lang="en-US" dirty="0"/>
              <a:t> Adjusts voltage </a:t>
            </a:r>
            <a:r>
              <a:rPr lang="en-US" dirty="0" smtClean="0"/>
              <a:t>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9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4079D2-5F87-4C8A-1A83-09FF8C55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Faraday’s Law of Electromagnetic Induction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6B3B8B-29F6-C1B8-F433-2E8E1EBD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induced EMF is </a:t>
            </a:r>
            <a:r>
              <a:rPr lang="en-US" b="1" dirty="0"/>
              <a:t>directly proportional</a:t>
            </a:r>
            <a:r>
              <a:rPr lang="en-US" dirty="0"/>
              <a:t> to the </a:t>
            </a:r>
            <a:r>
              <a:rPr lang="en-US" b="1" dirty="0"/>
              <a:t>rate of change of magnetic flux</a:t>
            </a:r>
            <a:r>
              <a:rPr lang="en-US" dirty="0"/>
              <a:t>.</a:t>
            </a:r>
          </a:p>
          <a:p>
            <a:r>
              <a:rPr lang="en-US" b="1" dirty="0"/>
              <a:t>Faraday’s Law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/>
              <a:t>“N” = number of turns</a:t>
            </a:r>
          </a:p>
          <a:p>
            <a:r>
              <a:rPr lang="en-US" dirty="0"/>
              <a:t>Negative sign shows </a:t>
            </a:r>
            <a:r>
              <a:rPr lang="en-US" b="1" dirty="0"/>
              <a:t>opposing nature</a:t>
            </a:r>
            <a:r>
              <a:rPr lang="en-US" dirty="0"/>
              <a:t> of induced EMF (Lenz’s law).</a:t>
            </a:r>
          </a:p>
          <a:p>
            <a:r>
              <a:rPr lang="en-US" dirty="0"/>
              <a:t>Faster change = larger EMF.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57600"/>
            <a:ext cx="2819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73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Made of </a:t>
            </a:r>
            <a:r>
              <a:rPr lang="en-US" b="1" dirty="0"/>
              <a:t>laminated silicon steel</a:t>
            </a:r>
            <a:r>
              <a:rPr lang="en-US" dirty="0"/>
              <a:t> to reduce eddy current losses</a:t>
            </a:r>
          </a:p>
          <a:p>
            <a:r>
              <a:rPr lang="en-US" dirty="0"/>
              <a:t>Provides </a:t>
            </a:r>
            <a:r>
              <a:rPr lang="en-US" b="1" dirty="0"/>
              <a:t>low reluctance path</a:t>
            </a:r>
            <a:r>
              <a:rPr lang="en-US" dirty="0"/>
              <a:t> for alternating magnetic flux</a:t>
            </a:r>
          </a:p>
          <a:p>
            <a:r>
              <a:rPr lang="en-US" dirty="0"/>
              <a:t>Two main types:</a:t>
            </a:r>
          </a:p>
          <a:p>
            <a:r>
              <a:rPr lang="en-US" b="1" dirty="0"/>
              <a:t>Core type:</a:t>
            </a:r>
            <a:r>
              <a:rPr lang="en-US" dirty="0"/>
              <a:t> Windings around two limbs</a:t>
            </a:r>
          </a:p>
          <a:p>
            <a:r>
              <a:rPr lang="en-US" b="1" dirty="0"/>
              <a:t>Shell type:</a:t>
            </a:r>
            <a:r>
              <a:rPr lang="en-US" dirty="0"/>
              <a:t> Windings surrounded by core on three sides</a:t>
            </a:r>
          </a:p>
          <a:p>
            <a:r>
              <a:rPr lang="en-US" b="1" dirty="0"/>
              <a:t>Functions:</a:t>
            </a:r>
            <a:endParaRPr lang="en-US" dirty="0"/>
          </a:p>
          <a:p>
            <a:r>
              <a:rPr lang="en-US" dirty="0"/>
              <a:t>Carry alternating </a:t>
            </a:r>
            <a:r>
              <a:rPr lang="en-US" dirty="0" smtClean="0"/>
              <a:t>flux, Minimize losses, Improve </a:t>
            </a:r>
            <a:r>
              <a:rPr lang="en-US" dirty="0"/>
              <a:t>coupling between windings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38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Windings in a Transformer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Primary Winding</a:t>
            </a:r>
          </a:p>
          <a:p>
            <a:r>
              <a:rPr lang="en-US" dirty="0"/>
              <a:t>Connected to </a:t>
            </a:r>
            <a:r>
              <a:rPr lang="en-US" b="1" dirty="0"/>
              <a:t>AC supply</a:t>
            </a:r>
            <a:endParaRPr lang="en-US" dirty="0"/>
          </a:p>
          <a:p>
            <a:r>
              <a:rPr lang="en-US" dirty="0"/>
              <a:t>Produces alternating magnetic flux in core</a:t>
            </a:r>
          </a:p>
          <a:p>
            <a:r>
              <a:rPr lang="en-US" dirty="0"/>
              <a:t>Current depends on input voltage and load on secondary</a:t>
            </a:r>
          </a:p>
          <a:p>
            <a:r>
              <a:rPr lang="en-US" b="1" dirty="0"/>
              <a:t>Secondary Winding</a:t>
            </a:r>
          </a:p>
          <a:p>
            <a:r>
              <a:rPr lang="en-US" dirty="0"/>
              <a:t>Receives magnetic flux and produces induced EMF</a:t>
            </a:r>
          </a:p>
          <a:p>
            <a:r>
              <a:rPr lang="en-US" dirty="0"/>
              <a:t>Supplies electrical load</a:t>
            </a:r>
          </a:p>
          <a:p>
            <a:r>
              <a:rPr lang="en-US" dirty="0"/>
              <a:t>Voltage depends on </a:t>
            </a:r>
            <a:r>
              <a:rPr lang="en-US" b="1" dirty="0"/>
              <a:t>turns ratio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69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Insulation in Transformer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Used to prevent electrical contact between windings and core</a:t>
            </a:r>
          </a:p>
          <a:p>
            <a:r>
              <a:rPr lang="en-US" dirty="0"/>
              <a:t>Materials:</a:t>
            </a:r>
          </a:p>
          <a:p>
            <a:pPr lvl="1"/>
            <a:r>
              <a:rPr lang="en-US" b="1" dirty="0"/>
              <a:t>Paper insulation (</a:t>
            </a:r>
            <a:r>
              <a:rPr lang="en-US" b="1" dirty="0" err="1"/>
              <a:t>kraft</a:t>
            </a:r>
            <a:r>
              <a:rPr lang="en-US" b="1" dirty="0"/>
              <a:t> paper)</a:t>
            </a:r>
            <a:endParaRPr lang="en-US" dirty="0"/>
          </a:p>
          <a:p>
            <a:pPr lvl="1"/>
            <a:r>
              <a:rPr lang="en-US" b="1" dirty="0"/>
              <a:t>Varnish</a:t>
            </a:r>
            <a:endParaRPr lang="en-US" dirty="0"/>
          </a:p>
          <a:p>
            <a:pPr lvl="1"/>
            <a:r>
              <a:rPr lang="en-US" b="1" dirty="0"/>
              <a:t>Pressboard</a:t>
            </a:r>
            <a:endParaRPr lang="en-US" dirty="0"/>
          </a:p>
          <a:p>
            <a:pPr lvl="1"/>
            <a:r>
              <a:rPr lang="en-US" b="1" dirty="0"/>
              <a:t>Transformer oil</a:t>
            </a:r>
            <a:r>
              <a:rPr lang="en-US" dirty="0"/>
              <a:t> (insulating + cooling medium in oil-filled transformers)</a:t>
            </a:r>
          </a:p>
          <a:p>
            <a:r>
              <a:rPr lang="en-US" dirty="0"/>
              <a:t>Insulation must withstand:</a:t>
            </a:r>
          </a:p>
          <a:p>
            <a:pPr lvl="1"/>
            <a:r>
              <a:rPr lang="en-US" dirty="0"/>
              <a:t>High </a:t>
            </a:r>
            <a:r>
              <a:rPr lang="en-US" dirty="0" smtClean="0"/>
              <a:t>voltage, Heat, Moisture, Mechanical </a:t>
            </a:r>
            <a:r>
              <a:rPr lang="en-US" dirty="0"/>
              <a:t>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70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Insulating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Solid insulation:</a:t>
            </a:r>
            <a:r>
              <a:rPr lang="en-US" dirty="0"/>
              <a:t> paper, cardboard, epoxy resin</a:t>
            </a:r>
          </a:p>
          <a:p>
            <a:r>
              <a:rPr lang="en-US" b="1" dirty="0"/>
              <a:t>Liquid insulation:</a:t>
            </a:r>
            <a:r>
              <a:rPr lang="en-US" dirty="0"/>
              <a:t> transformer oil (mineral oil), synthetic oils</a:t>
            </a:r>
          </a:p>
          <a:p>
            <a:r>
              <a:rPr lang="en-US" b="1" dirty="0"/>
              <a:t>Gaseous insulation:</a:t>
            </a:r>
            <a:r>
              <a:rPr lang="en-US" dirty="0"/>
              <a:t> air, SF₆ (for special transformers)</a:t>
            </a:r>
          </a:p>
          <a:p>
            <a:r>
              <a:rPr lang="en-US" b="1" dirty="0"/>
              <a:t>Functions:</a:t>
            </a:r>
            <a:endParaRPr lang="en-US" dirty="0"/>
          </a:p>
          <a:p>
            <a:pPr lvl="1"/>
            <a:r>
              <a:rPr lang="en-US" dirty="0"/>
              <a:t>Provide dielectric strength</a:t>
            </a:r>
          </a:p>
          <a:p>
            <a:pPr lvl="1"/>
            <a:r>
              <a:rPr lang="en-US" dirty="0"/>
              <a:t>Prevent short circuits</a:t>
            </a:r>
          </a:p>
          <a:p>
            <a:pPr lvl="1"/>
            <a:r>
              <a:rPr lang="en-US" dirty="0"/>
              <a:t>Aid cooling (liquid insulation)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93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EMF Equation of a Transformer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9601199" cy="3570513"/>
          </a:xfrm>
        </p:spPr>
      </p:pic>
    </p:spTree>
    <p:extLst>
      <p:ext uri="{BB962C8B-B14F-4D97-AF65-F5344CB8AC3E}">
        <p14:creationId xmlns:p14="http://schemas.microsoft.com/office/powerpoint/2010/main" val="1471219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Voltage Transformation Ratio (Turns Ratio)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9829800" cy="3810000"/>
          </a:xfrm>
        </p:spPr>
      </p:pic>
    </p:spTree>
    <p:extLst>
      <p:ext uri="{BB962C8B-B14F-4D97-AF65-F5344CB8AC3E}">
        <p14:creationId xmlns:p14="http://schemas.microsoft.com/office/powerpoint/2010/main" val="761582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Ratio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9677400" cy="3505200"/>
          </a:xfrm>
        </p:spPr>
      </p:pic>
    </p:spTree>
    <p:extLst>
      <p:ext uri="{BB962C8B-B14F-4D97-AF65-F5344CB8AC3E}">
        <p14:creationId xmlns:p14="http://schemas.microsoft.com/office/powerpoint/2010/main" val="391004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Magnetic Flux Path in a Single-Phase Transformer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 current in primary → produces alternating flux in core</a:t>
            </a:r>
          </a:p>
          <a:p>
            <a:r>
              <a:rPr lang="en-US" dirty="0"/>
              <a:t>Flux links both windings</a:t>
            </a:r>
          </a:p>
          <a:p>
            <a:r>
              <a:rPr lang="en-US" dirty="0"/>
              <a:t>Induces EMF in secondary by </a:t>
            </a:r>
            <a:r>
              <a:rPr lang="en-US" b="1" dirty="0"/>
              <a:t>mutual induction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3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Aspects of Transformer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 </a:t>
            </a:r>
            <a:r>
              <a:rPr lang="en-US" b="1" dirty="0"/>
              <a:t>high compute</a:t>
            </a:r>
            <a:r>
              <a:rPr lang="en-US" dirty="0"/>
              <a:t> (GPUs/TPUs) for training</a:t>
            </a:r>
          </a:p>
          <a:p>
            <a:r>
              <a:rPr lang="en-US" dirty="0"/>
              <a:t>Scales extremely well with model size</a:t>
            </a:r>
          </a:p>
          <a:p>
            <a:r>
              <a:rPr lang="en-US" dirty="0"/>
              <a:t>Training dominated by </a:t>
            </a:r>
            <a:r>
              <a:rPr lang="en-US" b="1" dirty="0"/>
              <a:t>matrix multiplications</a:t>
            </a:r>
            <a:endParaRPr lang="en-US" dirty="0"/>
          </a:p>
          <a:p>
            <a:r>
              <a:rPr lang="en-US" dirty="0"/>
              <a:t>Sensitive to </a:t>
            </a:r>
            <a:r>
              <a:rPr lang="en-US" b="1" dirty="0"/>
              <a:t>batch size</a:t>
            </a:r>
            <a:r>
              <a:rPr lang="en-US" dirty="0"/>
              <a:t>, </a:t>
            </a:r>
            <a:r>
              <a:rPr lang="en-US" b="1" dirty="0"/>
              <a:t>learning rate</a:t>
            </a:r>
            <a:r>
              <a:rPr lang="en-US" dirty="0"/>
              <a:t>, and </a:t>
            </a:r>
            <a:r>
              <a:rPr lang="en-US" b="1" dirty="0"/>
              <a:t>tokenization quality</a:t>
            </a:r>
            <a:endParaRPr lang="en-US" dirty="0"/>
          </a:p>
          <a:p>
            <a:r>
              <a:rPr lang="en-US" dirty="0"/>
              <a:t>Memory usage grows with </a:t>
            </a:r>
            <a:r>
              <a:rPr lang="en-US" b="1" dirty="0"/>
              <a:t>sequence length²</a:t>
            </a:r>
            <a:r>
              <a:rPr lang="en-US" dirty="0"/>
              <a:t> (self-attention cost)</a:t>
            </a:r>
          </a:p>
          <a:p>
            <a:r>
              <a:rPr lang="en-US" dirty="0"/>
              <a:t>Used in: NLP, vision, speech, genomics, multimodal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40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Architecture (High-Level)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Encoder</a:t>
            </a:r>
            <a:r>
              <a:rPr lang="en-US" dirty="0"/>
              <a:t>: Processes input sequence</a:t>
            </a:r>
          </a:p>
          <a:p>
            <a:r>
              <a:rPr lang="en-US" b="1" dirty="0"/>
              <a:t>Decoder</a:t>
            </a:r>
            <a:r>
              <a:rPr lang="en-US" dirty="0"/>
              <a:t>: Generates output sequence (e.g., translation)</a:t>
            </a:r>
          </a:p>
          <a:p>
            <a:r>
              <a:rPr lang="en-US" dirty="0"/>
              <a:t>Each block contains:</a:t>
            </a:r>
          </a:p>
          <a:p>
            <a:r>
              <a:rPr lang="en-US" b="1" dirty="0"/>
              <a:t>Multi-Head Self Attention (MHSA)</a:t>
            </a:r>
            <a:endParaRPr lang="en-US" dirty="0"/>
          </a:p>
          <a:p>
            <a:r>
              <a:rPr lang="en-US" b="1" dirty="0"/>
              <a:t>Layer Normalization</a:t>
            </a:r>
            <a:endParaRPr lang="en-US" dirty="0"/>
          </a:p>
          <a:p>
            <a:r>
              <a:rPr lang="en-US" b="1" dirty="0"/>
              <a:t>Feed Forward Network (FFN)</a:t>
            </a:r>
            <a:endParaRPr lang="en-US" dirty="0"/>
          </a:p>
          <a:p>
            <a:r>
              <a:rPr lang="en-US" b="1" dirty="0"/>
              <a:t>Residual / skip connections</a:t>
            </a:r>
            <a:endParaRPr lang="en-US" dirty="0"/>
          </a:p>
          <a:p>
            <a:r>
              <a:rPr lang="en-US" dirty="0"/>
              <a:t>Fully parallelized — no recurrence, no convolution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1B221D-7815-9F99-6B44-05E7DEF7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Lenz’s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2B4C10-AFD5-521C-B9AD-7C64C6809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direction of induced EMF is such that it </a:t>
            </a:r>
            <a:r>
              <a:rPr lang="en-US" b="1" dirty="0"/>
              <a:t>opposes the change</a:t>
            </a:r>
            <a:r>
              <a:rPr lang="en-US" dirty="0"/>
              <a:t> that produced it.</a:t>
            </a:r>
          </a:p>
          <a:p>
            <a:r>
              <a:rPr lang="en-US" dirty="0"/>
              <a:t>Demonstrated by the </a:t>
            </a:r>
            <a:r>
              <a:rPr lang="en-US" b="1" dirty="0"/>
              <a:t>negative sign</a:t>
            </a:r>
            <a:r>
              <a:rPr lang="en-US" dirty="0"/>
              <a:t> in Faraday’s law.</a:t>
            </a:r>
          </a:p>
          <a:p>
            <a:r>
              <a:rPr lang="en-US" dirty="0"/>
              <a:t>Explains:</a:t>
            </a:r>
          </a:p>
          <a:p>
            <a:r>
              <a:rPr lang="en-US" dirty="0"/>
              <a:t>Opposing currents in coils</a:t>
            </a:r>
          </a:p>
          <a:p>
            <a:r>
              <a:rPr lang="en-US" dirty="0"/>
              <a:t>Magnetic braking</a:t>
            </a:r>
          </a:p>
          <a:p>
            <a:r>
              <a:rPr lang="en-US" dirty="0"/>
              <a:t>Induced currents resisting motion</a:t>
            </a:r>
          </a:p>
        </p:txBody>
      </p:sp>
    </p:spTree>
    <p:extLst>
      <p:ext uri="{BB962C8B-B14F-4D97-AF65-F5344CB8AC3E}">
        <p14:creationId xmlns:p14="http://schemas.microsoft.com/office/powerpoint/2010/main" val="3948896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Size (Parameters &amp; Scaling)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Controlled by:</a:t>
            </a:r>
          </a:p>
          <a:p>
            <a:r>
              <a:rPr lang="en-US" b="1" dirty="0"/>
              <a:t>Number of layers (depth)</a:t>
            </a:r>
            <a:endParaRPr lang="en-US" dirty="0"/>
          </a:p>
          <a:p>
            <a:r>
              <a:rPr lang="en-US" b="1" dirty="0"/>
              <a:t>Hidden dimension (width)</a:t>
            </a:r>
            <a:endParaRPr lang="en-US" dirty="0"/>
          </a:p>
          <a:p>
            <a:r>
              <a:rPr lang="en-US" b="1" dirty="0"/>
              <a:t>Attention heads</a:t>
            </a:r>
            <a:endParaRPr lang="en-US" dirty="0"/>
          </a:p>
          <a:p>
            <a:r>
              <a:rPr lang="en-US" b="1" dirty="0"/>
              <a:t>Feed-forward size</a:t>
            </a:r>
            <a:r>
              <a:rPr lang="en-US" dirty="0"/>
              <a:t> (usually 4× hidden </a:t>
            </a:r>
            <a:r>
              <a:rPr lang="en-US" dirty="0" smtClean="0"/>
              <a:t>dim) Small</a:t>
            </a:r>
            <a:r>
              <a:rPr lang="en-US" dirty="0"/>
              <a:t>: &lt;100M parameters (BERT-base: </a:t>
            </a:r>
            <a:r>
              <a:rPr lang="en-US" dirty="0" smtClean="0"/>
              <a:t>110M)Medium</a:t>
            </a:r>
            <a:r>
              <a:rPr lang="en-US" dirty="0"/>
              <a:t>: ~1–10B parameters</a:t>
            </a:r>
          </a:p>
          <a:p>
            <a:r>
              <a:rPr lang="en-US" dirty="0"/>
              <a:t>Large-scale: 10B–1T+ parameters</a:t>
            </a:r>
          </a:p>
          <a:p>
            <a:r>
              <a:rPr lang="en-US" dirty="0"/>
              <a:t>Performance improves predictably with scale (</a:t>
            </a:r>
            <a:r>
              <a:rPr lang="en-US" i="1" dirty="0"/>
              <a:t>scaling laws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336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Padding mask:</a:t>
            </a:r>
            <a:endParaRPr lang="en-US" dirty="0"/>
          </a:p>
          <a:p>
            <a:r>
              <a:rPr lang="en-US" dirty="0"/>
              <a:t>Prevents model from attending to padded tokens</a:t>
            </a:r>
          </a:p>
          <a:p>
            <a:r>
              <a:rPr lang="en-US" b="1" dirty="0"/>
              <a:t>Causal/Decoder mask:</a:t>
            </a:r>
            <a:endParaRPr lang="en-US" dirty="0"/>
          </a:p>
          <a:p>
            <a:r>
              <a:rPr lang="en-US" dirty="0"/>
              <a:t>Prevents looking ahead into future tokens</a:t>
            </a:r>
          </a:p>
          <a:p>
            <a:r>
              <a:rPr lang="en-US" dirty="0"/>
              <a:t>Used for autoregressive (GPT-style) models</a:t>
            </a:r>
          </a:p>
          <a:p>
            <a:r>
              <a:rPr lang="en-US" b="1" dirty="0"/>
              <a:t>Encoder–decoder mask:</a:t>
            </a:r>
            <a:endParaRPr lang="en-US" dirty="0"/>
          </a:p>
          <a:p>
            <a:r>
              <a:rPr lang="en-US" dirty="0"/>
              <a:t>Controls cross-attention in seq2seq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2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Transformers have </a:t>
            </a:r>
            <a:r>
              <a:rPr lang="en-US" b="1" dirty="0"/>
              <a:t>no recurrence</a:t>
            </a:r>
            <a:r>
              <a:rPr lang="en-US" dirty="0"/>
              <a:t>, so need positional info.</a:t>
            </a:r>
          </a:p>
          <a:p>
            <a:r>
              <a:rPr lang="en-US" dirty="0"/>
              <a:t>Two types:</a:t>
            </a:r>
          </a:p>
          <a:p>
            <a:r>
              <a:rPr lang="en-US" b="1" dirty="0"/>
              <a:t>1. Sinusoidal Positional Encoding (Original)</a:t>
            </a:r>
          </a:p>
          <a:p>
            <a:r>
              <a:rPr lang="en-US" dirty="0" err="1" smtClean="0"/>
              <a:t>Deterministic,Can</a:t>
            </a:r>
            <a:r>
              <a:rPr lang="en-US" dirty="0" smtClean="0"/>
              <a:t> </a:t>
            </a:r>
            <a:r>
              <a:rPr lang="en-US" dirty="0"/>
              <a:t>extrapolate to longer </a:t>
            </a:r>
            <a:r>
              <a:rPr lang="en-US" dirty="0" err="1" smtClean="0"/>
              <a:t>sequences,Uses</a:t>
            </a:r>
            <a:r>
              <a:rPr lang="en-US" dirty="0" smtClean="0"/>
              <a:t> </a:t>
            </a:r>
            <a:r>
              <a:rPr lang="en-US" dirty="0"/>
              <a:t>sine/cosine functions of different wavelengths</a:t>
            </a:r>
          </a:p>
          <a:p>
            <a:r>
              <a:rPr lang="en-US" b="1" dirty="0"/>
              <a:t>2. Learned Positional </a:t>
            </a:r>
            <a:r>
              <a:rPr lang="en-US" b="1" dirty="0" err="1"/>
              <a:t>Embeddings</a:t>
            </a:r>
            <a:endParaRPr lang="en-US" b="1" dirty="0"/>
          </a:p>
          <a:p>
            <a:r>
              <a:rPr lang="en-US" dirty="0"/>
              <a:t>Trainable </a:t>
            </a:r>
            <a:r>
              <a:rPr lang="en-US" dirty="0" smtClean="0"/>
              <a:t>parameters, Adapt </a:t>
            </a:r>
            <a:r>
              <a:rPr lang="en-US" dirty="0"/>
              <a:t>better to dataset </a:t>
            </a:r>
            <a:r>
              <a:rPr lang="en-US" dirty="0" smtClean="0"/>
              <a:t>structure, Limited </a:t>
            </a:r>
            <a:r>
              <a:rPr lang="en-US" dirty="0"/>
              <a:t>to max sequence used during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41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(Alternating Current) — Introduction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9525000" cy="3389491"/>
          </a:xfrm>
        </p:spPr>
      </p:pic>
    </p:spTree>
    <p:extLst>
      <p:ext uri="{BB962C8B-B14F-4D97-AF65-F5344CB8AC3E}">
        <p14:creationId xmlns:p14="http://schemas.microsoft.com/office/powerpoint/2010/main" val="2403352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AC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Resistive (R)</a:t>
            </a:r>
            <a:r>
              <a:rPr lang="en-US" dirty="0"/>
              <a:t> – only resistors</a:t>
            </a:r>
          </a:p>
          <a:p>
            <a:r>
              <a:rPr lang="en-US" b="1" dirty="0"/>
              <a:t>Inductive (L)</a:t>
            </a:r>
            <a:r>
              <a:rPr lang="en-US" dirty="0"/>
              <a:t> – only coils</a:t>
            </a:r>
          </a:p>
          <a:p>
            <a:r>
              <a:rPr lang="en-US" b="1" dirty="0"/>
              <a:t>Capacitive (C)</a:t>
            </a:r>
            <a:r>
              <a:rPr lang="en-US" dirty="0"/>
              <a:t> – only capacitors</a:t>
            </a:r>
          </a:p>
          <a:p>
            <a:r>
              <a:rPr lang="en-US" b="1" dirty="0"/>
              <a:t>RC</a:t>
            </a:r>
            <a:r>
              <a:rPr lang="en-US" dirty="0"/>
              <a:t> – resistor + capacitor</a:t>
            </a:r>
          </a:p>
          <a:p>
            <a:r>
              <a:rPr lang="en-US" b="1" dirty="0"/>
              <a:t>RL</a:t>
            </a:r>
            <a:r>
              <a:rPr lang="en-US" dirty="0"/>
              <a:t> – resistor + inductor</a:t>
            </a:r>
          </a:p>
          <a:p>
            <a:r>
              <a:rPr lang="en-US" b="1" dirty="0"/>
              <a:t>RLC</a:t>
            </a:r>
            <a:r>
              <a:rPr lang="en-US" dirty="0"/>
              <a:t> – resistor + inductor + capacitor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053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Resistive Circuit (R)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38400"/>
            <a:ext cx="9220199" cy="3657600"/>
          </a:xfrm>
        </p:spPr>
      </p:pic>
    </p:spTree>
    <p:extLst>
      <p:ext uri="{BB962C8B-B14F-4D97-AF65-F5344CB8AC3E}">
        <p14:creationId xmlns:p14="http://schemas.microsoft.com/office/powerpoint/2010/main" val="3418576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Inductive Circuit (L)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b="1" dirty="0"/>
              <a:t>lags behind voltage</a:t>
            </a:r>
            <a:r>
              <a:rPr lang="en-US" dirty="0"/>
              <a:t> by 90°</a:t>
            </a:r>
          </a:p>
          <a:p>
            <a:r>
              <a:rPr lang="en-US" dirty="0"/>
              <a:t>Voltage rises first, current comes later.</a:t>
            </a:r>
          </a:p>
          <a:p>
            <a:r>
              <a:rPr lang="en-US" dirty="0"/>
              <a:t>Inductor </a:t>
            </a:r>
            <a:r>
              <a:rPr lang="en-US" b="1" dirty="0"/>
              <a:t>opposes change in current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3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Capacitive Circuit (C)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b="1" dirty="0"/>
              <a:t>leads voltage</a:t>
            </a:r>
            <a:r>
              <a:rPr lang="en-US" dirty="0"/>
              <a:t> by 90°</a:t>
            </a:r>
          </a:p>
          <a:p>
            <a:r>
              <a:rPr lang="en-US" dirty="0"/>
              <a:t>Voltage rises after current.</a:t>
            </a:r>
          </a:p>
          <a:p>
            <a:r>
              <a:rPr lang="en-US" dirty="0"/>
              <a:t>Capacitor stores energy in </a:t>
            </a:r>
            <a:r>
              <a:rPr lang="en-US" b="1" dirty="0"/>
              <a:t>electric field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74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Circuit (Resistor + Inductor)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8400"/>
            <a:ext cx="9525000" cy="2819400"/>
          </a:xfrm>
        </p:spPr>
      </p:pic>
    </p:spTree>
    <p:extLst>
      <p:ext uri="{BB962C8B-B14F-4D97-AF65-F5344CB8AC3E}">
        <p14:creationId xmlns:p14="http://schemas.microsoft.com/office/powerpoint/2010/main" val="3036763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Circuit (Resistor + Capacitor)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Combines </a:t>
            </a:r>
            <a:r>
              <a:rPr lang="en-US" b="1" dirty="0"/>
              <a:t>resistance</a:t>
            </a:r>
            <a:r>
              <a:rPr lang="en-US" dirty="0"/>
              <a:t> and </a:t>
            </a:r>
            <a:r>
              <a:rPr lang="en-US" b="1" dirty="0"/>
              <a:t>capacitance</a:t>
            </a:r>
            <a:endParaRPr lang="en-US" dirty="0"/>
          </a:p>
          <a:p>
            <a:r>
              <a:rPr lang="en-US" dirty="0"/>
              <a:t>Current </a:t>
            </a:r>
            <a:r>
              <a:rPr lang="en-US" b="1" dirty="0"/>
              <a:t>leads voltage</a:t>
            </a:r>
            <a:r>
              <a:rPr lang="en-US" dirty="0"/>
              <a:t>, but not full 90°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0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Self-Induction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</a:t>
            </a:r>
            <a:r>
              <a:rPr lang="en-US" b="1" dirty="0"/>
              <a:t>current in a coil changes</a:t>
            </a:r>
            <a:r>
              <a:rPr lang="en-US" dirty="0"/>
              <a:t>, the coil induces an EMF </a:t>
            </a:r>
            <a:r>
              <a:rPr lang="en-US" b="1" dirty="0"/>
              <a:t>in itself</a:t>
            </a:r>
            <a:r>
              <a:rPr lang="en-US" dirty="0"/>
              <a:t>.</a:t>
            </a:r>
          </a:p>
          <a:p>
            <a:r>
              <a:rPr lang="en-US" dirty="0"/>
              <a:t>This induced EMF </a:t>
            </a:r>
            <a:r>
              <a:rPr lang="en-US" b="1" dirty="0"/>
              <a:t>opposes change in current</a:t>
            </a:r>
            <a:r>
              <a:rPr lang="en-US" dirty="0"/>
              <a:t>.</a:t>
            </a:r>
          </a:p>
          <a:p>
            <a:r>
              <a:rPr lang="en-US" dirty="0"/>
              <a:t>The property of a coil to induce EMF in itself is called </a:t>
            </a:r>
            <a:r>
              <a:rPr lang="en-US" b="1" dirty="0"/>
              <a:t>self-inductance (L)</a:t>
            </a:r>
            <a:r>
              <a:rPr lang="en-US" dirty="0"/>
              <a:t>.</a:t>
            </a:r>
          </a:p>
          <a:p>
            <a:r>
              <a:rPr lang="en-US" dirty="0"/>
              <a:t>Formula: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16" y="4495800"/>
            <a:ext cx="3276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274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RLC Series Circuit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38400"/>
            <a:ext cx="9448800" cy="3581400"/>
          </a:xfrm>
        </p:spPr>
      </p:pic>
    </p:spTree>
    <p:extLst>
      <p:ext uri="{BB962C8B-B14F-4D97-AF65-F5344CB8AC3E}">
        <p14:creationId xmlns:p14="http://schemas.microsoft.com/office/powerpoint/2010/main" val="2587825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Reactance (Opposition to AC)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8400"/>
            <a:ext cx="9524999" cy="3733800"/>
          </a:xfrm>
        </p:spPr>
      </p:pic>
    </p:spTree>
    <p:extLst>
      <p:ext uri="{BB962C8B-B14F-4D97-AF65-F5344CB8AC3E}">
        <p14:creationId xmlns:p14="http://schemas.microsoft.com/office/powerpoint/2010/main" val="1132932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Impedance (Z)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90800"/>
            <a:ext cx="9524999" cy="3352800"/>
          </a:xfrm>
        </p:spPr>
      </p:pic>
    </p:spTree>
    <p:extLst>
      <p:ext uri="{BB962C8B-B14F-4D97-AF65-F5344CB8AC3E}">
        <p14:creationId xmlns:p14="http://schemas.microsoft.com/office/powerpoint/2010/main" val="99074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Mutual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current changes in one coil, it induces an EMF in </a:t>
            </a:r>
            <a:r>
              <a:rPr lang="en-US" b="1" dirty="0"/>
              <a:t>another nearby coil</a:t>
            </a:r>
            <a:r>
              <a:rPr lang="en-US" dirty="0"/>
              <a:t>.</a:t>
            </a:r>
          </a:p>
          <a:p>
            <a:r>
              <a:rPr lang="en-US" dirty="0"/>
              <a:t>Basis of </a:t>
            </a:r>
            <a:r>
              <a:rPr lang="en-US" b="1" dirty="0"/>
              <a:t>transformers, wireless charging, induction cookers</a:t>
            </a:r>
            <a:r>
              <a:rPr lang="en-US" dirty="0"/>
              <a:t>.</a:t>
            </a:r>
          </a:p>
          <a:p>
            <a:r>
              <a:rPr lang="en-US" dirty="0"/>
              <a:t>Mutual inductance depends on:</a:t>
            </a:r>
          </a:p>
          <a:p>
            <a:r>
              <a:rPr lang="en-US" dirty="0"/>
              <a:t>Number of turns</a:t>
            </a:r>
          </a:p>
          <a:p>
            <a:r>
              <a:rPr lang="en-US" dirty="0"/>
              <a:t>Distance between coils</a:t>
            </a:r>
          </a:p>
          <a:p>
            <a:r>
              <a:rPr lang="en-US" dirty="0"/>
              <a:t>Core material (iron increases induction)</a:t>
            </a:r>
          </a:p>
        </p:txBody>
      </p:sp>
    </p:spTree>
    <p:extLst>
      <p:ext uri="{BB962C8B-B14F-4D97-AF65-F5344CB8AC3E}">
        <p14:creationId xmlns:p14="http://schemas.microsoft.com/office/powerpoint/2010/main" val="243923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Eddy Currents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When a </a:t>
            </a:r>
            <a:r>
              <a:rPr lang="en-US" b="1" dirty="0"/>
              <a:t>solid conductor</a:t>
            </a:r>
            <a:r>
              <a:rPr lang="en-US" dirty="0"/>
              <a:t> is placed in a changing magnetic field, </a:t>
            </a:r>
            <a:r>
              <a:rPr lang="en-US" b="1" dirty="0"/>
              <a:t>circular currents</a:t>
            </a:r>
            <a:r>
              <a:rPr lang="en-US" dirty="0"/>
              <a:t> are produced.</a:t>
            </a:r>
          </a:p>
          <a:p>
            <a:r>
              <a:rPr lang="en-US" dirty="0"/>
              <a:t>These circulating currents are called </a:t>
            </a:r>
            <a:r>
              <a:rPr lang="en-US" b="1" dirty="0"/>
              <a:t>eddy currents</a:t>
            </a:r>
            <a:r>
              <a:rPr lang="en-US" dirty="0"/>
              <a:t>.</a:t>
            </a:r>
          </a:p>
          <a:p>
            <a:r>
              <a:rPr lang="en-US" dirty="0"/>
              <a:t>Effects:</a:t>
            </a:r>
          </a:p>
          <a:p>
            <a:pPr lvl="1"/>
            <a:r>
              <a:rPr lang="en-US" dirty="0"/>
              <a:t>Heating of metals</a:t>
            </a:r>
          </a:p>
          <a:p>
            <a:pPr lvl="1"/>
            <a:r>
              <a:rPr lang="en-US" dirty="0"/>
              <a:t>Power loss in transformers</a:t>
            </a:r>
          </a:p>
          <a:p>
            <a:pPr lvl="1"/>
            <a:r>
              <a:rPr lang="en-US" dirty="0"/>
              <a:t>Magnetic braking in trains</a:t>
            </a:r>
          </a:p>
          <a:p>
            <a:r>
              <a:rPr lang="en-US" dirty="0"/>
              <a:t>Reduced by:</a:t>
            </a:r>
          </a:p>
          <a:p>
            <a:pPr lvl="1"/>
            <a:r>
              <a:rPr lang="en-US" b="1" dirty="0"/>
              <a:t>Laminated iron cores</a:t>
            </a:r>
            <a:endParaRPr lang="en-US" dirty="0"/>
          </a:p>
          <a:p>
            <a:pPr lvl="1"/>
            <a:r>
              <a:rPr lang="en-US" b="1" dirty="0"/>
              <a:t>Slotted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0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transformer changes </a:t>
            </a:r>
            <a:r>
              <a:rPr lang="en-US" b="1" dirty="0"/>
              <a:t>AC voltage</a:t>
            </a:r>
            <a:r>
              <a:rPr lang="en-US" dirty="0"/>
              <a:t> from one level to another.</a:t>
            </a:r>
          </a:p>
          <a:p>
            <a:r>
              <a:rPr lang="en-US" dirty="0"/>
              <a:t>Works on </a:t>
            </a:r>
            <a:r>
              <a:rPr lang="en-US" b="1" dirty="0"/>
              <a:t>mutual induction</a:t>
            </a:r>
            <a:r>
              <a:rPr lang="en-US" dirty="0"/>
              <a:t>.</a:t>
            </a:r>
          </a:p>
          <a:p>
            <a:r>
              <a:rPr lang="en-US" dirty="0"/>
              <a:t>Two coils:</a:t>
            </a:r>
          </a:p>
          <a:p>
            <a:pPr lvl="1"/>
            <a:r>
              <a:rPr lang="en-US" b="1" dirty="0"/>
              <a:t>Primary coil</a:t>
            </a:r>
            <a:r>
              <a:rPr lang="en-US" dirty="0"/>
              <a:t> (input AC)</a:t>
            </a:r>
          </a:p>
          <a:p>
            <a:pPr lvl="1"/>
            <a:r>
              <a:rPr lang="en-US" b="1" dirty="0"/>
              <a:t>Secondary coil</a:t>
            </a:r>
            <a:r>
              <a:rPr lang="en-US" dirty="0"/>
              <a:t> (output AC)</a:t>
            </a:r>
          </a:p>
          <a:p>
            <a:r>
              <a:rPr lang="en-US" b="1" dirty="0"/>
              <a:t>Types</a:t>
            </a:r>
          </a:p>
          <a:p>
            <a:r>
              <a:rPr lang="en-US" b="1" dirty="0"/>
              <a:t>Step-up:</a:t>
            </a:r>
            <a:r>
              <a:rPr lang="en-US" dirty="0"/>
              <a:t> increases voltage</a:t>
            </a:r>
          </a:p>
          <a:p>
            <a:r>
              <a:rPr lang="en-US" b="1" dirty="0"/>
              <a:t>Step-down:</a:t>
            </a:r>
            <a:r>
              <a:rPr lang="en-US" dirty="0"/>
              <a:t> decreases </a:t>
            </a:r>
            <a:r>
              <a:rPr lang="en-US" dirty="0" smtClean="0"/>
              <a:t>voltage</a:t>
            </a:r>
          </a:p>
          <a:p>
            <a:r>
              <a:rPr lang="en-US" dirty="0"/>
              <a:t>Transformer Equation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34000"/>
            <a:ext cx="1295581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5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Transformer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Iron core:</a:t>
            </a:r>
            <a:r>
              <a:rPr lang="en-US" dirty="0"/>
              <a:t> increases magnetic flux</a:t>
            </a:r>
          </a:p>
          <a:p>
            <a:r>
              <a:rPr lang="en-US" b="1" dirty="0"/>
              <a:t>Primary coil</a:t>
            </a:r>
            <a:endParaRPr lang="en-US" dirty="0"/>
          </a:p>
          <a:p>
            <a:r>
              <a:rPr lang="en-US" b="1" dirty="0"/>
              <a:t>Secondary coil</a:t>
            </a:r>
            <a:endParaRPr lang="en-US" dirty="0"/>
          </a:p>
          <a:p>
            <a:r>
              <a:rPr lang="en-US" b="1" dirty="0"/>
              <a:t>Insulation</a:t>
            </a:r>
            <a:endParaRPr lang="en-US" dirty="0"/>
          </a:p>
          <a:p>
            <a:r>
              <a:rPr lang="en-US" b="1" dirty="0"/>
              <a:t>Tank with cooling oil</a:t>
            </a:r>
            <a:endParaRPr lang="en-US" dirty="0"/>
          </a:p>
          <a:p>
            <a:r>
              <a:rPr lang="en-US" b="1" dirty="0"/>
              <a:t>Laminated core</a:t>
            </a:r>
            <a:r>
              <a:rPr lang="en-US" dirty="0"/>
              <a:t> (reduces eddy currents)</a:t>
            </a:r>
          </a:p>
        </p:txBody>
      </p:sp>
    </p:spTree>
    <p:extLst>
      <p:ext uri="{BB962C8B-B14F-4D97-AF65-F5344CB8AC3E}">
        <p14:creationId xmlns:p14="http://schemas.microsoft.com/office/powerpoint/2010/main" val="560612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2046</Words>
  <Application>Microsoft Office PowerPoint</Application>
  <PresentationFormat>Custom</PresentationFormat>
  <Paragraphs>298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Organic</vt:lpstr>
      <vt:lpstr>RIT-Magnetism &amp; Its Applications</vt:lpstr>
      <vt:lpstr>Electromagnetic Induction</vt:lpstr>
      <vt:lpstr>Faraday’s Law of Electromagnetic Induction</vt:lpstr>
      <vt:lpstr>Lenz’s Law</vt:lpstr>
      <vt:lpstr>Self-Induction</vt:lpstr>
      <vt:lpstr>Mutual Induction</vt:lpstr>
      <vt:lpstr>Eddy Currents</vt:lpstr>
      <vt:lpstr>Transformers</vt:lpstr>
      <vt:lpstr>Transformer Components</vt:lpstr>
      <vt:lpstr>Ideal Transformer</vt:lpstr>
      <vt:lpstr>Introduction to AC (Alternating Current)</vt:lpstr>
      <vt:lpstr>Tesla’s Polyphase System</vt:lpstr>
      <vt:lpstr>Power Grid Distribution</vt:lpstr>
      <vt:lpstr>Transformer Theory</vt:lpstr>
      <vt:lpstr>Current Transformation (Current Ratio)</vt:lpstr>
      <vt:lpstr>Working Principle of a Transformer (Recap)</vt:lpstr>
      <vt:lpstr>Transformer Core &amp; Core Medium</vt:lpstr>
      <vt:lpstr>Core-Type vs Shell-Type vs Toroidal</vt:lpstr>
      <vt:lpstr>Transformer Core Saturation</vt:lpstr>
      <vt:lpstr>Transformer Losses &amp; Efficiency</vt:lpstr>
      <vt:lpstr>Cooling Methods (Transformer Cooling)</vt:lpstr>
      <vt:lpstr>Transformer Types (Classification)</vt:lpstr>
      <vt:lpstr>By Installation / Location</vt:lpstr>
      <vt:lpstr>Autotransformer (Special Type)</vt:lpstr>
      <vt:lpstr>Instrument Transformers: CT &amp; PT</vt:lpstr>
      <vt:lpstr>Applications of Transformers</vt:lpstr>
      <vt:lpstr>Eddy Currents — Recap (with Prevention)</vt:lpstr>
      <vt:lpstr>Parts of a Single-Phase Transformer</vt:lpstr>
      <vt:lpstr>Parts of a Single-Phase Transformer</vt:lpstr>
      <vt:lpstr>Transformer Core</vt:lpstr>
      <vt:lpstr>Windings in a Transformer</vt:lpstr>
      <vt:lpstr>Insulation in Transformer</vt:lpstr>
      <vt:lpstr>Insulating Agents</vt:lpstr>
      <vt:lpstr>EMF Equation of a Transformer</vt:lpstr>
      <vt:lpstr>Voltage Transformation Ratio (Turns Ratio)</vt:lpstr>
      <vt:lpstr>Current Ratio</vt:lpstr>
      <vt:lpstr>Magnetic Flux Path in a Single-Phase Transformer</vt:lpstr>
      <vt:lpstr>Practical Aspects of Transformer Models</vt:lpstr>
      <vt:lpstr>Transformer Architecture (High-Level)</vt:lpstr>
      <vt:lpstr>Model Size (Parameters &amp; Scaling)</vt:lpstr>
      <vt:lpstr>Attention Masks</vt:lpstr>
      <vt:lpstr>Positional Encoding</vt:lpstr>
      <vt:lpstr>AC (Alternating Current) — Introduction</vt:lpstr>
      <vt:lpstr>Types of AC Circuits</vt:lpstr>
      <vt:lpstr>Pure Resistive Circuit (R)</vt:lpstr>
      <vt:lpstr>Pure Inductive Circuit (L)</vt:lpstr>
      <vt:lpstr>Pure Capacitive Circuit (C)</vt:lpstr>
      <vt:lpstr>RL Circuit (Resistor + Inductor)</vt:lpstr>
      <vt:lpstr>RC Circuit (Resistor + Capacitor)</vt:lpstr>
      <vt:lpstr>RLC Series Circuit</vt:lpstr>
      <vt:lpstr>Reactance (Opposition to AC)</vt:lpstr>
      <vt:lpstr>Impedance (Z)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Danish Nadeem</dc:creator>
  <cp:lastModifiedBy>user</cp:lastModifiedBy>
  <cp:revision>9</cp:revision>
  <dcterms:created xsi:type="dcterms:W3CDTF">2025-10-20T09:30:36Z</dcterms:created>
  <dcterms:modified xsi:type="dcterms:W3CDTF">2025-11-11T21:41:55Z</dcterms:modified>
</cp:coreProperties>
</file>