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86" r:id="rId4"/>
    <p:sldId id="287" r:id="rId5"/>
    <p:sldId id="292" r:id="rId6"/>
    <p:sldId id="288" r:id="rId7"/>
    <p:sldId id="257" r:id="rId8"/>
    <p:sldId id="293" r:id="rId9"/>
    <p:sldId id="294" r:id="rId10"/>
    <p:sldId id="280" r:id="rId11"/>
    <p:sldId id="289" r:id="rId12"/>
    <p:sldId id="281" r:id="rId13"/>
    <p:sldId id="282" r:id="rId14"/>
    <p:sldId id="283" r:id="rId15"/>
    <p:sldId id="284" r:id="rId16"/>
    <p:sldId id="290" r:id="rId17"/>
    <p:sldId id="291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07058-544C-E9CB-68A4-78AA03D99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cardiovascular </a:t>
            </a:r>
            <a:r>
              <a:rPr lang="en-US" dirty="0" smtClean="0"/>
              <a:t>system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2741C9-0FFF-4069-5E93-A477E9C3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BS </a:t>
            </a:r>
            <a:r>
              <a:rPr lang="en-GB" b="1" dirty="0" err="1" smtClean="0"/>
              <a:t>Hons</a:t>
            </a:r>
            <a:endParaRPr lang="en-GB" b="1" dirty="0" smtClean="0"/>
          </a:p>
          <a:p>
            <a:r>
              <a:rPr lang="en-GB" b="1" dirty="0" smtClean="0"/>
              <a:t>AWAIS HAMZA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9677400" cy="4876800"/>
          </a:xfrm>
        </p:spPr>
      </p:pic>
    </p:spTree>
    <p:extLst>
      <p:ext uri="{BB962C8B-B14F-4D97-AF65-F5344CB8AC3E}">
        <p14:creationId xmlns:p14="http://schemas.microsoft.com/office/powerpoint/2010/main" val="268300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Circulation (Left Heart)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Left side of the heart → Whole body</a:t>
            </a:r>
            <a:endParaRPr lang="en-US" dirty="0"/>
          </a:p>
          <a:p>
            <a:r>
              <a:rPr lang="en-US" dirty="0"/>
              <a:t>Functions:</a:t>
            </a:r>
          </a:p>
          <a:p>
            <a:r>
              <a:rPr lang="en-US" dirty="0"/>
              <a:t>Supplies all tissues with </a:t>
            </a:r>
            <a:r>
              <a:rPr lang="en-US" b="1" dirty="0"/>
              <a:t>oxygen &amp; nutrients</a:t>
            </a:r>
            <a:endParaRPr lang="en-US" dirty="0"/>
          </a:p>
          <a:p>
            <a:r>
              <a:rPr lang="en-US" dirty="0"/>
              <a:t>Collects tissue wastes for excretion</a:t>
            </a:r>
          </a:p>
          <a:p>
            <a:r>
              <a:rPr lang="en-US" dirty="0"/>
              <a:t>Cells extract glucose, amino acids, ions, oxygen from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8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9829800" cy="5181600"/>
          </a:xfrm>
        </p:spPr>
      </p:pic>
    </p:spTree>
    <p:extLst>
      <p:ext uri="{BB962C8B-B14F-4D97-AF65-F5344CB8AC3E}">
        <p14:creationId xmlns:p14="http://schemas.microsoft.com/office/powerpoint/2010/main" val="320665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10439400" cy="4953000"/>
          </a:xfrm>
        </p:spPr>
      </p:pic>
    </p:spTree>
    <p:extLst>
      <p:ext uri="{BB962C8B-B14F-4D97-AF65-F5344CB8AC3E}">
        <p14:creationId xmlns:p14="http://schemas.microsoft.com/office/powerpoint/2010/main" val="354638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10439400" cy="5029200"/>
          </a:xfrm>
        </p:spPr>
      </p:pic>
    </p:spTree>
    <p:extLst>
      <p:ext uri="{BB962C8B-B14F-4D97-AF65-F5344CB8AC3E}">
        <p14:creationId xmlns:p14="http://schemas.microsoft.com/office/powerpoint/2010/main" val="299795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10363200" cy="4953000"/>
          </a:xfrm>
        </p:spPr>
      </p:pic>
    </p:spTree>
    <p:extLst>
      <p:ext uri="{BB962C8B-B14F-4D97-AF65-F5344CB8AC3E}">
        <p14:creationId xmlns:p14="http://schemas.microsoft.com/office/powerpoint/2010/main" val="10908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Cardiovascular function undergoes </a:t>
            </a:r>
            <a:r>
              <a:rPr lang="en-US" b="1" dirty="0"/>
              <a:t>constant physiological adjustments</a:t>
            </a:r>
            <a:r>
              <a:rPr lang="en-US" dirty="0"/>
              <a:t> to meet body demands.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Exercise → ↑ cardiac output</a:t>
            </a:r>
          </a:p>
          <a:p>
            <a:r>
              <a:rPr lang="en-US" dirty="0"/>
              <a:t>Stress → ↑ HR &amp; BP</a:t>
            </a:r>
          </a:p>
          <a:p>
            <a:r>
              <a:rPr lang="en-US" dirty="0"/>
              <a:t>Rest → ↓ HR</a:t>
            </a:r>
          </a:p>
          <a:p>
            <a:r>
              <a:rPr lang="en-US" dirty="0"/>
              <a:t>Posture change → baroreceptor reflex maintains BP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22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Age-Related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Cardiovascular function </a:t>
            </a:r>
            <a:r>
              <a:rPr lang="en-US" b="1" dirty="0"/>
              <a:t>declines with </a:t>
            </a:r>
            <a:r>
              <a:rPr lang="en-US" b="1" dirty="0" smtClean="0"/>
              <a:t>age</a:t>
            </a:r>
            <a:endParaRPr lang="en-US" dirty="0"/>
          </a:p>
          <a:p>
            <a:r>
              <a:rPr lang="en-US" dirty="0"/>
              <a:t>Effects include:</a:t>
            </a:r>
          </a:p>
          <a:p>
            <a:r>
              <a:rPr lang="en-US" dirty="0"/>
              <a:t>Reduced elasticity of blood vessels</a:t>
            </a:r>
          </a:p>
          <a:p>
            <a:r>
              <a:rPr lang="en-US" dirty="0"/>
              <a:t>Increased BP</a:t>
            </a:r>
          </a:p>
          <a:p>
            <a:r>
              <a:rPr lang="en-US" dirty="0"/>
              <a:t>Slower heart responses</a:t>
            </a:r>
          </a:p>
          <a:p>
            <a:r>
              <a:rPr lang="en-US" dirty="0"/>
              <a:t>Higher risk of arrhythmias &amp; valve defects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4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Heart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Pericardium</a:t>
            </a:r>
            <a:endParaRPr lang="en-US" dirty="0"/>
          </a:p>
          <a:p>
            <a:r>
              <a:rPr lang="en-US" dirty="0"/>
              <a:t>Fibrous </a:t>
            </a:r>
            <a:r>
              <a:rPr lang="en-US" dirty="0" err="1" smtClean="0"/>
              <a:t>pericardium,Serous</a:t>
            </a:r>
            <a:r>
              <a:rPr lang="en-US" dirty="0" smtClean="0"/>
              <a:t> </a:t>
            </a:r>
            <a:r>
              <a:rPr lang="en-US" dirty="0"/>
              <a:t>pericardium: parietal + visceral (</a:t>
            </a:r>
            <a:r>
              <a:rPr lang="en-US" dirty="0" err="1"/>
              <a:t>epicardium</a:t>
            </a:r>
            <a:r>
              <a:rPr lang="en-US" dirty="0"/>
              <a:t>)</a:t>
            </a:r>
          </a:p>
          <a:p>
            <a:r>
              <a:rPr lang="en-US" dirty="0"/>
              <a:t>Pericardial cavity with fluid → reduces friction</a:t>
            </a:r>
          </a:p>
          <a:p>
            <a:r>
              <a:rPr lang="en-US" b="1" dirty="0"/>
              <a:t>Myocardium</a:t>
            </a:r>
            <a:endParaRPr lang="en-US" dirty="0"/>
          </a:p>
          <a:p>
            <a:r>
              <a:rPr lang="en-US" dirty="0"/>
              <a:t>Thick cardiac muscle </a:t>
            </a:r>
            <a:r>
              <a:rPr lang="en-US" dirty="0" smtClean="0"/>
              <a:t>layer, Contains </a:t>
            </a:r>
            <a:r>
              <a:rPr lang="en-US" dirty="0"/>
              <a:t>contractile fibers + conduction system</a:t>
            </a:r>
          </a:p>
          <a:p>
            <a:r>
              <a:rPr lang="en-US" b="1" dirty="0"/>
              <a:t>Endocardium</a:t>
            </a:r>
            <a:endParaRPr lang="en-US" dirty="0"/>
          </a:p>
          <a:p>
            <a:r>
              <a:rPr lang="en-US" dirty="0"/>
              <a:t>Smooth endothelial </a:t>
            </a:r>
            <a:r>
              <a:rPr lang="en-US" dirty="0" smtClean="0"/>
              <a:t>layer, Lines </a:t>
            </a:r>
            <a:r>
              <a:rPr lang="en-US" dirty="0"/>
              <a:t>chambers &amp; </a:t>
            </a:r>
            <a:r>
              <a:rPr lang="en-US" dirty="0" smtClean="0"/>
              <a:t>valves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2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Heart Wall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9067800" cy="4114800"/>
          </a:xfrm>
        </p:spPr>
      </p:pic>
    </p:spTree>
    <p:extLst>
      <p:ext uri="{BB962C8B-B14F-4D97-AF65-F5344CB8AC3E}">
        <p14:creationId xmlns:p14="http://schemas.microsoft.com/office/powerpoint/2010/main" val="202106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9601200" cy="4648200"/>
          </a:xfrm>
        </p:spPr>
      </p:pic>
    </p:spTree>
    <p:extLst>
      <p:ext uri="{BB962C8B-B14F-4D97-AF65-F5344CB8AC3E}">
        <p14:creationId xmlns:p14="http://schemas.microsoft.com/office/powerpoint/2010/main" val="420296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9677400" cy="5334000"/>
          </a:xfrm>
        </p:spPr>
      </p:pic>
    </p:spTree>
    <p:extLst>
      <p:ext uri="{BB962C8B-B14F-4D97-AF65-F5344CB8AC3E}">
        <p14:creationId xmlns:p14="http://schemas.microsoft.com/office/powerpoint/2010/main" val="201059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Chambers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Right Atrium</a:t>
            </a:r>
          </a:p>
          <a:p>
            <a:r>
              <a:rPr lang="en-US" dirty="0"/>
              <a:t>Receives ** deoxygenated blood**: SVC, IVC, coronary sinus</a:t>
            </a:r>
          </a:p>
          <a:p>
            <a:r>
              <a:rPr lang="en-US" dirty="0"/>
              <a:t>Contains SA node</a:t>
            </a:r>
          </a:p>
          <a:p>
            <a:r>
              <a:rPr lang="en-US" b="1" dirty="0"/>
              <a:t>Right Ventricle</a:t>
            </a:r>
          </a:p>
          <a:p>
            <a:r>
              <a:rPr lang="en-US" dirty="0"/>
              <a:t>Pumps blood → pulmonary trunk</a:t>
            </a:r>
          </a:p>
          <a:p>
            <a:r>
              <a:rPr lang="en-US" dirty="0"/>
              <a:t>Thin-walled (low pressure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1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Chambers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Left Atrium</a:t>
            </a:r>
          </a:p>
          <a:p>
            <a:r>
              <a:rPr lang="en-US" dirty="0"/>
              <a:t>Receives </a:t>
            </a:r>
            <a:r>
              <a:rPr lang="en-US" b="1" dirty="0"/>
              <a:t>oxygenated blood</a:t>
            </a:r>
            <a:r>
              <a:rPr lang="en-US" dirty="0"/>
              <a:t> from 4 pulmonary veins</a:t>
            </a:r>
          </a:p>
          <a:p>
            <a:r>
              <a:rPr lang="en-US" b="1" dirty="0"/>
              <a:t>Left Ventricle</a:t>
            </a:r>
          </a:p>
          <a:p>
            <a:r>
              <a:rPr lang="en-US" dirty="0"/>
              <a:t>Thickest wall</a:t>
            </a:r>
          </a:p>
          <a:p>
            <a:r>
              <a:rPr lang="en-US" dirty="0"/>
              <a:t>Pumps blood to whole body via aorta</a:t>
            </a:r>
          </a:p>
          <a:p>
            <a:r>
              <a:rPr lang="en-US" dirty="0"/>
              <a:t>Highest pressure chamber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2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Valves (Functional Anatomy)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Atrioventricular</a:t>
            </a:r>
            <a:r>
              <a:rPr lang="en-US" b="1" dirty="0"/>
              <a:t> (AV) valves</a:t>
            </a:r>
          </a:p>
          <a:p>
            <a:r>
              <a:rPr lang="en-US" b="1" dirty="0"/>
              <a:t>Tricuspid (right)</a:t>
            </a:r>
            <a:endParaRPr lang="en-US" dirty="0"/>
          </a:p>
          <a:p>
            <a:r>
              <a:rPr lang="en-US" b="1" dirty="0"/>
              <a:t>Mitral/Bicuspid (</a:t>
            </a:r>
            <a:r>
              <a:rPr lang="en-US" b="1" dirty="0" smtClean="0"/>
              <a:t>left </a:t>
            </a:r>
            <a:r>
              <a:rPr lang="en-US" dirty="0" smtClean="0"/>
              <a:t>Function</a:t>
            </a:r>
            <a:r>
              <a:rPr lang="en-US" dirty="0"/>
              <a:t>: Prevent backflow from ventricles → atria</a:t>
            </a:r>
          </a:p>
          <a:p>
            <a:r>
              <a:rPr lang="en-US" b="1" dirty="0"/>
              <a:t>Chordae </a:t>
            </a:r>
            <a:r>
              <a:rPr lang="en-US" b="1" dirty="0" err="1"/>
              <a:t>tendineae</a:t>
            </a:r>
            <a:r>
              <a:rPr lang="en-US" b="1" dirty="0"/>
              <a:t> + papillary </a:t>
            </a:r>
            <a:r>
              <a:rPr lang="en-US" b="1" dirty="0" smtClean="0"/>
              <a:t>muscles:</a:t>
            </a:r>
            <a:r>
              <a:rPr lang="en-US" dirty="0" smtClean="0"/>
              <a:t> Prevent </a:t>
            </a:r>
            <a:r>
              <a:rPr lang="en-US" dirty="0"/>
              <a:t>valve prolapse during ventricular systole</a:t>
            </a:r>
          </a:p>
          <a:p>
            <a:r>
              <a:rPr lang="en-US" b="1" dirty="0"/>
              <a:t>Semilunar valves</a:t>
            </a:r>
          </a:p>
          <a:p>
            <a:r>
              <a:rPr lang="en-US" b="1" dirty="0"/>
              <a:t>Pulmonary valve</a:t>
            </a:r>
            <a:endParaRPr lang="en-US" dirty="0"/>
          </a:p>
          <a:p>
            <a:r>
              <a:rPr lang="en-US" b="1" dirty="0"/>
              <a:t>Aortic valve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Heart muscle receives blood via:</a:t>
            </a:r>
          </a:p>
          <a:p>
            <a:r>
              <a:rPr lang="en-US" dirty="0"/>
              <a:t>Right &amp; left coronary arteries (from aortic root)</a:t>
            </a:r>
          </a:p>
          <a:p>
            <a:r>
              <a:rPr lang="en-US" dirty="0"/>
              <a:t>Branch into: LAD, circumflex, marginal, PDA, etc.</a:t>
            </a:r>
          </a:p>
          <a:p>
            <a:r>
              <a:rPr lang="en-US" dirty="0"/>
              <a:t>Coronary veins → coronary sinus → right atrium</a:t>
            </a:r>
          </a:p>
          <a:p>
            <a:r>
              <a:rPr lang="en-US" b="1" dirty="0"/>
              <a:t>High-yield physiology</a:t>
            </a:r>
            <a:endParaRPr lang="en-US" dirty="0"/>
          </a:p>
          <a:p>
            <a:r>
              <a:rPr lang="en-US" dirty="0"/>
              <a:t>Maximal coronary perfusion during </a:t>
            </a:r>
            <a:r>
              <a:rPr lang="en-US" b="1" dirty="0"/>
              <a:t>diastole</a:t>
            </a:r>
            <a:endParaRPr lang="en-US" dirty="0"/>
          </a:p>
          <a:p>
            <a:r>
              <a:rPr lang="en-US" dirty="0"/>
              <a:t>LV hypertrophy ↓ coronary flow (increased wall thickness)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Circulation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8305800" cy="3962400"/>
          </a:xfrm>
        </p:spPr>
      </p:pic>
    </p:spTree>
    <p:extLst>
      <p:ext uri="{BB962C8B-B14F-4D97-AF65-F5344CB8AC3E}">
        <p14:creationId xmlns:p14="http://schemas.microsoft.com/office/powerpoint/2010/main" val="263766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Conduction System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 Node</a:t>
            </a:r>
            <a:r>
              <a:rPr lang="en-US" dirty="0"/>
              <a:t> → primary pacemaker</a:t>
            </a:r>
          </a:p>
          <a:p>
            <a:r>
              <a:rPr lang="en-US" b="1" dirty="0"/>
              <a:t>AV Node</a:t>
            </a:r>
            <a:r>
              <a:rPr lang="en-US" dirty="0"/>
              <a:t> → slows conduction (AV delay)</a:t>
            </a:r>
          </a:p>
          <a:p>
            <a:r>
              <a:rPr lang="en-US" b="1" dirty="0"/>
              <a:t>Bundle of His</a:t>
            </a:r>
            <a:r>
              <a:rPr lang="en-US" dirty="0"/>
              <a:t> → only bridge atria–ventricles</a:t>
            </a:r>
          </a:p>
          <a:p>
            <a:r>
              <a:rPr lang="en-US" b="1" dirty="0"/>
              <a:t>Right &amp; left bundle branches</a:t>
            </a:r>
            <a:endParaRPr lang="en-US" dirty="0"/>
          </a:p>
          <a:p>
            <a:r>
              <a:rPr lang="en-US" b="1" dirty="0"/>
              <a:t>Purkinje fibers</a:t>
            </a:r>
            <a:r>
              <a:rPr lang="en-US" dirty="0"/>
              <a:t> → rapid conduction → coordinated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40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Conduction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9067800" cy="3657600"/>
          </a:xfrm>
        </p:spPr>
      </p:pic>
    </p:spTree>
    <p:extLst>
      <p:ext uri="{BB962C8B-B14F-4D97-AF65-F5344CB8AC3E}">
        <p14:creationId xmlns:p14="http://schemas.microsoft.com/office/powerpoint/2010/main" val="3824105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Conduction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7924800" cy="3962400"/>
          </a:xfrm>
        </p:spPr>
      </p:pic>
    </p:spTree>
    <p:extLst>
      <p:ext uri="{BB962C8B-B14F-4D97-AF65-F5344CB8AC3E}">
        <p14:creationId xmlns:p14="http://schemas.microsoft.com/office/powerpoint/2010/main" val="436419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 to Conduction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 node → RCA (60%) or LCA (40%)</a:t>
            </a:r>
          </a:p>
          <a:p>
            <a:r>
              <a:rPr lang="en-US" dirty="0"/>
              <a:t>AV node → RCA (85–90%)</a:t>
            </a:r>
          </a:p>
          <a:p>
            <a:r>
              <a:rPr lang="en-US" dirty="0"/>
              <a:t>Bundle branches → LAD</a:t>
            </a:r>
          </a:p>
          <a:p>
            <a:r>
              <a:rPr lang="en-US" dirty="0"/>
              <a:t>Purkinje network → LAD + RCA branches</a:t>
            </a:r>
          </a:p>
          <a:p>
            <a:r>
              <a:rPr lang="en-US" dirty="0"/>
              <a:t>Damage → arrhythmias or heart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 System: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Cardiovascular (Cardio = heart, Vascular = blood vessels)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system is divided into two main parts:</a:t>
            </a:r>
          </a:p>
          <a:p>
            <a:r>
              <a:rPr lang="en-US" b="1" dirty="0"/>
              <a:t>The heart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→ pumping action ensures constant blood circulation.</a:t>
            </a:r>
          </a:p>
          <a:p>
            <a:r>
              <a:rPr lang="en-US" b="1" dirty="0"/>
              <a:t>The blood vessels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→ long, branching network through which blood flows.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7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Muscle Functional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Characteristics:</a:t>
            </a:r>
          </a:p>
          <a:p>
            <a:r>
              <a:rPr lang="en-US" b="1" dirty="0"/>
              <a:t>Striated</a:t>
            </a:r>
            <a:r>
              <a:rPr lang="en-US" dirty="0"/>
              <a:t>, </a:t>
            </a:r>
            <a:r>
              <a:rPr lang="en-US" b="1" dirty="0"/>
              <a:t>branched cells</a:t>
            </a:r>
            <a:endParaRPr lang="en-US" dirty="0"/>
          </a:p>
          <a:p>
            <a:r>
              <a:rPr lang="en-US" b="1" dirty="0"/>
              <a:t>Intercalated discs</a:t>
            </a:r>
            <a:endParaRPr lang="en-US" dirty="0"/>
          </a:p>
          <a:p>
            <a:r>
              <a:rPr lang="en-US" b="1" dirty="0"/>
              <a:t>Gap junctions</a:t>
            </a:r>
            <a:r>
              <a:rPr lang="en-US" dirty="0"/>
              <a:t> → electrical syncytium</a:t>
            </a:r>
          </a:p>
          <a:p>
            <a:r>
              <a:rPr lang="en-US" b="1" dirty="0"/>
              <a:t>Desmosomes</a:t>
            </a:r>
            <a:r>
              <a:rPr lang="en-US" dirty="0"/>
              <a:t> → mechanical strength</a:t>
            </a:r>
          </a:p>
          <a:p>
            <a:r>
              <a:rPr lang="en-US" b="1" dirty="0"/>
              <a:t>High mitochondrial density</a:t>
            </a:r>
            <a:r>
              <a:rPr lang="en-US" dirty="0"/>
              <a:t> → fatigue resistant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06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Anatomy of the Pulmonary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ventricle → pulmonary trunk → pulmonary arteries → lungs → pulmonary veins → left atrium</a:t>
            </a:r>
          </a:p>
          <a:p>
            <a:r>
              <a:rPr lang="en-US" dirty="0"/>
              <a:t>Features:</a:t>
            </a:r>
          </a:p>
          <a:p>
            <a:r>
              <a:rPr lang="en-US" dirty="0"/>
              <a:t>Low pressure (15–25 mmHg)</a:t>
            </a:r>
          </a:p>
          <a:p>
            <a:r>
              <a:rPr lang="en-US" dirty="0"/>
              <a:t>Thin-walled RV</a:t>
            </a:r>
          </a:p>
          <a:p>
            <a:r>
              <a:rPr lang="en-US" dirty="0"/>
              <a:t>Gas exchange in alveoli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6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Anatomy of the Systemic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Left ventricle → aorta → arteries → arterioles → capillaries → </a:t>
            </a:r>
            <a:r>
              <a:rPr lang="en-US" dirty="0" err="1"/>
              <a:t>venules</a:t>
            </a:r>
            <a:r>
              <a:rPr lang="en-US" dirty="0"/>
              <a:t> → veins → right atrium</a:t>
            </a:r>
          </a:p>
          <a:p>
            <a:r>
              <a:rPr lang="en-US" dirty="0"/>
              <a:t>Features:</a:t>
            </a:r>
          </a:p>
          <a:p>
            <a:r>
              <a:rPr lang="en-US" dirty="0"/>
              <a:t>High pressure system</a:t>
            </a:r>
          </a:p>
          <a:p>
            <a:r>
              <a:rPr lang="en-US" dirty="0"/>
              <a:t>Arterioles are </a:t>
            </a:r>
            <a:r>
              <a:rPr lang="en-US" b="1" dirty="0"/>
              <a:t>primary resistance vessels</a:t>
            </a:r>
            <a:endParaRPr lang="en-US" dirty="0"/>
          </a:p>
          <a:p>
            <a:r>
              <a:rPr lang="en-US" dirty="0"/>
              <a:t>Capillaries → exchange of nutrients/gases</a:t>
            </a:r>
          </a:p>
          <a:p>
            <a:r>
              <a:rPr lang="en-US" dirty="0"/>
              <a:t>Veins → act as </a:t>
            </a:r>
            <a:r>
              <a:rPr lang="en-US" b="1" dirty="0"/>
              <a:t>blood reservoirs (70%)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24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Drains excess interstitial fluid</a:t>
            </a:r>
          </a:p>
          <a:p>
            <a:r>
              <a:rPr lang="en-US" dirty="0"/>
              <a:t>Returns proteins &amp; lymph to bloodstream</a:t>
            </a:r>
          </a:p>
          <a:p>
            <a:r>
              <a:rPr lang="en-US" dirty="0"/>
              <a:t>Filters pathogens</a:t>
            </a:r>
          </a:p>
          <a:p>
            <a:r>
              <a:rPr lang="en-US" dirty="0"/>
              <a:t>Works closely with CV system to maintain fluid balance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7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Arteries &amp; Arterioles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These vessels transport blood </a:t>
            </a:r>
            <a:r>
              <a:rPr lang="en-US" b="1" dirty="0"/>
              <a:t>away from the heart</a:t>
            </a:r>
            <a:r>
              <a:rPr lang="en-US" dirty="0"/>
              <a:t>.</a:t>
            </a:r>
          </a:p>
          <a:p>
            <a:r>
              <a:rPr lang="en-US" b="1" dirty="0"/>
              <a:t>Structure: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arteries and arterioles have </a:t>
            </a:r>
            <a:r>
              <a:rPr lang="en-US" b="1" dirty="0"/>
              <a:t>three wall layers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Tunica adventitia</a:t>
            </a:r>
            <a:r>
              <a:rPr lang="en-US" dirty="0" smtClean="0"/>
              <a:t> Outer </a:t>
            </a:r>
            <a:r>
              <a:rPr lang="en-US" dirty="0"/>
              <a:t>fibrous tissue layer</a:t>
            </a:r>
          </a:p>
          <a:p>
            <a:r>
              <a:rPr lang="en-US" b="1" dirty="0"/>
              <a:t>Tunica </a:t>
            </a:r>
            <a:r>
              <a:rPr lang="en-US" b="1" dirty="0" smtClean="0"/>
              <a:t>media</a:t>
            </a:r>
            <a:r>
              <a:rPr lang="en-US" dirty="0" smtClean="0"/>
              <a:t> Middle </a:t>
            </a:r>
            <a:r>
              <a:rPr lang="en-US" dirty="0"/>
              <a:t>layer of </a:t>
            </a:r>
            <a:r>
              <a:rPr lang="en-US" b="1" dirty="0"/>
              <a:t>smooth muscle + elastic tissue</a:t>
            </a:r>
            <a:endParaRPr lang="en-US" dirty="0"/>
          </a:p>
          <a:p>
            <a:r>
              <a:rPr lang="en-US" b="1" dirty="0"/>
              <a:t>Tunica </a:t>
            </a:r>
            <a:r>
              <a:rPr lang="en-US" b="1" dirty="0" smtClean="0"/>
              <a:t>intima</a:t>
            </a:r>
            <a:r>
              <a:rPr lang="en-US" dirty="0" smtClean="0"/>
              <a:t> Inner </a:t>
            </a:r>
            <a:r>
              <a:rPr lang="en-US" dirty="0"/>
              <a:t>lining of </a:t>
            </a:r>
            <a:r>
              <a:rPr lang="en-US" b="1" dirty="0"/>
              <a:t>squamous epithelium (endothelium)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9220200" cy="4953000"/>
          </a:xfrm>
        </p:spPr>
      </p:pic>
    </p:spTree>
    <p:extLst>
      <p:ext uri="{BB962C8B-B14F-4D97-AF65-F5344CB8AC3E}">
        <p14:creationId xmlns:p14="http://schemas.microsoft.com/office/powerpoint/2010/main" val="2655807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Arterial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Elastic Arteries (Aorta &amp; Major Arteries)</a:t>
            </a:r>
          </a:p>
          <a:p>
            <a:r>
              <a:rPr lang="en-US" dirty="0"/>
              <a:t>Tunica media → </a:t>
            </a:r>
            <a:r>
              <a:rPr lang="en-US" b="1" dirty="0"/>
              <a:t>more elastic fibers</a:t>
            </a:r>
            <a:r>
              <a:rPr lang="en-US" dirty="0"/>
              <a:t>, fewer smooth muscle cells</a:t>
            </a:r>
          </a:p>
          <a:p>
            <a:pPr lvl="1"/>
            <a:r>
              <a:rPr lang="en-US" dirty="0" smtClean="0"/>
              <a:t>Stretch </a:t>
            </a:r>
            <a:r>
              <a:rPr lang="en-US" dirty="0"/>
              <a:t>during </a:t>
            </a:r>
            <a:r>
              <a:rPr lang="en-US" dirty="0" smtClean="0"/>
              <a:t>systole, Absorb </a:t>
            </a:r>
            <a:r>
              <a:rPr lang="en-US" dirty="0"/>
              <a:t>high-pressure wave from the heart</a:t>
            </a:r>
          </a:p>
          <a:p>
            <a:pPr lvl="1"/>
            <a:r>
              <a:rPr lang="en-US" dirty="0"/>
              <a:t>Recoil in diastole (</a:t>
            </a:r>
            <a:r>
              <a:rPr lang="en-US" dirty="0" err="1"/>
              <a:t>Windkessel</a:t>
            </a:r>
            <a:r>
              <a:rPr lang="en-US" dirty="0"/>
              <a:t> effect)</a:t>
            </a:r>
          </a:p>
          <a:p>
            <a:r>
              <a:rPr lang="en-US" b="1" dirty="0"/>
              <a:t>Muscular Arteries → Arterioles</a:t>
            </a:r>
          </a:p>
          <a:p>
            <a:r>
              <a:rPr lang="en-US" dirty="0"/>
              <a:t>As arteries branch and become smaller:</a:t>
            </a:r>
          </a:p>
          <a:p>
            <a:pPr lvl="1"/>
            <a:r>
              <a:rPr lang="en-US" dirty="0"/>
              <a:t>Tunica media becomes </a:t>
            </a:r>
            <a:r>
              <a:rPr lang="en-US" b="1" dirty="0"/>
              <a:t>mostly smooth </a:t>
            </a:r>
            <a:r>
              <a:rPr lang="en-US" b="1" dirty="0" smtClean="0"/>
              <a:t>muscle</a:t>
            </a:r>
            <a:r>
              <a:rPr lang="en-US" dirty="0" smtClean="0"/>
              <a:t>, Elastic </a:t>
            </a:r>
            <a:r>
              <a:rPr lang="en-US" dirty="0"/>
              <a:t>fibers decrease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18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Arterioles: Resistance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Arterioles = smallest arteries</a:t>
            </a:r>
            <a:endParaRPr lang="en-US" dirty="0"/>
          </a:p>
          <a:p>
            <a:r>
              <a:rPr lang="en-US" dirty="0"/>
              <a:t>Tunica media almost entirely </a:t>
            </a:r>
            <a:r>
              <a:rPr lang="en-US" b="1" dirty="0"/>
              <a:t>smooth muscle</a:t>
            </a:r>
            <a:endParaRPr lang="en-US" dirty="0"/>
          </a:p>
          <a:p>
            <a:r>
              <a:rPr lang="en-US" dirty="0"/>
              <a:t>Their diameter is </a:t>
            </a:r>
            <a:r>
              <a:rPr lang="en-US" b="1" dirty="0"/>
              <a:t>precisely regulated</a:t>
            </a:r>
            <a:endParaRPr lang="en-US" dirty="0"/>
          </a:p>
          <a:p>
            <a:r>
              <a:rPr lang="en-US" b="1" dirty="0"/>
              <a:t>Systemic blood pressure</a:t>
            </a:r>
            <a:r>
              <a:rPr lang="en-US" dirty="0"/>
              <a:t> is mainly determined by: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resistance</a:t>
            </a:r>
            <a:r>
              <a:rPr lang="en-US" dirty="0"/>
              <a:t> they offer to blood flow</a:t>
            </a:r>
            <a:br>
              <a:rPr lang="en-US" dirty="0"/>
            </a:br>
            <a:r>
              <a:rPr lang="en-US" dirty="0"/>
              <a:t>→ Hence called </a:t>
            </a:r>
            <a:r>
              <a:rPr lang="en-US" b="1" dirty="0"/>
              <a:t>resistance vessels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19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Difference: Arteries </a:t>
            </a:r>
            <a:r>
              <a:rPr lang="en-US" dirty="0" err="1"/>
              <a:t>vs</a:t>
            </a:r>
            <a:r>
              <a:rPr lang="en-US" dirty="0"/>
              <a:t>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Arteries have thicker walls than veins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Reason:</a:t>
            </a:r>
          </a:p>
          <a:p>
            <a:r>
              <a:rPr lang="en-US" dirty="0"/>
              <a:t>Must withstand </a:t>
            </a:r>
            <a:r>
              <a:rPr lang="en-US" b="1" dirty="0"/>
              <a:t>higher pressure</a:t>
            </a:r>
            <a:r>
              <a:rPr lang="en-US" dirty="0"/>
              <a:t> of arterial blood</a:t>
            </a:r>
          </a:p>
          <a:p>
            <a:r>
              <a:rPr lang="en-US" dirty="0"/>
              <a:t>Have more smooth muscle &amp; elastic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5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Anastomoses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Arteries that </a:t>
            </a:r>
            <a:r>
              <a:rPr lang="en-US" b="1" dirty="0"/>
              <a:t>connect</a:t>
            </a:r>
            <a:r>
              <a:rPr lang="en-US" dirty="0"/>
              <a:t> to form a link between main arteries supplying the same area.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Palms of hands</a:t>
            </a:r>
          </a:p>
          <a:p>
            <a:r>
              <a:rPr lang="en-US" dirty="0"/>
              <a:t>Soles of feet</a:t>
            </a:r>
          </a:p>
          <a:p>
            <a:r>
              <a:rPr lang="en-US" dirty="0"/>
              <a:t>Brain</a:t>
            </a:r>
          </a:p>
          <a:p>
            <a:r>
              <a:rPr lang="en-US" dirty="0"/>
              <a:t>Joints</a:t>
            </a:r>
          </a:p>
          <a:p>
            <a:r>
              <a:rPr lang="en-US" dirty="0"/>
              <a:t>Limited presence in heart muscle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8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heart pumps blood into </a:t>
            </a:r>
            <a:r>
              <a:rPr lang="en-US" b="1" dirty="0"/>
              <a:t>two anatomically separate circulations</a:t>
            </a:r>
            <a:r>
              <a:rPr lang="en-US" dirty="0"/>
              <a:t>:</a:t>
            </a:r>
          </a:p>
          <a:p>
            <a:r>
              <a:rPr lang="en-US" b="1" dirty="0"/>
              <a:t>Pulmonary circulation</a:t>
            </a:r>
            <a:endParaRPr lang="en-US" dirty="0"/>
          </a:p>
          <a:p>
            <a:r>
              <a:rPr lang="en-US" b="1" dirty="0"/>
              <a:t>Systemic circulation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68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Artery that is the </a:t>
            </a:r>
            <a:r>
              <a:rPr lang="en-US" b="1" dirty="0"/>
              <a:t>sole supply</a:t>
            </a:r>
            <a:r>
              <a:rPr lang="en-US" dirty="0"/>
              <a:t> of blood to a tissue.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Branches of the Circle of Willis</a:t>
            </a:r>
          </a:p>
          <a:p>
            <a:r>
              <a:rPr lang="en-US" dirty="0"/>
              <a:t>Central artery of the retina</a:t>
            </a:r>
          </a:p>
          <a:p>
            <a:r>
              <a:rPr lang="en-US" b="1" dirty="0"/>
              <a:t>Clinical Significance: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→ </a:t>
            </a:r>
            <a:r>
              <a:rPr lang="en-US" b="1" dirty="0"/>
              <a:t>Occlusion → complete tissue death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→ No collateral 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Capillary Wall Structure:</a:t>
            </a:r>
            <a:endParaRPr lang="en-US" dirty="0"/>
          </a:p>
          <a:p>
            <a:r>
              <a:rPr lang="en-US" b="1" dirty="0"/>
              <a:t>Single layer</a:t>
            </a:r>
            <a:r>
              <a:rPr lang="en-US" dirty="0"/>
              <a:t> of endothelial cells</a:t>
            </a:r>
          </a:p>
          <a:p>
            <a:r>
              <a:rPr lang="en-US" dirty="0"/>
              <a:t>Thin </a:t>
            </a:r>
            <a:r>
              <a:rPr lang="en-US" b="1" dirty="0"/>
              <a:t>basement membrane</a:t>
            </a:r>
            <a:endParaRPr lang="en-US" dirty="0"/>
          </a:p>
          <a:p>
            <a:r>
              <a:rPr lang="en-US" dirty="0"/>
              <a:t>Allows passage of:</a:t>
            </a:r>
          </a:p>
          <a:p>
            <a:pPr lvl="1"/>
            <a:r>
              <a:rPr lang="en-US" dirty="0" smtClean="0"/>
              <a:t>Water, Electrolytes, Small </a:t>
            </a:r>
            <a:r>
              <a:rPr lang="en-US" dirty="0"/>
              <a:t>molecules</a:t>
            </a:r>
          </a:p>
          <a:p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allow:</a:t>
            </a:r>
          </a:p>
          <a:p>
            <a:pPr lvl="1"/>
            <a:r>
              <a:rPr lang="en-US" dirty="0"/>
              <a:t>Large molecules (</a:t>
            </a:r>
            <a:r>
              <a:rPr lang="en-US" dirty="0" smtClean="0"/>
              <a:t>proteins),Blood </a:t>
            </a:r>
            <a:r>
              <a:rPr lang="en-US" dirty="0"/>
              <a:t>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47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Capillary Network &amp; </a:t>
            </a:r>
            <a:r>
              <a:rPr lang="en-US" b="1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Capillaries </a:t>
            </a:r>
            <a:r>
              <a:rPr lang="en-US" dirty="0"/>
              <a:t>link </a:t>
            </a:r>
            <a:r>
              <a:rPr lang="en-US" b="1" dirty="0"/>
              <a:t>smallest arterioles</a:t>
            </a:r>
            <a:r>
              <a:rPr lang="en-US" dirty="0"/>
              <a:t> to </a:t>
            </a:r>
            <a:r>
              <a:rPr lang="en-US" b="1" dirty="0"/>
              <a:t>smallest </a:t>
            </a:r>
            <a:r>
              <a:rPr lang="en-US" b="1" dirty="0" err="1"/>
              <a:t>venules</a:t>
            </a:r>
            <a:endParaRPr lang="en-US" dirty="0"/>
          </a:p>
          <a:p>
            <a:r>
              <a:rPr lang="en-US" dirty="0"/>
              <a:t>Diameter ≈ </a:t>
            </a:r>
            <a:r>
              <a:rPr lang="en-US" b="1" dirty="0"/>
              <a:t>7 </a:t>
            </a:r>
            <a:r>
              <a:rPr lang="el-GR" b="1" dirty="0"/>
              <a:t>μ</a:t>
            </a:r>
            <a:r>
              <a:rPr lang="en-US" b="1" dirty="0"/>
              <a:t>m</a:t>
            </a:r>
            <a:r>
              <a:rPr lang="en-US" dirty="0"/>
              <a:t> (same as RBC)</a:t>
            </a:r>
          </a:p>
          <a:p>
            <a:r>
              <a:rPr lang="en-US" dirty="0"/>
              <a:t>Site of </a:t>
            </a:r>
            <a:r>
              <a:rPr lang="en-US" b="1" dirty="0"/>
              <a:t>exchange</a:t>
            </a:r>
            <a:r>
              <a:rPr lang="en-US" dirty="0"/>
              <a:t>:</a:t>
            </a:r>
          </a:p>
          <a:p>
            <a:r>
              <a:rPr lang="en-US" dirty="0"/>
              <a:t>O₂</a:t>
            </a:r>
          </a:p>
          <a:p>
            <a:r>
              <a:rPr lang="en-US" dirty="0"/>
              <a:t>CO₂</a:t>
            </a:r>
          </a:p>
          <a:p>
            <a:r>
              <a:rPr lang="en-US" dirty="0"/>
              <a:t>Nutrients</a:t>
            </a:r>
          </a:p>
          <a:p>
            <a:r>
              <a:rPr lang="en-US" dirty="0"/>
              <a:t>Wastes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Precapillary</a:t>
            </a:r>
            <a:r>
              <a:rPr lang="en-US" dirty="0"/>
              <a:t> Sphincters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to capillary beds is controlled by </a:t>
            </a:r>
            <a:r>
              <a:rPr lang="en-US" b="1" dirty="0"/>
              <a:t>rings of smooth muscle</a:t>
            </a:r>
            <a:endParaRPr lang="en-US" dirty="0"/>
          </a:p>
          <a:p>
            <a:r>
              <a:rPr lang="en-US" dirty="0"/>
              <a:t>Called </a:t>
            </a:r>
            <a:r>
              <a:rPr lang="en-US" b="1" dirty="0" err="1"/>
              <a:t>precapillary</a:t>
            </a:r>
            <a:r>
              <a:rPr lang="en-US" b="1" dirty="0"/>
              <a:t> sphincters</a:t>
            </a:r>
            <a:endParaRPr lang="en-US" dirty="0"/>
          </a:p>
          <a:p>
            <a:r>
              <a:rPr lang="en-US" b="1" dirty="0"/>
              <a:t>Regulated by:</a:t>
            </a:r>
            <a:endParaRPr lang="en-US" dirty="0"/>
          </a:p>
          <a:p>
            <a:r>
              <a:rPr lang="en-US" dirty="0"/>
              <a:t>Hypoxia → sphincters dilate</a:t>
            </a:r>
          </a:p>
          <a:p>
            <a:r>
              <a:rPr lang="en-US" dirty="0"/>
              <a:t>Accumulation of tissue waste</a:t>
            </a:r>
          </a:p>
          <a:p>
            <a:r>
              <a:rPr lang="en-US" dirty="0"/>
              <a:t>High metabolic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43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Sinusoids (Special Capillaries)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Locations:</a:t>
            </a:r>
            <a:endParaRPr lang="en-US" dirty="0"/>
          </a:p>
          <a:p>
            <a:r>
              <a:rPr lang="en-US" dirty="0"/>
              <a:t>Liver</a:t>
            </a:r>
          </a:p>
          <a:p>
            <a:r>
              <a:rPr lang="en-US" dirty="0"/>
              <a:t>Bone marrow</a:t>
            </a:r>
          </a:p>
          <a:p>
            <a:r>
              <a:rPr lang="en-US" dirty="0"/>
              <a:t>Spleen (not mentioned but relevant)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r>
              <a:rPr lang="en-US" b="1" dirty="0"/>
              <a:t>Wider</a:t>
            </a:r>
            <a:r>
              <a:rPr lang="en-US" dirty="0"/>
              <a:t>, </a:t>
            </a:r>
            <a:r>
              <a:rPr lang="en-US" b="1" dirty="0"/>
              <a:t>irregular lumen</a:t>
            </a:r>
            <a:endParaRPr lang="en-US" dirty="0"/>
          </a:p>
          <a:p>
            <a:r>
              <a:rPr lang="en-US" b="1" dirty="0"/>
              <a:t>Leaky</a:t>
            </a:r>
            <a:r>
              <a:rPr lang="en-US" dirty="0"/>
              <a:t> walls (incomplete endothelial lining)</a:t>
            </a:r>
          </a:p>
          <a:p>
            <a:r>
              <a:rPr lang="en-US" dirty="0"/>
              <a:t>Blood flows </a:t>
            </a:r>
            <a:r>
              <a:rPr lang="en-US" b="1" dirty="0"/>
              <a:t>slowly</a:t>
            </a:r>
            <a:r>
              <a:rPr lang="en-US" dirty="0"/>
              <a:t> and at </a:t>
            </a:r>
            <a:r>
              <a:rPr lang="en-US" b="1" dirty="0"/>
              <a:t>low pressure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39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Capillary Refill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Test:</a:t>
            </a:r>
            <a:endParaRPr lang="en-US" dirty="0"/>
          </a:p>
          <a:p>
            <a:r>
              <a:rPr lang="en-US" dirty="0"/>
              <a:t>Press skin → turns pale</a:t>
            </a:r>
          </a:p>
          <a:p>
            <a:r>
              <a:rPr lang="en-US" dirty="0"/>
              <a:t>Time to become pink again = capillary refill time</a:t>
            </a:r>
          </a:p>
          <a:p>
            <a:r>
              <a:rPr lang="en-US" b="1" dirty="0"/>
              <a:t>Normal: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→ </a:t>
            </a:r>
            <a:r>
              <a:rPr lang="en-US" b="1" dirty="0"/>
              <a:t>&lt; 2 seconds</a:t>
            </a:r>
            <a:endParaRPr lang="en-US" dirty="0"/>
          </a:p>
          <a:p>
            <a:r>
              <a:rPr lang="en-US" b="1" dirty="0"/>
              <a:t>Prolonged refill suggests:</a:t>
            </a:r>
            <a:endParaRPr lang="en-US" dirty="0"/>
          </a:p>
          <a:p>
            <a:r>
              <a:rPr lang="en-US" dirty="0"/>
              <a:t>Poor </a:t>
            </a:r>
            <a:r>
              <a:rPr lang="en-US" dirty="0" smtClean="0"/>
              <a:t>perfusion, Shock, Dehydration</a:t>
            </a:r>
            <a:endParaRPr lang="en-US" dirty="0"/>
          </a:p>
          <a:p>
            <a:r>
              <a:rPr lang="en-US" dirty="0"/>
              <a:t>Low cardiac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2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Veins &amp; </a:t>
            </a:r>
            <a:r>
              <a:rPr lang="en-US" dirty="0" err="1"/>
              <a:t>Venules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Function:</a:t>
            </a:r>
            <a:endParaRPr lang="en-US" dirty="0"/>
          </a:p>
          <a:p>
            <a:r>
              <a:rPr lang="en-US" dirty="0"/>
              <a:t>Veins return blood </a:t>
            </a:r>
            <a:r>
              <a:rPr lang="en-US" b="1" dirty="0"/>
              <a:t>at low pressure</a:t>
            </a:r>
            <a:r>
              <a:rPr lang="en-US" dirty="0"/>
              <a:t> to the heart.</a:t>
            </a:r>
          </a:p>
          <a:p>
            <a:r>
              <a:rPr lang="en-US" b="1" dirty="0"/>
              <a:t>Wall Structure: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Same three layers as </a:t>
            </a:r>
            <a:r>
              <a:rPr lang="en-US" dirty="0" smtClean="0"/>
              <a:t>arteries</a:t>
            </a:r>
            <a:endParaRPr lang="en-US" dirty="0"/>
          </a:p>
          <a:p>
            <a:r>
              <a:rPr lang="en-US" b="1" dirty="0"/>
              <a:t>Tunica adventitia</a:t>
            </a:r>
            <a:endParaRPr lang="en-US" dirty="0"/>
          </a:p>
          <a:p>
            <a:r>
              <a:rPr lang="en-US" b="1" dirty="0"/>
              <a:t>Tunica media</a:t>
            </a:r>
            <a:endParaRPr lang="en-US" dirty="0"/>
          </a:p>
          <a:p>
            <a:r>
              <a:rPr lang="en-US" b="1" dirty="0"/>
              <a:t>Tunica intima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03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&amp; Functional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cut:</a:t>
            </a:r>
          </a:p>
          <a:p>
            <a:r>
              <a:rPr lang="en-US" b="1" dirty="0"/>
              <a:t>Veins collapse</a:t>
            </a:r>
            <a:r>
              <a:rPr lang="en-US" dirty="0"/>
              <a:t> (thin walls, low pressure)</a:t>
            </a:r>
          </a:p>
          <a:p>
            <a:r>
              <a:rPr lang="en-US" b="1" dirty="0"/>
              <a:t>Arteries remain open</a:t>
            </a:r>
            <a:r>
              <a:rPr lang="en-US" dirty="0"/>
              <a:t> (thicker walls)</a:t>
            </a:r>
          </a:p>
          <a:p>
            <a:r>
              <a:rPr lang="en-US" b="1" dirty="0"/>
              <a:t>Blood flow:</a:t>
            </a:r>
          </a:p>
          <a:p>
            <a:r>
              <a:rPr lang="en-US" b="1" dirty="0"/>
              <a:t>Artery cut</a:t>
            </a:r>
            <a:r>
              <a:rPr lang="en-US" dirty="0"/>
              <a:t> → spurting, high-pressure jets</a:t>
            </a:r>
          </a:p>
          <a:p>
            <a:r>
              <a:rPr lang="en-US" b="1" dirty="0"/>
              <a:t>Vein cut</a:t>
            </a:r>
            <a:r>
              <a:rPr lang="en-US" dirty="0"/>
              <a:t> → slow, steady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64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Structure:</a:t>
            </a:r>
          </a:p>
          <a:p>
            <a:r>
              <a:rPr lang="en-US" dirty="0"/>
              <a:t>Formed by </a:t>
            </a:r>
            <a:r>
              <a:rPr lang="en-US" b="1" dirty="0"/>
              <a:t>folds of tunica intima</a:t>
            </a:r>
            <a:endParaRPr lang="en-US" dirty="0"/>
          </a:p>
          <a:p>
            <a:r>
              <a:rPr lang="en-US" dirty="0"/>
              <a:t>Reinforced with connective tissue</a:t>
            </a:r>
          </a:p>
          <a:p>
            <a:r>
              <a:rPr lang="en-US" dirty="0"/>
              <a:t>Semilunar cusps with concavity </a:t>
            </a:r>
            <a:r>
              <a:rPr lang="en-US" b="1" dirty="0"/>
              <a:t>toward the heart</a:t>
            </a:r>
            <a:endParaRPr lang="en-US" dirty="0"/>
          </a:p>
          <a:p>
            <a:r>
              <a:rPr lang="en-US" b="1" dirty="0"/>
              <a:t>Location:</a:t>
            </a:r>
          </a:p>
          <a:p>
            <a:r>
              <a:rPr lang="en-US" b="1" dirty="0"/>
              <a:t>Abundant in limb veins</a:t>
            </a:r>
            <a:r>
              <a:rPr lang="en-US" dirty="0"/>
              <a:t>, especially lower limbs</a:t>
            </a:r>
          </a:p>
          <a:p>
            <a:r>
              <a:rPr lang="en-US" b="1" dirty="0"/>
              <a:t>Absent</a:t>
            </a:r>
            <a:r>
              <a:rPr lang="en-US" dirty="0"/>
              <a:t> in:</a:t>
            </a:r>
          </a:p>
          <a:p>
            <a:pPr lvl="1"/>
            <a:r>
              <a:rPr lang="en-US" dirty="0"/>
              <a:t>Very small </a:t>
            </a:r>
            <a:r>
              <a:rPr lang="en-US" dirty="0" smtClean="0"/>
              <a:t>veins, Very </a:t>
            </a:r>
            <a:r>
              <a:rPr lang="en-US" dirty="0"/>
              <a:t>large </a:t>
            </a:r>
            <a:r>
              <a:rPr lang="en-US" dirty="0" smtClean="0"/>
              <a:t>veins, Thorax </a:t>
            </a:r>
            <a:r>
              <a:rPr lang="en-US" dirty="0"/>
              <a:t>&amp; abdominal veins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2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Venules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Definition: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smallest veins</a:t>
            </a:r>
            <a:r>
              <a:rPr lang="en-US" dirty="0"/>
              <a:t>, formed by the union of capillaries.</a:t>
            </a:r>
          </a:p>
          <a:p>
            <a:r>
              <a:rPr lang="en-US" b="1" dirty="0"/>
              <a:t>Functions:</a:t>
            </a:r>
            <a:endParaRPr lang="en-US" dirty="0"/>
          </a:p>
          <a:p>
            <a:r>
              <a:rPr lang="en-US" dirty="0"/>
              <a:t>Begin venous return pathway</a:t>
            </a:r>
          </a:p>
          <a:p>
            <a:r>
              <a:rPr lang="en-US" dirty="0"/>
              <a:t>Participate in </a:t>
            </a:r>
            <a:r>
              <a:rPr lang="en-US" b="1" dirty="0"/>
              <a:t>exchange</a:t>
            </a:r>
            <a:r>
              <a:rPr lang="en-US" dirty="0"/>
              <a:t> (especially post-capillary </a:t>
            </a:r>
            <a:r>
              <a:rPr lang="en-US" dirty="0" err="1"/>
              <a:t>venules</a:t>
            </a:r>
            <a:r>
              <a:rPr lang="en-US" dirty="0"/>
              <a:t>)</a:t>
            </a:r>
          </a:p>
          <a:p>
            <a:r>
              <a:rPr lang="en-US" dirty="0"/>
              <a:t>Important in:</a:t>
            </a:r>
          </a:p>
          <a:p>
            <a:pPr lvl="1"/>
            <a:r>
              <a:rPr lang="en-US" dirty="0"/>
              <a:t>Inflammation</a:t>
            </a:r>
          </a:p>
          <a:p>
            <a:pPr lvl="1"/>
            <a:r>
              <a:rPr lang="en-US" dirty="0"/>
              <a:t>White cell 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1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Anatomy of the Cardiac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cardiac system consists of:</a:t>
            </a:r>
          </a:p>
          <a:p>
            <a:r>
              <a:rPr lang="en-US" b="1" dirty="0"/>
              <a:t>Heart</a:t>
            </a:r>
            <a:r>
              <a:rPr lang="en-US" dirty="0"/>
              <a:t> → muscular pump</a:t>
            </a:r>
          </a:p>
          <a:p>
            <a:r>
              <a:rPr lang="en-US" b="1" dirty="0"/>
              <a:t>Blood vessels</a:t>
            </a:r>
            <a:r>
              <a:rPr lang="en-US" dirty="0"/>
              <a:t> → arteries, arterioles, capillaries, </a:t>
            </a:r>
            <a:r>
              <a:rPr lang="en-US" dirty="0" err="1"/>
              <a:t>venules</a:t>
            </a:r>
            <a:r>
              <a:rPr lang="en-US" dirty="0"/>
              <a:t>, veins</a:t>
            </a:r>
          </a:p>
          <a:p>
            <a:r>
              <a:rPr lang="en-US" b="1" dirty="0"/>
              <a:t>Pulmonary circulation</a:t>
            </a:r>
            <a:r>
              <a:rPr lang="en-US" dirty="0"/>
              <a:t> → heart ↔ lungs</a:t>
            </a:r>
          </a:p>
          <a:p>
            <a:r>
              <a:rPr lang="en-US" b="1" dirty="0"/>
              <a:t>Systemic circulation</a:t>
            </a:r>
            <a:r>
              <a:rPr lang="en-US" dirty="0"/>
              <a:t> → heart ↔ tissues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9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Circulation (Right Heart)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Right side of the heart → Lungs</a:t>
            </a:r>
            <a:endParaRPr lang="en-US" dirty="0"/>
          </a:p>
          <a:p>
            <a:r>
              <a:rPr lang="en-US" dirty="0"/>
              <a:t>Functions:</a:t>
            </a:r>
          </a:p>
          <a:p>
            <a:r>
              <a:rPr lang="en-US" dirty="0"/>
              <a:t>Gas exchange</a:t>
            </a:r>
          </a:p>
          <a:p>
            <a:r>
              <a:rPr lang="en-US" dirty="0"/>
              <a:t>Blood </a:t>
            </a:r>
            <a:r>
              <a:rPr lang="en-US" b="1" dirty="0"/>
              <a:t>collects oxygen</a:t>
            </a:r>
            <a:r>
              <a:rPr lang="en-US" dirty="0"/>
              <a:t> from air sacs (alveoli)</a:t>
            </a:r>
          </a:p>
          <a:p>
            <a:r>
              <a:rPr lang="en-US" dirty="0"/>
              <a:t>Excess </a:t>
            </a:r>
            <a:r>
              <a:rPr lang="en-US" b="1" dirty="0"/>
              <a:t>CO₂ diffuses into alveoli</a:t>
            </a:r>
            <a:r>
              <a:rPr lang="en-US" dirty="0"/>
              <a:t> → exhaled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6250"/>
            <a:ext cx="4604657" cy="569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8" y="609600"/>
            <a:ext cx="645386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Heart: Location &amp;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in </a:t>
            </a:r>
            <a:r>
              <a:rPr lang="en-US" b="1" dirty="0"/>
              <a:t>mediastinum</a:t>
            </a:r>
            <a:r>
              <a:rPr lang="en-US" dirty="0"/>
              <a:t>, between lungs</a:t>
            </a:r>
          </a:p>
          <a:p>
            <a:r>
              <a:rPr lang="en-US" dirty="0"/>
              <a:t>2/3 lies left of midline</a:t>
            </a:r>
          </a:p>
          <a:p>
            <a:r>
              <a:rPr lang="en-US" dirty="0"/>
              <a:t>Apex → left 5th intercostal space, mid-</a:t>
            </a:r>
            <a:r>
              <a:rPr lang="en-US" dirty="0" err="1"/>
              <a:t>clavicular</a:t>
            </a:r>
            <a:r>
              <a:rPr lang="en-US" dirty="0"/>
              <a:t> line</a:t>
            </a:r>
          </a:p>
          <a:p>
            <a:r>
              <a:rPr lang="en-US" dirty="0"/>
              <a:t>Base → superior, toward right shoulder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5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209800"/>
            <a:ext cx="7162800" cy="3810000"/>
          </a:xfrm>
        </p:spPr>
      </p:pic>
    </p:spTree>
    <p:extLst>
      <p:ext uri="{BB962C8B-B14F-4D97-AF65-F5344CB8AC3E}">
        <p14:creationId xmlns:p14="http://schemas.microsoft.com/office/powerpoint/2010/main" val="3207628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1089</Words>
  <Application>Microsoft Office PowerPoint</Application>
  <PresentationFormat>Custom</PresentationFormat>
  <Paragraphs>238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Organic</vt:lpstr>
      <vt:lpstr>The cardiovascular system</vt:lpstr>
      <vt:lpstr>PowerPoint Presentation</vt:lpstr>
      <vt:lpstr>Cardiovascular System: Introduction</vt:lpstr>
      <vt:lpstr>Dual Circulatory System</vt:lpstr>
      <vt:lpstr>Functional Anatomy of the Cardiac System</vt:lpstr>
      <vt:lpstr>Pulmonary Circulation (Right Heart)</vt:lpstr>
      <vt:lpstr>PowerPoint Presentation</vt:lpstr>
      <vt:lpstr>The Heart: Location &amp; Orientation</vt:lpstr>
      <vt:lpstr>Position</vt:lpstr>
      <vt:lpstr>PowerPoint Presentation</vt:lpstr>
      <vt:lpstr>Systemic Circulation (Left Heart)</vt:lpstr>
      <vt:lpstr>PowerPoint Presentation</vt:lpstr>
      <vt:lpstr>PowerPoint Presentation</vt:lpstr>
      <vt:lpstr>PowerPoint Presentation</vt:lpstr>
      <vt:lpstr>PowerPoint Presentation</vt:lpstr>
      <vt:lpstr>Cardiovascular Adaptation</vt:lpstr>
      <vt:lpstr>Age-Related Changes</vt:lpstr>
      <vt:lpstr>Layers of the Heart Wall</vt:lpstr>
      <vt:lpstr>Layers of the Heart Wall</vt:lpstr>
      <vt:lpstr>PowerPoint Presentation</vt:lpstr>
      <vt:lpstr>Chambers of the Heart</vt:lpstr>
      <vt:lpstr>Chambers of the Heart</vt:lpstr>
      <vt:lpstr>Heart Valves (Functional Anatomy)</vt:lpstr>
      <vt:lpstr>Coronary Circulation</vt:lpstr>
      <vt:lpstr>Coronary Circulation</vt:lpstr>
      <vt:lpstr>Cardiac Conduction System Components</vt:lpstr>
      <vt:lpstr>Cardiac Conduction System</vt:lpstr>
      <vt:lpstr>Cardiac Conduction System</vt:lpstr>
      <vt:lpstr>Blood Supply to Conduction System</vt:lpstr>
      <vt:lpstr>Cardiac Muscle Functional Anatomy</vt:lpstr>
      <vt:lpstr>Functional Anatomy of the Pulmonary Circulation</vt:lpstr>
      <vt:lpstr>Functional Anatomy of the Systemic Circulation</vt:lpstr>
      <vt:lpstr>Lymphatic System</vt:lpstr>
      <vt:lpstr>Arteries &amp; Arterioles</vt:lpstr>
      <vt:lpstr>PowerPoint Presentation</vt:lpstr>
      <vt:lpstr>Differences in Arterial Structure</vt:lpstr>
      <vt:lpstr>Arterioles: Resistance Vessels</vt:lpstr>
      <vt:lpstr>Structural Difference: Arteries vs Veins</vt:lpstr>
      <vt:lpstr>Anastomoses</vt:lpstr>
      <vt:lpstr>End-Arteries</vt:lpstr>
      <vt:lpstr>Capillaries</vt:lpstr>
      <vt:lpstr>Capillary Network &amp; Function</vt:lpstr>
      <vt:lpstr>Precapillary Sphincters</vt:lpstr>
      <vt:lpstr>Sinusoids (Special Capillaries)</vt:lpstr>
      <vt:lpstr>Capillary Refill Time</vt:lpstr>
      <vt:lpstr>Veins &amp; Venules</vt:lpstr>
      <vt:lpstr>Structural &amp; Functional Comparison</vt:lpstr>
      <vt:lpstr>Venous Valves</vt:lpstr>
      <vt:lpstr>Venules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Danish Nadeem</dc:creator>
  <cp:lastModifiedBy>user</cp:lastModifiedBy>
  <cp:revision>10</cp:revision>
  <dcterms:created xsi:type="dcterms:W3CDTF">2025-10-20T09:30:36Z</dcterms:created>
  <dcterms:modified xsi:type="dcterms:W3CDTF">2025-11-11T22:26:08Z</dcterms:modified>
</cp:coreProperties>
</file>