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838" y="1401415"/>
            <a:ext cx="524787" cy="4697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GENERAL ANATOMY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1496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Sulcus / Groove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furrow or trench in the bone surface, often for vessels, nerves, or tendons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Intertubercular</a:t>
            </a:r>
            <a:r>
              <a:rPr lang="en-US" dirty="0" smtClean="0"/>
              <a:t> sulcus of </a:t>
            </a:r>
            <a:r>
              <a:rPr lang="en-US" dirty="0" err="1" smtClean="0"/>
              <a:t>humerus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140" y="512416"/>
            <a:ext cx="524787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86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494" y="512416"/>
            <a:ext cx="11163631" cy="5800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140" y="512416"/>
            <a:ext cx="524787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32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Heatus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gap or opening in </a:t>
            </a:r>
            <a:r>
              <a:rPr lang="en-US" dirty="0"/>
              <a:t>t</a:t>
            </a:r>
            <a:r>
              <a:rPr lang="en-US" dirty="0" smtClean="0"/>
              <a:t>he bone for passage of nerves and blood vessels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b="1" dirty="0"/>
              <a:t>E</a:t>
            </a:r>
            <a:r>
              <a:rPr lang="en-US" b="1" dirty="0" smtClean="0"/>
              <a:t>xample: sacral hiatus on dorsal surface of sacrum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140" y="512416"/>
            <a:ext cx="524787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47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251" y="596347"/>
            <a:ext cx="10917140" cy="56851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140" y="512416"/>
            <a:ext cx="524787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37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158" y="512416"/>
            <a:ext cx="10980750" cy="56931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140" y="512416"/>
            <a:ext cx="524787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27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038" y="512416"/>
            <a:ext cx="11190136" cy="58565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140" y="512416"/>
            <a:ext cx="524787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6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Grooves and holes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Introduction:</a:t>
            </a:r>
          </a:p>
          <a:p>
            <a:r>
              <a:rPr lang="en-US" dirty="0" smtClean="0"/>
              <a:t>Holes </a:t>
            </a:r>
            <a:r>
              <a:rPr lang="en-US" dirty="0"/>
              <a:t>and grooves fall under the category of </a:t>
            </a:r>
            <a:r>
              <a:rPr lang="en-US" b="1" dirty="0" smtClean="0"/>
              <a:t>openings/depressions</a:t>
            </a:r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hese </a:t>
            </a:r>
            <a:r>
              <a:rPr lang="en-US" dirty="0"/>
              <a:t>allow passage of nerves, blood vessels, tendons, etc.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140" y="512416"/>
            <a:ext cx="524787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11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Foramen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hole through bone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Example: </a:t>
            </a:r>
            <a:r>
              <a:rPr lang="en-US" dirty="0" smtClean="0"/>
              <a:t>Foramen </a:t>
            </a:r>
            <a:r>
              <a:rPr lang="en-US" dirty="0"/>
              <a:t>magnum large hole at base of skull through which the spinal cord passes. </a:t>
            </a:r>
            <a:endParaRPr lang="en-US" dirty="0" smtClean="0"/>
          </a:p>
          <a:p>
            <a:r>
              <a:rPr lang="en-US" dirty="0" smtClean="0"/>
              <a:t>Nutrient foramen of </a:t>
            </a:r>
            <a:r>
              <a:rPr lang="en-US" dirty="0" err="1" smtClean="0"/>
              <a:t>humerus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140" y="512416"/>
            <a:ext cx="524787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16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591" y="512416"/>
            <a:ext cx="11004606" cy="5777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140" y="512416"/>
            <a:ext cx="524787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59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863" y="512416"/>
            <a:ext cx="11211339" cy="56931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140" y="512416"/>
            <a:ext cx="524787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75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 </a:t>
            </a:r>
            <a:r>
              <a:rPr lang="en-US" dirty="0"/>
              <a:t>opening into a canal (a type of “hole</a:t>
            </a:r>
            <a:r>
              <a:rPr lang="en-US" dirty="0" smtClean="0"/>
              <a:t>”).</a:t>
            </a:r>
          </a:p>
          <a:p>
            <a:r>
              <a:rPr lang="en-US" b="1" dirty="0" err="1" smtClean="0"/>
              <a:t>Example:</a:t>
            </a:r>
            <a:r>
              <a:rPr lang="en-US" dirty="0" err="1" smtClean="0"/>
              <a:t>external</a:t>
            </a:r>
            <a:r>
              <a:rPr lang="en-US" dirty="0" smtClean="0"/>
              <a:t> auditory meatus in temporal bone of skull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140" y="512416"/>
            <a:ext cx="524787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93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869" y="647588"/>
            <a:ext cx="5621571" cy="5610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140" y="512416"/>
            <a:ext cx="524787" cy="4697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440" y="647589"/>
            <a:ext cx="5234610" cy="561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63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slit </a:t>
            </a:r>
            <a:r>
              <a:rPr lang="en-US" dirty="0"/>
              <a:t>or narrow opening/groove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Superior and inferior orbital fissures in orbital cavity of skull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140" y="512416"/>
            <a:ext cx="524787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10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035" y="512416"/>
            <a:ext cx="11078821" cy="5951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140" y="512416"/>
            <a:ext cx="524787" cy="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886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</TotalTime>
  <Words>150</Words>
  <Application>Microsoft Office PowerPoint</Application>
  <PresentationFormat>Widescreen</PresentationFormat>
  <Paragraphs>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GENERAL ANATOMY</vt:lpstr>
      <vt:lpstr>Grooves and holes</vt:lpstr>
      <vt:lpstr>Foramen</vt:lpstr>
      <vt:lpstr>PowerPoint Presentation</vt:lpstr>
      <vt:lpstr>PowerPoint Presentation</vt:lpstr>
      <vt:lpstr>Meatus</vt:lpstr>
      <vt:lpstr>PowerPoint Presentation</vt:lpstr>
      <vt:lpstr>Fissure</vt:lpstr>
      <vt:lpstr>PowerPoint Presentation</vt:lpstr>
      <vt:lpstr>Sulcus / Groove:</vt:lpstr>
      <vt:lpstr>PowerPoint Presentation</vt:lpstr>
      <vt:lpstr>Heatus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Moorche</cp:lastModifiedBy>
  <cp:revision>6</cp:revision>
  <dcterms:created xsi:type="dcterms:W3CDTF">2025-11-10T08:29:40Z</dcterms:created>
  <dcterms:modified xsi:type="dcterms:W3CDTF">2025-11-10T09:20:23Z</dcterms:modified>
</cp:coreProperties>
</file>