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6068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prominent, narrow ridge</a:t>
            </a:r>
            <a:r>
              <a:rPr lang="en-US" dirty="0"/>
              <a:t> of bone.</a:t>
            </a:r>
          </a:p>
          <a:p>
            <a:r>
              <a:rPr lang="en-US" dirty="0"/>
              <a:t>Serves as </a:t>
            </a:r>
            <a:r>
              <a:rPr lang="en-US" b="1" dirty="0"/>
              <a:t>muscle or ligament attachment site</a:t>
            </a:r>
            <a:r>
              <a:rPr lang="en-US" dirty="0"/>
              <a:t>.</a:t>
            </a:r>
          </a:p>
          <a:p>
            <a:r>
              <a:rPr lang="en-US" dirty="0" err="1" smtClean="0"/>
              <a:t>Example:intertrochantercic</a:t>
            </a:r>
            <a:r>
              <a:rPr lang="en-US" dirty="0" smtClean="0"/>
              <a:t> crest of femur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09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0209" y="497508"/>
            <a:ext cx="11171582" cy="5828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slight, low ridge</a:t>
            </a:r>
            <a:r>
              <a:rPr lang="en-US" dirty="0"/>
              <a:t> on a bone surface.</a:t>
            </a:r>
          </a:p>
          <a:p>
            <a:r>
              <a:rPr lang="en-US" dirty="0"/>
              <a:t>Less prominent than a crest.</a:t>
            </a:r>
          </a:p>
          <a:p>
            <a:r>
              <a:rPr lang="en-US" dirty="0"/>
              <a:t>Example: </a:t>
            </a:r>
            <a:r>
              <a:rPr lang="en-US" b="1" dirty="0"/>
              <a:t>Linea </a:t>
            </a:r>
            <a:r>
              <a:rPr lang="en-US" b="1" dirty="0" err="1"/>
              <a:t>aspera</a:t>
            </a:r>
            <a:r>
              <a:rPr lang="en-US" dirty="0"/>
              <a:t> of femur.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3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Femur&lt;/strong&gt;, anterior and posterior views with labels - Appendic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8" y="497509"/>
            <a:ext cx="10956896" cy="58317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91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Fovea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small pit or depression</a:t>
            </a:r>
            <a:r>
              <a:rPr lang="en-US" dirty="0"/>
              <a:t> on a bone surface.</a:t>
            </a:r>
          </a:p>
          <a:p>
            <a:r>
              <a:rPr lang="en-US" dirty="0"/>
              <a:t>May serve as an </a:t>
            </a:r>
            <a:r>
              <a:rPr lang="en-US" b="1" dirty="0"/>
              <a:t>attachment site</a:t>
            </a:r>
            <a:r>
              <a:rPr lang="en-US" dirty="0"/>
              <a:t> or for </a:t>
            </a:r>
            <a:r>
              <a:rPr lang="en-US" b="1" dirty="0"/>
              <a:t>articulation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Fovea </a:t>
            </a:r>
            <a:r>
              <a:rPr lang="en-US" b="1" dirty="0" err="1"/>
              <a:t>capitis</a:t>
            </a:r>
            <a:r>
              <a:rPr lang="en-US" dirty="0"/>
              <a:t> on the head of femur.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7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Femur&lt;/strong&gt;, proximal medial view with labels - Appendicular Ske… | Flick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4" y="421419"/>
            <a:ext cx="11052311" cy="597143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/>
              <a:t>indentation or deep cut</a:t>
            </a:r>
            <a:r>
              <a:rPr lang="en-US" dirty="0"/>
              <a:t> on the edge of a bone.</a:t>
            </a:r>
          </a:p>
          <a:p>
            <a:r>
              <a:rPr lang="en-US" dirty="0"/>
              <a:t>Often allows passage of </a:t>
            </a:r>
            <a:r>
              <a:rPr lang="en-US" b="1" dirty="0"/>
              <a:t>nerves or vessels</a:t>
            </a:r>
            <a:r>
              <a:rPr lang="en-US" dirty="0"/>
              <a:t>.</a:t>
            </a:r>
          </a:p>
          <a:p>
            <a:r>
              <a:rPr lang="en-US" dirty="0" err="1" smtClean="0"/>
              <a:t>Example:suprascapular</a:t>
            </a:r>
            <a:r>
              <a:rPr lang="en-US" dirty="0" smtClean="0"/>
              <a:t> notch of scapula on posterior border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73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46" y="572494"/>
            <a:ext cx="11020508" cy="5708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80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7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9965" y="489557"/>
            <a:ext cx="11092070" cy="5903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6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60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89556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Epicondyle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projection above a condyle</a:t>
            </a:r>
            <a:r>
              <a:rPr lang="en-US" dirty="0"/>
              <a:t>.</a:t>
            </a:r>
          </a:p>
          <a:p>
            <a:r>
              <a:rPr lang="en-US" dirty="0"/>
              <a:t>Serves as an </a:t>
            </a:r>
            <a:r>
              <a:rPr lang="en-US" b="1" dirty="0"/>
              <a:t>attachment site for muscles and ligaments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Medial and lateral epicondyles</a:t>
            </a:r>
            <a:r>
              <a:rPr lang="en-US" dirty="0"/>
              <a:t> of the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Humerus&lt;/strong&gt; 3d Anatomy | Doc Jan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" y="497508"/>
            <a:ext cx="11187484" cy="58555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sharp, slender projection</a:t>
            </a:r>
            <a:r>
              <a:rPr lang="en-US" dirty="0"/>
              <a:t> of bone.</a:t>
            </a:r>
          </a:p>
          <a:p>
            <a:r>
              <a:rPr lang="en-US" dirty="0"/>
              <a:t>Usually serves as a </a:t>
            </a:r>
            <a:r>
              <a:rPr lang="en-US" b="1" dirty="0"/>
              <a:t>muscle attachment</a:t>
            </a:r>
            <a:r>
              <a:rPr lang="en-US" dirty="0"/>
              <a:t> point.</a:t>
            </a:r>
          </a:p>
          <a:p>
            <a:r>
              <a:rPr lang="en-US" dirty="0"/>
              <a:t>Example: </a:t>
            </a:r>
            <a:r>
              <a:rPr lang="en-US" b="1" dirty="0"/>
              <a:t>Spine of scapula</a:t>
            </a:r>
            <a:r>
              <a:rPr lang="en-US" dirty="0"/>
              <a:t>, </a:t>
            </a:r>
            <a:r>
              <a:rPr lang="en-US" b="1" dirty="0"/>
              <a:t>anterior superior iliac spine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14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cromion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1" y="556591"/>
            <a:ext cx="5208104" cy="5804452"/>
          </a:xfrm>
        </p:spPr>
      </p:pic>
      <p:pic>
        <p:nvPicPr>
          <p:cNvPr id="9" name="Content Placeholder 8" descr="Frontiers | An Alternative Site for Pin Placement in External Fixation ..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689" y="497508"/>
            <a:ext cx="6089329" cy="586353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Hamulus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hook-like process</a:t>
            </a:r>
            <a:r>
              <a:rPr lang="en-US" dirty="0"/>
              <a:t> of bone.</a:t>
            </a:r>
          </a:p>
          <a:p>
            <a:r>
              <a:rPr lang="en-US" dirty="0"/>
              <a:t>Found in certain bones for </a:t>
            </a:r>
            <a:r>
              <a:rPr lang="en-US" b="1" dirty="0"/>
              <a:t>ligament or tendon attachment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Pterygoid </a:t>
            </a:r>
            <a:r>
              <a:rPr lang="en-US" b="1" dirty="0" err="1"/>
              <a:t>hamulus</a:t>
            </a:r>
            <a:r>
              <a:rPr lang="en-US" dirty="0"/>
              <a:t> of sphenoid bone.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lt;strong&gt;Sphenoid Bone&lt;/strong&gt;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" y="497509"/>
            <a:ext cx="10933043" cy="585558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4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Ridge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/>
              <a:t>linear elevation</a:t>
            </a:r>
            <a:r>
              <a:rPr lang="en-US" dirty="0"/>
              <a:t> on a bone surface.</a:t>
            </a:r>
          </a:p>
          <a:p>
            <a:r>
              <a:rPr lang="en-US" dirty="0"/>
              <a:t>Often provides </a:t>
            </a:r>
            <a:r>
              <a:rPr lang="en-US" b="1" dirty="0"/>
              <a:t>attachment for muscles</a:t>
            </a:r>
            <a:r>
              <a:rPr lang="en-US" dirty="0"/>
              <a:t>.</a:t>
            </a:r>
          </a:p>
          <a:p>
            <a:r>
              <a:rPr lang="en-US" dirty="0"/>
              <a:t>Example: </a:t>
            </a:r>
            <a:r>
              <a:rPr lang="en-US" b="1" dirty="0"/>
              <a:t>Supracondylar ridge</a:t>
            </a:r>
            <a:r>
              <a:rPr lang="en-US" dirty="0"/>
              <a:t> of </a:t>
            </a:r>
            <a:r>
              <a:rPr lang="en-US" dirty="0" err="1"/>
              <a:t>humerus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65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7509"/>
            <a:ext cx="11195438" cy="58476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71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</TotalTime>
  <Words>213</Words>
  <Application>Microsoft Office PowerPoint</Application>
  <PresentationFormat>Widescreen</PresentationFormat>
  <Paragraphs>36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Garamond</vt:lpstr>
      <vt:lpstr>Organic</vt:lpstr>
      <vt:lpstr>GENERAL ANATOMY</vt:lpstr>
      <vt:lpstr>Epicondyle</vt:lpstr>
      <vt:lpstr>PowerPoint Presentation</vt:lpstr>
      <vt:lpstr>Spine</vt:lpstr>
      <vt:lpstr>PowerPoint Presentation</vt:lpstr>
      <vt:lpstr>Hamulus</vt:lpstr>
      <vt:lpstr>PowerPoint Presentation</vt:lpstr>
      <vt:lpstr>Ridge</vt:lpstr>
      <vt:lpstr>PowerPoint Presentation</vt:lpstr>
      <vt:lpstr>Crest</vt:lpstr>
      <vt:lpstr>PowerPoint Presentation</vt:lpstr>
      <vt:lpstr>Line</vt:lpstr>
      <vt:lpstr>PowerPoint Presentation</vt:lpstr>
      <vt:lpstr>Fovea</vt:lpstr>
      <vt:lpstr>PowerPoint Presentation</vt:lpstr>
      <vt:lpstr>Notch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5</cp:revision>
  <dcterms:created xsi:type="dcterms:W3CDTF">2025-11-09T06:51:31Z</dcterms:created>
  <dcterms:modified xsi:type="dcterms:W3CDTF">2025-11-09T07:34:55Z</dcterms:modified>
</cp:coreProperties>
</file>