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60" r:id="rId10"/>
    <p:sldId id="261" r:id="rId11"/>
    <p:sldId id="271" r:id="rId12"/>
    <p:sldId id="272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07058-544C-E9CB-68A4-78AA03D99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Gravity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2741C9-0FFF-4069-5E93-A477E9C38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Fsc</a:t>
            </a:r>
            <a:endParaRPr lang="en-GB" b="1" dirty="0" smtClean="0"/>
          </a:p>
          <a:p>
            <a:r>
              <a:rPr lang="en-GB" b="1" dirty="0" smtClean="0"/>
              <a:t>AWAIS </a:t>
            </a:r>
            <a:r>
              <a:rPr lang="en-GB" b="1" dirty="0" smtClean="0"/>
              <a:t>HAMZA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0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B221D-7815-9F99-6B44-05E7DEF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Speed and 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2B4C10-AFD5-521C-B9AD-7C64C680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is how fast something moves.</a:t>
            </a:r>
          </a:p>
          <a:p>
            <a:r>
              <a:rPr lang="en-US" dirty="0"/>
              <a:t>Velocity is speed with a </a:t>
            </a:r>
            <a:r>
              <a:rPr lang="en-US" b="1" dirty="0"/>
              <a:t>direction</a:t>
            </a:r>
            <a:r>
              <a:rPr lang="en-US" dirty="0" smtClean="0"/>
              <a:t>.</a:t>
            </a:r>
          </a:p>
          <a:p>
            <a:r>
              <a:rPr lang="en-US" dirty="0"/>
              <a:t>Saying Ariel the Dog runs at </a:t>
            </a:r>
            <a:r>
              <a:rPr lang="en-US" b="1" dirty="0"/>
              <a:t>9 km/h</a:t>
            </a:r>
            <a:r>
              <a:rPr lang="en-US" dirty="0"/>
              <a:t> (kilometers per hour) is a speed.</a:t>
            </a:r>
          </a:p>
          <a:p>
            <a:r>
              <a:rPr lang="en-US" dirty="0"/>
              <a:t>But saying he runs </a:t>
            </a:r>
            <a:r>
              <a:rPr lang="en-US" b="1" dirty="0"/>
              <a:t>9 km/h Westwards</a:t>
            </a:r>
            <a:r>
              <a:rPr lang="en-US" dirty="0"/>
              <a:t> is a velocity.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</a:t>
            </a:r>
            <a:r>
              <a:rPr lang="en-US" dirty="0" err="1" smtClean="0"/>
              <a:t>vs</a:t>
            </a:r>
            <a:r>
              <a:rPr lang="en-US" dirty="0" smtClean="0"/>
              <a:t> Velocity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759181"/>
              </p:ext>
            </p:extLst>
          </p:nvPr>
        </p:nvGraphicFramePr>
        <p:xfrm>
          <a:off x="1295400" y="3484880"/>
          <a:ext cx="9601200" cy="146304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  <a:gridCol w="32004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Speed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Velocity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Has: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A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magnitude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A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magnitude</a:t>
                      </a: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and </a:t>
                      </a:r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direction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A2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Example: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A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60 km/h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A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60 km/h North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A2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Example: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A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5 m/s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A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5 m/s upwards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A2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 </a:t>
            </a:r>
            <a:r>
              <a:rPr lang="en-US" dirty="0"/>
              <a:t>is measured as distance moved over time.</a:t>
            </a:r>
          </a:p>
          <a:p>
            <a:r>
              <a:rPr lang="en-US" dirty="0"/>
              <a:t>Speed </a:t>
            </a:r>
            <a:r>
              <a:rPr lang="en-US" i="1" dirty="0"/>
              <a:t>=</a:t>
            </a:r>
            <a:r>
              <a:rPr lang="en-US" dirty="0"/>
              <a:t> </a:t>
            </a:r>
            <a:r>
              <a:rPr lang="en-US" i="1" dirty="0" smtClean="0"/>
              <a:t>Distance/</a:t>
            </a:r>
            <a:r>
              <a:rPr lang="en-US" b="1" dirty="0" smtClean="0"/>
              <a:t>Time</a:t>
            </a:r>
          </a:p>
          <a:p>
            <a:r>
              <a:rPr lang="en-US" dirty="0"/>
              <a:t>Example: A car travels 50 km in one hour.</a:t>
            </a:r>
          </a:p>
          <a:p>
            <a:r>
              <a:rPr lang="en-US" dirty="0"/>
              <a:t>Its average speed is 50 km per hour (50 km/h)</a:t>
            </a:r>
          </a:p>
          <a:p>
            <a:r>
              <a:rPr lang="en-US" dirty="0"/>
              <a:t>Speed </a:t>
            </a:r>
            <a:r>
              <a:rPr lang="en-US" i="1" dirty="0"/>
              <a:t>=</a:t>
            </a:r>
            <a:r>
              <a:rPr lang="en-US" dirty="0"/>
              <a:t> </a:t>
            </a:r>
            <a:r>
              <a:rPr lang="en-US" i="1" dirty="0" smtClean="0"/>
              <a:t>Distance/</a:t>
            </a:r>
            <a:r>
              <a:rPr lang="en-US" b="1" dirty="0" smtClean="0"/>
              <a:t>Time</a:t>
            </a:r>
            <a:r>
              <a:rPr lang="en-US" dirty="0"/>
              <a:t> </a:t>
            </a:r>
            <a:r>
              <a:rPr lang="en-US" i="1" dirty="0"/>
              <a:t>=</a:t>
            </a:r>
            <a:r>
              <a:rPr lang="en-US" dirty="0"/>
              <a:t> </a:t>
            </a:r>
            <a:r>
              <a:rPr lang="en-US" i="1" dirty="0"/>
              <a:t>50 </a:t>
            </a:r>
            <a:r>
              <a:rPr lang="en-US" i="1" dirty="0" smtClean="0"/>
              <a:t>km</a:t>
            </a:r>
            <a:r>
              <a:rPr lang="en-US" b="1" dirty="0" smtClean="0"/>
              <a:t>/1 </a:t>
            </a:r>
            <a:r>
              <a:rPr lang="en-US" b="1" dirty="0"/>
              <a:t>hour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10820400" cy="4343400"/>
          </a:xfrm>
        </p:spPr>
      </p:pic>
    </p:spTree>
    <p:extLst>
      <p:ext uri="{BB962C8B-B14F-4D97-AF65-F5344CB8AC3E}">
        <p14:creationId xmlns:p14="http://schemas.microsoft.com/office/powerpoint/2010/main" val="30589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9372600" cy="3886200"/>
          </a:xfrm>
        </p:spPr>
      </p:pic>
    </p:spTree>
    <p:extLst>
      <p:ext uri="{BB962C8B-B14F-4D97-AF65-F5344CB8AC3E}">
        <p14:creationId xmlns:p14="http://schemas.microsoft.com/office/powerpoint/2010/main" val="19016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Velocity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10439400" cy="4191000"/>
          </a:xfrm>
        </p:spPr>
      </p:pic>
    </p:spTree>
    <p:extLst>
      <p:ext uri="{BB962C8B-B14F-4D97-AF65-F5344CB8AC3E}">
        <p14:creationId xmlns:p14="http://schemas.microsoft.com/office/powerpoint/2010/main" val="30733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Comparison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518522"/>
              </p:ext>
            </p:extLst>
          </p:nvPr>
        </p:nvGraphicFramePr>
        <p:xfrm>
          <a:off x="1295400" y="3119120"/>
          <a:ext cx="9601200" cy="219456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  <a:gridCol w="32004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Velocity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How fast an object moves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How fast and in what direction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Scalar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Vector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Formula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Distance / 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Displacement / 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 m/s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 m/s East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Direction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Not needed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Required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2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</a:p>
          <a:p>
            <a:r>
              <a:rPr lang="en-US" dirty="0"/>
              <a:t>Acceleration is the </a:t>
            </a:r>
            <a:r>
              <a:rPr lang="en-US" b="1" dirty="0"/>
              <a:t>rate at which the velocity of an object changes</a:t>
            </a:r>
            <a:r>
              <a:rPr lang="en-US" dirty="0"/>
              <a:t>.</a:t>
            </a:r>
          </a:p>
          <a:p>
            <a:r>
              <a:rPr lang="en-US" dirty="0"/>
              <a:t>If an object </a:t>
            </a:r>
            <a:r>
              <a:rPr lang="en-US" b="1" dirty="0"/>
              <a:t>speeds up, slows down, or changes direction</a:t>
            </a:r>
            <a:r>
              <a:rPr lang="en-US" dirty="0"/>
              <a:t>, it is accelerating.</a:t>
            </a:r>
          </a:p>
          <a:p>
            <a:r>
              <a:rPr lang="en-US" b="1" dirty="0"/>
              <a:t>Type:</a:t>
            </a:r>
            <a:r>
              <a:rPr lang="en-US" dirty="0"/>
              <a:t> Vector (has magnitude and direction)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Acceleration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9220200" cy="3886200"/>
          </a:xfrm>
        </p:spPr>
      </p:pic>
    </p:spTree>
    <p:extLst>
      <p:ext uri="{BB962C8B-B14F-4D97-AF65-F5344CB8AC3E}">
        <p14:creationId xmlns:p14="http://schemas.microsoft.com/office/powerpoint/2010/main" val="35430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Acceleration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9677400" cy="3886200"/>
          </a:xfrm>
        </p:spPr>
      </p:pic>
    </p:spTree>
    <p:extLst>
      <p:ext uri="{BB962C8B-B14F-4D97-AF65-F5344CB8AC3E}">
        <p14:creationId xmlns:p14="http://schemas.microsoft.com/office/powerpoint/2010/main" val="30179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6514E-717E-BFA4-1131-AF719BF2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Gravity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8DD9BD-DF91-1EDF-F7D5-8AB0B91A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Definition: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b="1" dirty="0"/>
              <a:t>force of attraction between two masses</a:t>
            </a:r>
            <a:r>
              <a:rPr lang="en-US" dirty="0"/>
              <a:t>. On Earth, it pulls objects toward the center of the planet.</a:t>
            </a:r>
          </a:p>
          <a:p>
            <a:r>
              <a:rPr lang="en-US" b="1" dirty="0"/>
              <a:t>Key Concept:</a:t>
            </a:r>
          </a:p>
          <a:p>
            <a:r>
              <a:rPr lang="en-US" dirty="0"/>
              <a:t>All objects with mass experience gravity.</a:t>
            </a:r>
          </a:p>
          <a:p>
            <a:r>
              <a:rPr lang="en-US" dirty="0"/>
              <a:t>The acceleration due to gravity on Earth is </a:t>
            </a:r>
            <a:r>
              <a:rPr lang="en-US" dirty="0" smtClean="0"/>
              <a:t>approximately: g=9.8</a:t>
            </a:r>
            <a:r>
              <a:rPr lang="en-US" dirty="0"/>
              <a:t> </a:t>
            </a:r>
            <a:r>
              <a:rPr lang="en-US" dirty="0" smtClean="0"/>
              <a:t>m/s2</a:t>
            </a:r>
          </a:p>
        </p:txBody>
      </p:sp>
    </p:spTree>
    <p:extLst>
      <p:ext uri="{BB962C8B-B14F-4D97-AF65-F5344CB8AC3E}">
        <p14:creationId xmlns:p14="http://schemas.microsoft.com/office/powerpoint/2010/main" val="32369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Formula:</a:t>
            </a:r>
          </a:p>
          <a:p>
            <a:r>
              <a:rPr lang="en-US" dirty="0"/>
              <a:t>F=</a:t>
            </a:r>
            <a:r>
              <a:rPr lang="en-US" dirty="0" err="1"/>
              <a:t>m×g</a:t>
            </a:r>
            <a:endParaRPr lang="en-US" dirty="0"/>
          </a:p>
          <a:p>
            <a:r>
              <a:rPr lang="en-US" dirty="0"/>
              <a:t>Where:</a:t>
            </a:r>
          </a:p>
          <a:p>
            <a:r>
              <a:rPr lang="en-US" dirty="0"/>
              <a:t>F= Force due to gravity (weight)</a:t>
            </a:r>
          </a:p>
          <a:p>
            <a:r>
              <a:rPr lang="en-US" dirty="0"/>
              <a:t>m = Mass of the object</a:t>
            </a:r>
          </a:p>
          <a:p>
            <a:r>
              <a:rPr lang="en-US" dirty="0"/>
              <a:t>g = Acceleration due to gravity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Due to Gravity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8915400" cy="3886200"/>
          </a:xfrm>
        </p:spPr>
      </p:pic>
    </p:spTree>
    <p:extLst>
      <p:ext uri="{BB962C8B-B14F-4D97-AF65-F5344CB8AC3E}">
        <p14:creationId xmlns:p14="http://schemas.microsoft.com/office/powerpoint/2010/main" val="18682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Law of Gravitation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9372600" cy="3505200"/>
          </a:xfrm>
        </p:spPr>
      </p:pic>
    </p:spTree>
    <p:extLst>
      <p:ext uri="{BB962C8B-B14F-4D97-AF65-F5344CB8AC3E}">
        <p14:creationId xmlns:p14="http://schemas.microsoft.com/office/powerpoint/2010/main" val="42236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Weightlessness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when </a:t>
            </a:r>
            <a:r>
              <a:rPr lang="en-US" b="1" dirty="0"/>
              <a:t>no net gravitational force acts on an object</a:t>
            </a:r>
            <a:r>
              <a:rPr lang="en-US" dirty="0"/>
              <a:t> (free fall or orbit).</a:t>
            </a:r>
          </a:p>
          <a:p>
            <a:r>
              <a:rPr lang="en-US" dirty="0"/>
              <a:t>Astronauts in space </a:t>
            </a:r>
            <a:r>
              <a:rPr lang="en-US" b="1" dirty="0"/>
              <a:t>feel weightless</a:t>
            </a:r>
            <a:r>
              <a:rPr lang="en-US" dirty="0"/>
              <a:t> even though gravity exists.</a:t>
            </a:r>
          </a:p>
          <a:p>
            <a:r>
              <a:rPr lang="en-US" b="1" dirty="0"/>
              <a:t>Example:</a:t>
            </a:r>
            <a:r>
              <a:rPr lang="en-US" dirty="0"/>
              <a:t> Space shuttle orbiting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Center of Gravity &amp; Gravity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Center of Gravity:</a:t>
            </a:r>
            <a:r>
              <a:rPr lang="en-US" dirty="0"/>
              <a:t> Point where </a:t>
            </a:r>
            <a:r>
              <a:rPr lang="en-US" b="1" dirty="0"/>
              <a:t>weight appears to act</a:t>
            </a:r>
            <a:r>
              <a:rPr lang="en-US" dirty="0"/>
              <a:t>.</a:t>
            </a:r>
          </a:p>
          <a:p>
            <a:r>
              <a:rPr lang="en-US" dirty="0"/>
              <a:t>Stability depends on the position of center of gravity:</a:t>
            </a:r>
          </a:p>
          <a:p>
            <a:pPr lvl="1"/>
            <a:r>
              <a:rPr lang="en-US" dirty="0"/>
              <a:t>Lower CG → more stable</a:t>
            </a:r>
          </a:p>
          <a:p>
            <a:pPr lvl="1"/>
            <a:r>
              <a:rPr lang="en-US" dirty="0"/>
              <a:t>Higher CG → less stable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Upright human → CG near navel</a:t>
            </a:r>
          </a:p>
          <a:p>
            <a:r>
              <a:rPr lang="en-US" dirty="0"/>
              <a:t>Rod → CG at midpoint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Effects of Gravity in Daily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fall when dropped.</a:t>
            </a:r>
          </a:p>
          <a:p>
            <a:r>
              <a:rPr lang="en-US" dirty="0"/>
              <a:t>Keeps planets in orbit around the Sun.</a:t>
            </a:r>
          </a:p>
          <a:p>
            <a:r>
              <a:rPr lang="en-US" dirty="0"/>
              <a:t>Tides caused by Moon’s gravitational pull.</a:t>
            </a:r>
          </a:p>
          <a:p>
            <a:r>
              <a:rPr lang="en-US" dirty="0"/>
              <a:t>Determines weight on different planets.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079D2-5F87-4C8A-1A83-09FF8C55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6B3B8B-29F6-C1B8-F433-2E8E1EBD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 of object = 10 kg</a:t>
            </a:r>
          </a:p>
          <a:p>
            <a:r>
              <a:rPr lang="en-US" dirty="0"/>
              <a:t>Gravity g=9.8 </a:t>
            </a:r>
            <a:r>
              <a:rPr lang="en-US" dirty="0" smtClean="0"/>
              <a:t>m/s2</a:t>
            </a:r>
            <a:endParaRPr lang="en-US" dirty="0"/>
          </a:p>
          <a:p>
            <a:r>
              <a:rPr lang="en-US" b="1" dirty="0"/>
              <a:t>Key Point:</a:t>
            </a:r>
            <a:endParaRPr lang="en-US" dirty="0"/>
          </a:p>
          <a:p>
            <a:r>
              <a:rPr lang="en-US" dirty="0"/>
              <a:t>Gravity is a force, while weight is the measurement of that force on Earth.</a:t>
            </a:r>
          </a:p>
        </p:txBody>
      </p:sp>
    </p:spTree>
    <p:extLst>
      <p:ext uri="{BB962C8B-B14F-4D97-AF65-F5344CB8AC3E}">
        <p14:creationId xmlns:p14="http://schemas.microsoft.com/office/powerpoint/2010/main" val="16314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348</Words>
  <Application>Microsoft Office PowerPoint</Application>
  <PresentationFormat>Custom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Gravity</vt:lpstr>
      <vt:lpstr>Gravity</vt:lpstr>
      <vt:lpstr>Gravity</vt:lpstr>
      <vt:lpstr>Acceleration Due to Gravity</vt:lpstr>
      <vt:lpstr>Universal Law of Gravitation</vt:lpstr>
      <vt:lpstr>Weightlessness</vt:lpstr>
      <vt:lpstr>Center of Gravity &amp; Gravity Effects</vt:lpstr>
      <vt:lpstr>Effects of Gravity in Daily Life</vt:lpstr>
      <vt:lpstr>Example:</vt:lpstr>
      <vt:lpstr>Speed and Velocity</vt:lpstr>
      <vt:lpstr>Speed vs Velocity</vt:lpstr>
      <vt:lpstr>Speed</vt:lpstr>
      <vt:lpstr>Speed</vt:lpstr>
      <vt:lpstr>Speed</vt:lpstr>
      <vt:lpstr>Velocity</vt:lpstr>
      <vt:lpstr>Simple Comparison Table</vt:lpstr>
      <vt:lpstr>Acceleration</vt:lpstr>
      <vt:lpstr>Acceleration</vt:lpstr>
      <vt:lpstr>Types of Acceleration</vt:lpstr>
      <vt:lpstr>Acceleration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Danish Nadeem</dc:creator>
  <cp:lastModifiedBy>user</cp:lastModifiedBy>
  <cp:revision>8</cp:revision>
  <dcterms:created xsi:type="dcterms:W3CDTF">2025-10-20T09:30:36Z</dcterms:created>
  <dcterms:modified xsi:type="dcterms:W3CDTF">2025-11-09T22:39:48Z</dcterms:modified>
</cp:coreProperties>
</file>