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2" r:id="rId4"/>
    <p:sldId id="271" r:id="rId5"/>
    <p:sldId id="272" r:id="rId6"/>
    <p:sldId id="273" r:id="rId7"/>
    <p:sldId id="274" r:id="rId8"/>
    <p:sldId id="275" r:id="rId9"/>
    <p:sldId id="276" r:id="rId10"/>
    <p:sldId id="277" r:id="rId11"/>
    <p:sldId id="278" r:id="rId12"/>
    <p:sldId id="279" r:id="rId13"/>
    <p:sldId id="280" r:id="rId14"/>
    <p:sldId id="281"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69" r:id="rId32"/>
    <p:sldId id="2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96" y="-5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11/9/2025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107058-544C-E9CB-68A4-78AA03D994D3}"/>
              </a:ext>
            </a:extLst>
          </p:cNvPr>
          <p:cNvSpPr>
            <a:spLocks noGrp="1"/>
          </p:cNvSpPr>
          <p:nvPr>
            <p:ph type="ctrTitle"/>
          </p:nvPr>
        </p:nvSpPr>
        <p:spPr/>
        <p:txBody>
          <a:bodyPr/>
          <a:lstStyle/>
          <a:p>
            <a:r>
              <a:rPr lang="en-GB" b="1" dirty="0" smtClean="0"/>
              <a:t>Statistics</a:t>
            </a:r>
            <a:endParaRPr lang="en-US" b="1" dirty="0"/>
          </a:p>
        </p:txBody>
      </p:sp>
      <p:sp>
        <p:nvSpPr>
          <p:cNvPr id="3" name="Subtitle 2">
            <a:extLst>
              <a:ext uri="{FF2B5EF4-FFF2-40B4-BE49-F238E27FC236}">
                <a16:creationId xmlns="" xmlns:a16="http://schemas.microsoft.com/office/drawing/2014/main" id="{EE2741C9-0FFF-4069-5E93-A477E9C38361}"/>
              </a:ext>
            </a:extLst>
          </p:cNvPr>
          <p:cNvSpPr>
            <a:spLocks noGrp="1"/>
          </p:cNvSpPr>
          <p:nvPr>
            <p:ph type="subTitle" idx="1"/>
          </p:nvPr>
        </p:nvSpPr>
        <p:spPr/>
        <p:txBody>
          <a:bodyPr>
            <a:normAutofit lnSpcReduction="10000"/>
          </a:bodyPr>
          <a:lstStyle/>
          <a:p>
            <a:r>
              <a:rPr lang="en-GB" b="1" dirty="0" smtClean="0"/>
              <a:t>DPT</a:t>
            </a:r>
            <a:endParaRPr lang="en-GB" b="1" dirty="0"/>
          </a:p>
          <a:p>
            <a:r>
              <a:rPr lang="en-GB" b="1" dirty="0"/>
              <a:t>1</a:t>
            </a:r>
            <a:r>
              <a:rPr lang="en-GB" b="1" baseline="30000" dirty="0"/>
              <a:t>ST</a:t>
            </a:r>
            <a:r>
              <a:rPr lang="en-GB" b="1" dirty="0"/>
              <a:t> SEMESTER </a:t>
            </a:r>
          </a:p>
          <a:p>
            <a:r>
              <a:rPr lang="en-GB" b="1" dirty="0" smtClean="0"/>
              <a:t>AWAIS HAMZA</a:t>
            </a:r>
            <a:endParaRPr lang="en-US" b="1" dirty="0"/>
          </a:p>
        </p:txBody>
      </p:sp>
    </p:spTree>
    <p:extLst>
      <p:ext uri="{BB962C8B-B14F-4D97-AF65-F5344CB8AC3E}">
        <p14:creationId xmlns:p14="http://schemas.microsoft.com/office/powerpoint/2010/main" val="207065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Probability </a:t>
            </a:r>
            <a:r>
              <a:rPr lang="en-US" b="1" dirty="0" smtClean="0"/>
              <a:t>Sampling</a:t>
            </a:r>
            <a:endParaRPr lang="en-US" dirty="0"/>
          </a:p>
        </p:txBody>
      </p:sp>
      <p:sp>
        <p:nvSpPr>
          <p:cNvPr id="3" name="Content Placeholder 2"/>
          <p:cNvSpPr>
            <a:spLocks noGrp="1"/>
          </p:cNvSpPr>
          <p:nvPr>
            <p:ph idx="1"/>
          </p:nvPr>
        </p:nvSpPr>
        <p:spPr/>
        <p:txBody>
          <a:bodyPr/>
          <a:lstStyle/>
          <a:p>
            <a:r>
              <a:rPr lang="en-US" dirty="0"/>
              <a:t>In probability sampling, the population units cannot be selected at the discretion of the researcher. This can be dealt with following certain procedures which will ensure that every unit of the population consists of one fixed probability being included in the sample. Such a method is also called random sampling.</a:t>
            </a:r>
            <a:endParaRPr lang="en-US" dirty="0"/>
          </a:p>
        </p:txBody>
      </p:sp>
    </p:spTree>
    <p:extLst>
      <p:ext uri="{BB962C8B-B14F-4D97-AF65-F5344CB8AC3E}">
        <p14:creationId xmlns:p14="http://schemas.microsoft.com/office/powerpoint/2010/main" val="20762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Sampling</a:t>
            </a:r>
            <a:endParaRPr lang="en-US" dirty="0"/>
          </a:p>
        </p:txBody>
      </p:sp>
      <p:sp>
        <p:nvSpPr>
          <p:cNvPr id="3" name="Content Placeholder 2"/>
          <p:cNvSpPr>
            <a:spLocks noGrp="1"/>
          </p:cNvSpPr>
          <p:nvPr>
            <p:ph idx="1"/>
          </p:nvPr>
        </p:nvSpPr>
        <p:spPr/>
        <p:txBody>
          <a:bodyPr>
            <a:normAutofit fontScale="92500" lnSpcReduction="20000"/>
          </a:bodyPr>
          <a:lstStyle/>
          <a:p>
            <a:r>
              <a:rPr lang="en-US" dirty="0"/>
              <a:t>Some of the techniques used for probability sampling are:</a:t>
            </a:r>
          </a:p>
          <a:p>
            <a:r>
              <a:rPr lang="en-US" dirty="0"/>
              <a:t>Simple random sampling</a:t>
            </a:r>
          </a:p>
          <a:p>
            <a:r>
              <a:rPr lang="en-US" dirty="0"/>
              <a:t>Cluster sampling</a:t>
            </a:r>
          </a:p>
          <a:p>
            <a:r>
              <a:rPr lang="en-US" dirty="0"/>
              <a:t>Stratified Sampling</a:t>
            </a:r>
          </a:p>
          <a:p>
            <a:r>
              <a:rPr lang="en-US" dirty="0"/>
              <a:t>Disproportionate sampling</a:t>
            </a:r>
          </a:p>
          <a:p>
            <a:r>
              <a:rPr lang="en-US" dirty="0"/>
              <a:t>Proportionate sampling</a:t>
            </a:r>
          </a:p>
          <a:p>
            <a:r>
              <a:rPr lang="en-US" dirty="0"/>
              <a:t>Optimum allocation stratified sampling</a:t>
            </a:r>
          </a:p>
          <a:p>
            <a:r>
              <a:rPr lang="en-US" dirty="0"/>
              <a:t>Multi-stage sampling</a:t>
            </a:r>
          </a:p>
          <a:p>
            <a:endParaRPr lang="en-US" dirty="0"/>
          </a:p>
        </p:txBody>
      </p:sp>
    </p:spTree>
    <p:extLst>
      <p:ext uri="{BB962C8B-B14F-4D97-AF65-F5344CB8AC3E}">
        <p14:creationId xmlns:p14="http://schemas.microsoft.com/office/powerpoint/2010/main" val="317882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Non Probability </a:t>
            </a:r>
            <a:r>
              <a:rPr lang="en-US" b="1" dirty="0" smtClean="0"/>
              <a:t>Sampling</a:t>
            </a:r>
            <a:endParaRPr lang="en-US" dirty="0"/>
          </a:p>
        </p:txBody>
      </p:sp>
      <p:sp>
        <p:nvSpPr>
          <p:cNvPr id="3" name="Content Placeholder 2"/>
          <p:cNvSpPr>
            <a:spLocks noGrp="1"/>
          </p:cNvSpPr>
          <p:nvPr>
            <p:ph idx="1"/>
          </p:nvPr>
        </p:nvSpPr>
        <p:spPr/>
        <p:txBody>
          <a:bodyPr>
            <a:normAutofit lnSpcReduction="10000"/>
          </a:bodyPr>
          <a:lstStyle/>
          <a:p>
            <a:r>
              <a:rPr lang="en-US" dirty="0"/>
              <a:t>In non-probability sampling, the population units can be selected at the discretion of the researcher. Those samples will use the human </a:t>
            </a:r>
            <a:r>
              <a:rPr lang="en-US" dirty="0" err="1"/>
              <a:t>judgements</a:t>
            </a:r>
            <a:r>
              <a:rPr lang="en-US" dirty="0"/>
              <a:t> for selecting units and has no theoretical basis for estimating the characteristics of the population. Some of the techniques used for non-probability sampling are</a:t>
            </a:r>
          </a:p>
          <a:p>
            <a:r>
              <a:rPr lang="en-US" dirty="0"/>
              <a:t>Quota sampling</a:t>
            </a:r>
          </a:p>
          <a:p>
            <a:r>
              <a:rPr lang="en-US" dirty="0" err="1"/>
              <a:t>Judgement</a:t>
            </a:r>
            <a:r>
              <a:rPr lang="en-US" dirty="0"/>
              <a:t> sampling</a:t>
            </a:r>
          </a:p>
          <a:p>
            <a:r>
              <a:rPr lang="en-US" dirty="0"/>
              <a:t>Purposive sampling</a:t>
            </a:r>
          </a:p>
          <a:p>
            <a:endParaRPr lang="en-US" dirty="0"/>
          </a:p>
        </p:txBody>
      </p:sp>
    </p:spTree>
    <p:extLst>
      <p:ext uri="{BB962C8B-B14F-4D97-AF65-F5344CB8AC3E}">
        <p14:creationId xmlns:p14="http://schemas.microsoft.com/office/powerpoint/2010/main" val="154028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Population and Sample </a:t>
            </a:r>
            <a:r>
              <a:rPr lang="en-US" b="1" dirty="0" smtClean="0"/>
              <a:t>Examples</a:t>
            </a:r>
            <a:endParaRPr lang="en-US" dirty="0"/>
          </a:p>
        </p:txBody>
      </p:sp>
      <p:sp>
        <p:nvSpPr>
          <p:cNvPr id="3" name="Content Placeholder 2"/>
          <p:cNvSpPr>
            <a:spLocks noGrp="1"/>
          </p:cNvSpPr>
          <p:nvPr>
            <p:ph idx="1"/>
          </p:nvPr>
        </p:nvSpPr>
        <p:spPr/>
        <p:txBody>
          <a:bodyPr/>
          <a:lstStyle/>
          <a:p>
            <a:r>
              <a:rPr lang="en-US" dirty="0"/>
              <a:t>All the people who have the ID proofs is the population and a group of people who only have voter id with them is the sample.</a:t>
            </a:r>
          </a:p>
          <a:p>
            <a:r>
              <a:rPr lang="en-US" dirty="0"/>
              <a:t>All the students in the class are population whereas the top 10 students in the class are the sample.</a:t>
            </a:r>
          </a:p>
          <a:p>
            <a:r>
              <a:rPr lang="en-US" dirty="0"/>
              <a:t>All the members of the parliament is population and the female candidates present there is the sample.</a:t>
            </a:r>
          </a:p>
          <a:p>
            <a:endParaRPr lang="en-US" dirty="0"/>
          </a:p>
        </p:txBody>
      </p:sp>
    </p:spTree>
    <p:extLst>
      <p:ext uri="{BB962C8B-B14F-4D97-AF65-F5344CB8AC3E}">
        <p14:creationId xmlns:p14="http://schemas.microsoft.com/office/powerpoint/2010/main" val="2970773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4505588"/>
              </p:ext>
            </p:extLst>
          </p:nvPr>
        </p:nvGraphicFramePr>
        <p:xfrm>
          <a:off x="1318159" y="1133248"/>
          <a:ext cx="9555681" cy="5026162"/>
        </p:xfrm>
        <a:graphic>
          <a:graphicData uri="http://schemas.openxmlformats.org/drawingml/2006/table">
            <a:tbl>
              <a:tblPr/>
              <a:tblGrid>
                <a:gridCol w="3185227"/>
                <a:gridCol w="3185227"/>
                <a:gridCol w="3185227"/>
              </a:tblGrid>
              <a:tr h="364026">
                <a:tc>
                  <a:txBody>
                    <a:bodyPr/>
                    <a:lstStyle/>
                    <a:p>
                      <a:r>
                        <a:rPr lang="en-US" sz="1800" b="1" dirty="0"/>
                        <a:t>Feature</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Population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Sample</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0065">
                <a:tc>
                  <a:txBody>
                    <a:bodyPr/>
                    <a:lstStyle/>
                    <a:p>
                      <a:r>
                        <a:rPr lang="en-US" sz="1800" b="1" dirty="0"/>
                        <a:t>Definition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The entire set of individuals, items, or data that you are interested in studying.</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A subset of the population selected for analysis.</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7045">
                <a:tc>
                  <a:txBody>
                    <a:bodyPr/>
                    <a:lstStyle/>
                    <a:p>
                      <a:r>
                        <a:rPr lang="en-US" sz="1800" b="1" dirty="0"/>
                        <a:t>Size</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t>Usually very large or theoretically infinite.</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Smaller and manageable portion of the population.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7045">
                <a:tc>
                  <a:txBody>
                    <a:bodyPr/>
                    <a:lstStyle/>
                    <a:p>
                      <a:r>
                        <a:rPr lang="en-US" sz="1800" b="1"/>
                        <a:t>Representation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t>Contains all possible data points.</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Represents the population but may have some variability.</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7045">
                <a:tc>
                  <a:txBody>
                    <a:bodyPr/>
                    <a:lstStyle/>
                    <a:p>
                      <a:r>
                        <a:rPr lang="en-US" sz="1800" b="1"/>
                        <a:t>Purpose</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t>To understand characteristics of the whole group.</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t>To make inferences or estimates about the population.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0065">
                <a:tc>
                  <a:txBody>
                    <a:bodyPr/>
                    <a:lstStyle/>
                    <a:p>
                      <a:r>
                        <a:rPr lang="en-US" sz="1800" b="1"/>
                        <a:t>Data Notation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Usually denoted by parameters (e.g., μ for mean, σ for standard deviation).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t>Usually denoted by statistics (e.g., x̄ for mean, s for standard deviation).</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37045">
                <a:tc>
                  <a:txBody>
                    <a:bodyPr/>
                    <a:lstStyle/>
                    <a:p>
                      <a:r>
                        <a:rPr lang="en-US" sz="1800" b="1"/>
                        <a:t>Example</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a:t>All students in a university.</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dirty="0"/>
                        <a:t>200 students randomly selected from that university.</a:t>
                      </a:r>
                    </a:p>
                  </a:txBody>
                  <a:tcPr marL="91006" marR="91006" marT="45503" marB="45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9997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Collecting Data From the Population and </a:t>
            </a:r>
            <a:r>
              <a:rPr lang="en-US" b="1" dirty="0" smtClean="0"/>
              <a:t>Sample</a:t>
            </a:r>
            <a:endParaRPr lang="en-US" dirty="0"/>
          </a:p>
        </p:txBody>
      </p:sp>
      <p:sp>
        <p:nvSpPr>
          <p:cNvPr id="3" name="Content Placeholder 2"/>
          <p:cNvSpPr>
            <a:spLocks noGrp="1"/>
          </p:cNvSpPr>
          <p:nvPr>
            <p:ph idx="1"/>
          </p:nvPr>
        </p:nvSpPr>
        <p:spPr/>
        <p:txBody>
          <a:bodyPr/>
          <a:lstStyle/>
          <a:p>
            <a:pPr fontAlgn="base"/>
            <a:r>
              <a:rPr lang="en-US" b="1" dirty="0"/>
              <a:t>When to use a Population:</a:t>
            </a:r>
            <a:endParaRPr lang="en-US" dirty="0"/>
          </a:p>
          <a:p>
            <a:pPr fontAlgn="base"/>
            <a:r>
              <a:rPr lang="en-US" dirty="0"/>
              <a:t>Populations are used when your research question requires it, or when you have access to data from every member of the population. Usually, it is only straightforward to collect data from a whole population when it is small, accessible, and cooperative.</a:t>
            </a:r>
          </a:p>
          <a:p>
            <a:endParaRPr lang="en-US" dirty="0"/>
          </a:p>
        </p:txBody>
      </p:sp>
    </p:spTree>
    <p:extLst>
      <p:ext uri="{BB962C8B-B14F-4D97-AF65-F5344CB8AC3E}">
        <p14:creationId xmlns:p14="http://schemas.microsoft.com/office/powerpoint/2010/main" val="4294408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to use a Population</a:t>
            </a:r>
            <a:endParaRPr lang="en-US" dirty="0"/>
          </a:p>
        </p:txBody>
      </p:sp>
      <p:sp>
        <p:nvSpPr>
          <p:cNvPr id="3" name="Content Placeholder 2"/>
          <p:cNvSpPr>
            <a:spLocks noGrp="1"/>
          </p:cNvSpPr>
          <p:nvPr>
            <p:ph idx="1"/>
          </p:nvPr>
        </p:nvSpPr>
        <p:spPr/>
        <p:txBody>
          <a:bodyPr/>
          <a:lstStyle/>
          <a:p>
            <a:pPr fontAlgn="base"/>
            <a:r>
              <a:rPr lang="en-US" b="1" dirty="0"/>
              <a:t>Example:</a:t>
            </a:r>
            <a:endParaRPr lang="en-US" dirty="0"/>
          </a:p>
          <a:p>
            <a:pPr fontAlgn="base"/>
            <a:r>
              <a:rPr lang="en-US" dirty="0"/>
              <a:t>A marketing manager at a </a:t>
            </a:r>
            <a:r>
              <a:rPr lang="en-US" b="1" dirty="0"/>
              <a:t>small local bakery</a:t>
            </a:r>
            <a:r>
              <a:rPr lang="en-US" dirty="0"/>
              <a:t> wants to understand customer preferences.</a:t>
            </a:r>
          </a:p>
          <a:p>
            <a:pPr fontAlgn="base"/>
            <a:r>
              <a:rPr lang="en-US" dirty="0"/>
              <a:t>They collect data on </a:t>
            </a:r>
            <a:r>
              <a:rPr lang="en-US" b="1" dirty="0"/>
              <a:t>every customer’s bread purchase</a:t>
            </a:r>
            <a:r>
              <a:rPr lang="en-US" dirty="0"/>
              <a:t> over a month.</a:t>
            </a:r>
          </a:p>
          <a:p>
            <a:pPr fontAlgn="base"/>
            <a:r>
              <a:rPr lang="en-US" dirty="0"/>
              <a:t>Since the customer base is limited and accessible, they analyze the </a:t>
            </a:r>
            <a:r>
              <a:rPr lang="en-US" b="1" dirty="0"/>
              <a:t>entire population</a:t>
            </a:r>
            <a:r>
              <a:rPr lang="en-US" dirty="0"/>
              <a:t> to identify trends.</a:t>
            </a:r>
          </a:p>
          <a:p>
            <a:endParaRPr lang="en-US" dirty="0"/>
          </a:p>
        </p:txBody>
      </p:sp>
    </p:spTree>
    <p:extLst>
      <p:ext uri="{BB962C8B-B14F-4D97-AF65-F5344CB8AC3E}">
        <p14:creationId xmlns:p14="http://schemas.microsoft.com/office/powerpoint/2010/main" val="98277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to use a Sample</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a:t>When your population is large in size, geographically dispersed, or difficult to contact, it’s necessary to use a sample. With statistical analysis, you can use sample data to make estimates or test hypotheses about population data.</a:t>
            </a:r>
          </a:p>
          <a:p>
            <a:pPr fontAlgn="base"/>
            <a:r>
              <a:rPr lang="en-US" b="1" dirty="0"/>
              <a:t>Example:</a:t>
            </a:r>
            <a:endParaRPr lang="en-US" dirty="0"/>
          </a:p>
          <a:p>
            <a:pPr fontAlgn="base"/>
            <a:r>
              <a:rPr lang="en-US" dirty="0"/>
              <a:t>You're researching </a:t>
            </a:r>
            <a:r>
              <a:rPr lang="en-US" b="1" dirty="0"/>
              <a:t>smartphone usage among teenagers</a:t>
            </a:r>
            <a:r>
              <a:rPr lang="en-US" dirty="0"/>
              <a:t> in a city.</a:t>
            </a:r>
          </a:p>
          <a:p>
            <a:pPr fontAlgn="base"/>
            <a:r>
              <a:rPr lang="en-US" dirty="0"/>
              <a:t>The population includes </a:t>
            </a:r>
            <a:r>
              <a:rPr lang="en-US" b="1" dirty="0"/>
              <a:t>all teenagers aged 13–18</a:t>
            </a:r>
            <a:r>
              <a:rPr lang="en-US" dirty="0"/>
              <a:t>, which could be tens of thousands.</a:t>
            </a:r>
          </a:p>
          <a:p>
            <a:pPr fontAlgn="base"/>
            <a:r>
              <a:rPr lang="en-US" dirty="0"/>
              <a:t>You select a </a:t>
            </a:r>
            <a:r>
              <a:rPr lang="en-US" b="1" dirty="0"/>
              <a:t>random sample of 500 teens</a:t>
            </a:r>
            <a:r>
              <a:rPr lang="en-US" dirty="0"/>
              <a:t> from different schools.</a:t>
            </a:r>
          </a:p>
          <a:p>
            <a:pPr fontAlgn="base"/>
            <a:r>
              <a:rPr lang="en-US" dirty="0"/>
              <a:t>This sample participates in surveys to provide insights into broader usage patterns.</a:t>
            </a:r>
          </a:p>
          <a:p>
            <a:endParaRPr lang="en-US" dirty="0"/>
          </a:p>
        </p:txBody>
      </p:sp>
    </p:spTree>
    <p:extLst>
      <p:ext uri="{BB962C8B-B14F-4D97-AF65-F5344CB8AC3E}">
        <p14:creationId xmlns:p14="http://schemas.microsoft.com/office/powerpoint/2010/main" val="1400936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Descriptive </a:t>
            </a:r>
            <a:r>
              <a:rPr lang="en-US" b="1" dirty="0" err="1"/>
              <a:t>vs</a:t>
            </a:r>
            <a:r>
              <a:rPr lang="en-US" b="1" dirty="0"/>
              <a:t> Inferential Statistics</a:t>
            </a:r>
          </a:p>
        </p:txBody>
      </p:sp>
      <p:sp>
        <p:nvSpPr>
          <p:cNvPr id="3" name="Content Placeholder 2"/>
          <p:cNvSpPr>
            <a:spLocks noGrp="1"/>
          </p:cNvSpPr>
          <p:nvPr>
            <p:ph idx="1"/>
          </p:nvPr>
        </p:nvSpPr>
        <p:spPr/>
        <p:txBody>
          <a:bodyPr/>
          <a:lstStyle/>
          <a:p>
            <a:r>
              <a:rPr lang="en-US" b="1" dirty="0"/>
              <a:t>Descriptive Statistics</a:t>
            </a:r>
          </a:p>
          <a:p>
            <a:r>
              <a:rPr lang="en-US" b="1" dirty="0"/>
              <a:t>Definition:</a:t>
            </a:r>
            <a:r>
              <a:rPr lang="en-US" dirty="0"/>
              <a:t> Methods of </a:t>
            </a:r>
            <a:r>
              <a:rPr lang="en-US" b="1" dirty="0"/>
              <a:t>organizing, summarizing, and presenting data</a:t>
            </a:r>
            <a:r>
              <a:rPr lang="en-US" dirty="0"/>
              <a:t> so that it is understandable.</a:t>
            </a:r>
          </a:p>
          <a:p>
            <a:r>
              <a:rPr lang="en-US" b="1" dirty="0"/>
              <a:t>Purpose:</a:t>
            </a:r>
            <a:r>
              <a:rPr lang="en-US" dirty="0"/>
              <a:t> To describe the characteristics of a dataset </a:t>
            </a:r>
            <a:r>
              <a:rPr lang="en-US" b="1" dirty="0"/>
              <a:t>without making predictions or conclusions</a:t>
            </a:r>
            <a:r>
              <a:rPr lang="en-US" dirty="0"/>
              <a:t> about a larger population.</a:t>
            </a:r>
          </a:p>
          <a:p>
            <a:endParaRPr lang="en-US" dirty="0"/>
          </a:p>
        </p:txBody>
      </p:sp>
    </p:spTree>
    <p:extLst>
      <p:ext uri="{BB962C8B-B14F-4D97-AF65-F5344CB8AC3E}">
        <p14:creationId xmlns:p14="http://schemas.microsoft.com/office/powerpoint/2010/main" val="303050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Descriptive </a:t>
            </a:r>
            <a:r>
              <a:rPr lang="en-US" b="1" dirty="0" smtClean="0"/>
              <a:t>Statistics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Tools &amp; Techniques:</a:t>
            </a:r>
            <a:endParaRPr lang="en-US" dirty="0"/>
          </a:p>
          <a:p>
            <a:pPr lvl="1"/>
            <a:r>
              <a:rPr lang="en-US" b="1" dirty="0"/>
              <a:t>Measures of Central Tendency:</a:t>
            </a:r>
            <a:r>
              <a:rPr lang="en-US" dirty="0"/>
              <a:t> Mean, Median, Mode.</a:t>
            </a:r>
          </a:p>
          <a:p>
            <a:pPr lvl="1"/>
            <a:r>
              <a:rPr lang="en-US" b="1" dirty="0"/>
              <a:t>Measures of Dispersion:</a:t>
            </a:r>
            <a:r>
              <a:rPr lang="en-US" dirty="0"/>
              <a:t> Range, Variance, Standard Deviation.</a:t>
            </a:r>
          </a:p>
          <a:p>
            <a:pPr lvl="1"/>
            <a:r>
              <a:rPr lang="en-US" b="1" dirty="0"/>
              <a:t>Charts &amp; Graphs:</a:t>
            </a:r>
            <a:r>
              <a:rPr lang="en-US" dirty="0"/>
              <a:t> Histograms, Pie charts, Bar graphs.</a:t>
            </a:r>
          </a:p>
          <a:p>
            <a:r>
              <a:rPr lang="en-US" b="1" dirty="0"/>
              <a:t>Example:</a:t>
            </a:r>
            <a:endParaRPr lang="en-US" dirty="0"/>
          </a:p>
          <a:p>
            <a:pPr lvl="1"/>
            <a:r>
              <a:rPr lang="en-US" dirty="0"/>
              <a:t>Average marks of 100 students in a class.</a:t>
            </a:r>
          </a:p>
          <a:p>
            <a:pPr lvl="1"/>
            <a:r>
              <a:rPr lang="en-US" dirty="0"/>
              <a:t>Percentage of males and females in a survey group.</a:t>
            </a:r>
          </a:p>
          <a:p>
            <a:r>
              <a:rPr lang="en-US" b="1" dirty="0"/>
              <a:t>Key point:</a:t>
            </a:r>
            <a:r>
              <a:rPr lang="en-US" dirty="0"/>
              <a:t> Descriptive statistics </a:t>
            </a:r>
            <a:r>
              <a:rPr lang="en-US" b="1" dirty="0"/>
              <a:t>summarizes the data you have</a:t>
            </a:r>
            <a:r>
              <a:rPr lang="en-US" dirty="0"/>
              <a:t>, no assumptions beyond your dataset.</a:t>
            </a:r>
          </a:p>
          <a:p>
            <a:endParaRPr lang="en-US" dirty="0"/>
          </a:p>
        </p:txBody>
      </p:sp>
    </p:spTree>
    <p:extLst>
      <p:ext uri="{BB962C8B-B14F-4D97-AF65-F5344CB8AC3E}">
        <p14:creationId xmlns:p14="http://schemas.microsoft.com/office/powerpoint/2010/main" val="415530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6514E-717E-BFA4-1131-AF719BF2E344}"/>
              </a:ext>
            </a:extLst>
          </p:cNvPr>
          <p:cNvSpPr>
            <a:spLocks noGrp="1"/>
          </p:cNvSpPr>
          <p:nvPr>
            <p:ph type="title"/>
          </p:nvPr>
        </p:nvSpPr>
        <p:spPr/>
        <p:txBody>
          <a:bodyPr/>
          <a:lstStyle/>
          <a:p>
            <a:r>
              <a:rPr lang="en-US" b="1" dirty="0"/>
              <a:t>P</a:t>
            </a:r>
            <a:r>
              <a:rPr lang="en-US" b="1" dirty="0" smtClean="0"/>
              <a:t>opulation </a:t>
            </a:r>
            <a:r>
              <a:rPr lang="en-US" b="1" dirty="0"/>
              <a:t>and </a:t>
            </a:r>
            <a:r>
              <a:rPr lang="en-US" b="1" dirty="0" smtClean="0"/>
              <a:t>Sample</a:t>
            </a:r>
            <a:endParaRPr lang="en-US" b="1" dirty="0"/>
          </a:p>
        </p:txBody>
      </p:sp>
      <p:sp>
        <p:nvSpPr>
          <p:cNvPr id="3" name="Content Placeholder 2">
            <a:extLst>
              <a:ext uri="{FF2B5EF4-FFF2-40B4-BE49-F238E27FC236}">
                <a16:creationId xmlns="" xmlns:a16="http://schemas.microsoft.com/office/drawing/2014/main" id="{5B8DD9BD-DF91-1EDF-F7D5-8AB0B91ABA23}"/>
              </a:ext>
            </a:extLst>
          </p:cNvPr>
          <p:cNvSpPr>
            <a:spLocks noGrp="1"/>
          </p:cNvSpPr>
          <p:nvPr>
            <p:ph idx="1"/>
          </p:nvPr>
        </p:nvSpPr>
        <p:spPr/>
        <p:txBody>
          <a:bodyPr>
            <a:normAutofit/>
          </a:bodyPr>
          <a:lstStyle/>
          <a:p>
            <a:r>
              <a:rPr lang="en-US" b="1" dirty="0" smtClean="0"/>
              <a:t>Population:</a:t>
            </a:r>
          </a:p>
          <a:p>
            <a:r>
              <a:rPr lang="en-US" dirty="0" smtClean="0"/>
              <a:t>It </a:t>
            </a:r>
            <a:r>
              <a:rPr lang="en-US" dirty="0"/>
              <a:t>includes all the elements from the data set and measurable characteristics of the population such as mean and standard deviation are known as a</a:t>
            </a:r>
            <a:r>
              <a:rPr lang="en-US" b="1" dirty="0"/>
              <a:t> parameter</a:t>
            </a:r>
            <a:r>
              <a:rPr lang="en-US" dirty="0"/>
              <a:t>. For example, All people living in India indicates the population of India.</a:t>
            </a:r>
            <a:endParaRPr lang="en-US" b="1" dirty="0" smtClean="0"/>
          </a:p>
          <a:p>
            <a:endParaRPr lang="en-US" b="1" dirty="0"/>
          </a:p>
        </p:txBody>
      </p:sp>
    </p:spTree>
    <p:extLst>
      <p:ext uri="{BB962C8B-B14F-4D97-AF65-F5344CB8AC3E}">
        <p14:creationId xmlns:p14="http://schemas.microsoft.com/office/powerpoint/2010/main" val="3236913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Inferential Statistics</a:t>
            </a:r>
          </a:p>
        </p:txBody>
      </p:sp>
      <p:sp>
        <p:nvSpPr>
          <p:cNvPr id="3" name="Content Placeholder 2"/>
          <p:cNvSpPr>
            <a:spLocks noGrp="1"/>
          </p:cNvSpPr>
          <p:nvPr>
            <p:ph idx="1"/>
          </p:nvPr>
        </p:nvSpPr>
        <p:spPr/>
        <p:txBody>
          <a:bodyPr>
            <a:normAutofit fontScale="92500" lnSpcReduction="10000"/>
          </a:bodyPr>
          <a:lstStyle/>
          <a:p>
            <a:r>
              <a:rPr lang="en-US" b="1" dirty="0"/>
              <a:t>Definition:</a:t>
            </a:r>
            <a:r>
              <a:rPr lang="en-US" dirty="0"/>
              <a:t> Methods used to </a:t>
            </a:r>
            <a:r>
              <a:rPr lang="en-US" b="1" dirty="0"/>
              <a:t>make predictions or generalizations about a population</a:t>
            </a:r>
            <a:r>
              <a:rPr lang="en-US" dirty="0"/>
              <a:t> based on a sample.</a:t>
            </a:r>
          </a:p>
          <a:p>
            <a:r>
              <a:rPr lang="en-US" b="1" dirty="0"/>
              <a:t>Purpose:</a:t>
            </a:r>
            <a:r>
              <a:rPr lang="en-US" dirty="0"/>
              <a:t> To draw </a:t>
            </a:r>
            <a:r>
              <a:rPr lang="en-US" b="1" dirty="0"/>
              <a:t>conclusions, test hypotheses, or estimate population parameters</a:t>
            </a:r>
            <a:r>
              <a:rPr lang="en-US" dirty="0"/>
              <a:t>.</a:t>
            </a:r>
          </a:p>
          <a:p>
            <a:r>
              <a:rPr lang="en-US" b="1" dirty="0"/>
              <a:t>Tools &amp; Techniques:</a:t>
            </a:r>
            <a:endParaRPr lang="en-US" dirty="0"/>
          </a:p>
          <a:p>
            <a:r>
              <a:rPr lang="en-US" dirty="0"/>
              <a:t>Hypothesis testing (t-test, chi-square test)</a:t>
            </a:r>
          </a:p>
          <a:p>
            <a:r>
              <a:rPr lang="en-US" dirty="0"/>
              <a:t>Confidence intervals</a:t>
            </a:r>
          </a:p>
          <a:p>
            <a:r>
              <a:rPr lang="en-US" dirty="0"/>
              <a:t>Regression analysis</a:t>
            </a:r>
          </a:p>
          <a:p>
            <a:endParaRPr lang="en-US" dirty="0"/>
          </a:p>
        </p:txBody>
      </p:sp>
    </p:spTree>
    <p:extLst>
      <p:ext uri="{BB962C8B-B14F-4D97-AF65-F5344CB8AC3E}">
        <p14:creationId xmlns:p14="http://schemas.microsoft.com/office/powerpoint/2010/main" val="192356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Inferential Statistics</a:t>
            </a:r>
            <a:endParaRPr lang="en-US" dirty="0"/>
          </a:p>
        </p:txBody>
      </p:sp>
      <p:sp>
        <p:nvSpPr>
          <p:cNvPr id="3" name="Content Placeholder 2"/>
          <p:cNvSpPr>
            <a:spLocks noGrp="1"/>
          </p:cNvSpPr>
          <p:nvPr>
            <p:ph idx="1"/>
          </p:nvPr>
        </p:nvSpPr>
        <p:spPr/>
        <p:txBody>
          <a:bodyPr/>
          <a:lstStyle/>
          <a:p>
            <a:r>
              <a:rPr lang="en-US" b="1" dirty="0"/>
              <a:t>Example:</a:t>
            </a:r>
            <a:endParaRPr lang="en-US" dirty="0"/>
          </a:p>
          <a:p>
            <a:pPr lvl="1"/>
            <a:r>
              <a:rPr lang="en-US" dirty="0"/>
              <a:t>Estimating the average height of all adults in a city based on a sample of 200 adults.</a:t>
            </a:r>
          </a:p>
          <a:p>
            <a:pPr lvl="1"/>
            <a:r>
              <a:rPr lang="en-US" dirty="0"/>
              <a:t>Predicting election results based on polling data.</a:t>
            </a:r>
          </a:p>
          <a:p>
            <a:r>
              <a:rPr lang="en-US" b="1" dirty="0"/>
              <a:t>Key point:</a:t>
            </a:r>
            <a:r>
              <a:rPr lang="en-US" dirty="0"/>
              <a:t> Inferential statistics </a:t>
            </a:r>
            <a:r>
              <a:rPr lang="en-US" b="1" dirty="0"/>
              <a:t>goes beyond the data you have</a:t>
            </a:r>
            <a:r>
              <a:rPr lang="en-US" dirty="0"/>
              <a:t> and makes predictions about a larger group.</a:t>
            </a:r>
          </a:p>
          <a:p>
            <a:endParaRPr lang="en-US" dirty="0"/>
          </a:p>
        </p:txBody>
      </p:sp>
    </p:spTree>
    <p:extLst>
      <p:ext uri="{BB962C8B-B14F-4D97-AF65-F5344CB8AC3E}">
        <p14:creationId xmlns:p14="http://schemas.microsoft.com/office/powerpoint/2010/main" val="432683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Discrete </a:t>
            </a:r>
            <a:r>
              <a:rPr lang="en-US" b="1" dirty="0" err="1"/>
              <a:t>vs</a:t>
            </a:r>
            <a:r>
              <a:rPr lang="en-US" b="1" dirty="0"/>
              <a:t> Continuous Variables</a:t>
            </a:r>
          </a:p>
        </p:txBody>
      </p:sp>
      <p:sp>
        <p:nvSpPr>
          <p:cNvPr id="3" name="Content Placeholder 2"/>
          <p:cNvSpPr>
            <a:spLocks noGrp="1"/>
          </p:cNvSpPr>
          <p:nvPr>
            <p:ph idx="1"/>
          </p:nvPr>
        </p:nvSpPr>
        <p:spPr/>
        <p:txBody>
          <a:bodyPr>
            <a:normAutofit fontScale="92500" lnSpcReduction="10000"/>
          </a:bodyPr>
          <a:lstStyle/>
          <a:p>
            <a:r>
              <a:rPr lang="en-US" b="1" dirty="0"/>
              <a:t>Discrete Variables</a:t>
            </a:r>
          </a:p>
          <a:p>
            <a:r>
              <a:rPr lang="en-US" b="1" dirty="0"/>
              <a:t>Definition:</a:t>
            </a:r>
            <a:r>
              <a:rPr lang="en-US" dirty="0"/>
              <a:t> Variables that </a:t>
            </a:r>
            <a:r>
              <a:rPr lang="en-US" b="1" dirty="0"/>
              <a:t>take only specific, separate values</a:t>
            </a:r>
            <a:r>
              <a:rPr lang="en-US" dirty="0"/>
              <a:t> (usually counted).</a:t>
            </a:r>
          </a:p>
          <a:p>
            <a:r>
              <a:rPr lang="en-US" b="1" dirty="0"/>
              <a:t>Characteristics:</a:t>
            </a:r>
            <a:endParaRPr lang="en-US" dirty="0"/>
          </a:p>
          <a:p>
            <a:pPr lvl="1"/>
            <a:r>
              <a:rPr lang="en-US" dirty="0"/>
              <a:t>Cannot take fractional </a:t>
            </a:r>
            <a:r>
              <a:rPr lang="en-US" dirty="0" err="1" smtClean="0"/>
              <a:t>values,Often</a:t>
            </a:r>
            <a:r>
              <a:rPr lang="en-US" dirty="0" smtClean="0"/>
              <a:t> </a:t>
            </a:r>
            <a:r>
              <a:rPr lang="en-US" dirty="0"/>
              <a:t>counted, not measured.</a:t>
            </a:r>
          </a:p>
          <a:p>
            <a:r>
              <a:rPr lang="en-US" b="1" dirty="0"/>
              <a:t>Examples:</a:t>
            </a:r>
            <a:endParaRPr lang="en-US" dirty="0"/>
          </a:p>
          <a:p>
            <a:pPr lvl="1"/>
            <a:r>
              <a:rPr lang="en-US" dirty="0"/>
              <a:t>Number of students in a class (1, 2, 3</a:t>
            </a:r>
            <a:r>
              <a:rPr lang="en-US" dirty="0" smtClean="0"/>
              <a:t>…), Number </a:t>
            </a:r>
            <a:r>
              <a:rPr lang="en-US" dirty="0"/>
              <a:t>of cars in a parking </a:t>
            </a:r>
            <a:r>
              <a:rPr lang="en-US" dirty="0" smtClean="0"/>
              <a:t>lot, Number </a:t>
            </a:r>
            <a:r>
              <a:rPr lang="en-US" dirty="0"/>
              <a:t>of patients visiting a clinic</a:t>
            </a:r>
          </a:p>
          <a:p>
            <a:r>
              <a:rPr lang="en-US" b="1" dirty="0"/>
              <a:t>Visualization:</a:t>
            </a:r>
            <a:r>
              <a:rPr lang="en-US" dirty="0"/>
              <a:t> Bar charts, Pie charts</a:t>
            </a:r>
          </a:p>
          <a:p>
            <a:endParaRPr lang="en-US" dirty="0"/>
          </a:p>
        </p:txBody>
      </p:sp>
    </p:spTree>
    <p:extLst>
      <p:ext uri="{BB962C8B-B14F-4D97-AF65-F5344CB8AC3E}">
        <p14:creationId xmlns:p14="http://schemas.microsoft.com/office/powerpoint/2010/main" val="387547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Continuous Variables</a:t>
            </a:r>
          </a:p>
        </p:txBody>
      </p:sp>
      <p:sp>
        <p:nvSpPr>
          <p:cNvPr id="3" name="Content Placeholder 2"/>
          <p:cNvSpPr>
            <a:spLocks noGrp="1"/>
          </p:cNvSpPr>
          <p:nvPr>
            <p:ph idx="1"/>
          </p:nvPr>
        </p:nvSpPr>
        <p:spPr/>
        <p:txBody>
          <a:bodyPr>
            <a:normAutofit fontScale="85000" lnSpcReduction="20000"/>
          </a:bodyPr>
          <a:lstStyle/>
          <a:p>
            <a:r>
              <a:rPr lang="en-US" b="1" dirty="0"/>
              <a:t>Definition:</a:t>
            </a:r>
            <a:r>
              <a:rPr lang="en-US" dirty="0"/>
              <a:t> Variables that </a:t>
            </a:r>
            <a:r>
              <a:rPr lang="en-US" b="1" dirty="0"/>
              <a:t>can take any value within a range</a:t>
            </a:r>
            <a:r>
              <a:rPr lang="en-US" dirty="0"/>
              <a:t> (measured, not counted).</a:t>
            </a:r>
          </a:p>
          <a:p>
            <a:r>
              <a:rPr lang="en-US" b="1" dirty="0"/>
              <a:t>Characteristics:</a:t>
            </a:r>
            <a:endParaRPr lang="en-US" dirty="0"/>
          </a:p>
          <a:p>
            <a:r>
              <a:rPr lang="en-US" dirty="0"/>
              <a:t>Can take fractional </a:t>
            </a:r>
            <a:r>
              <a:rPr lang="en-US" dirty="0" smtClean="0"/>
              <a:t>values., Often </a:t>
            </a:r>
            <a:r>
              <a:rPr lang="en-US" dirty="0"/>
              <a:t>measured with instruments.</a:t>
            </a:r>
          </a:p>
          <a:p>
            <a:r>
              <a:rPr lang="en-US" b="1" dirty="0"/>
              <a:t>Examples:</a:t>
            </a:r>
            <a:endParaRPr lang="en-US" dirty="0"/>
          </a:p>
          <a:p>
            <a:r>
              <a:rPr lang="en-US" dirty="0"/>
              <a:t>Height of students (160.5 cm, 161.2 cm)</a:t>
            </a:r>
          </a:p>
          <a:p>
            <a:r>
              <a:rPr lang="en-US" dirty="0"/>
              <a:t>Weight of patients (65.3 kg)</a:t>
            </a:r>
          </a:p>
          <a:p>
            <a:r>
              <a:rPr lang="en-US" dirty="0"/>
              <a:t>Temperature of a room</a:t>
            </a:r>
          </a:p>
          <a:p>
            <a:r>
              <a:rPr lang="en-US" b="1" dirty="0"/>
              <a:t>Visualization:</a:t>
            </a:r>
            <a:r>
              <a:rPr lang="en-US" dirty="0"/>
              <a:t> Histograms, Line graphs</a:t>
            </a:r>
          </a:p>
          <a:p>
            <a:endParaRPr lang="en-US" dirty="0"/>
          </a:p>
        </p:txBody>
      </p:sp>
    </p:spTree>
    <p:extLst>
      <p:ext uri="{BB962C8B-B14F-4D97-AF65-F5344CB8AC3E}">
        <p14:creationId xmlns:p14="http://schemas.microsoft.com/office/powerpoint/2010/main" val="42127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of Measurement</a:t>
            </a:r>
          </a:p>
        </p:txBody>
      </p:sp>
      <p:sp>
        <p:nvSpPr>
          <p:cNvPr id="3" name="Content Placeholder 2"/>
          <p:cNvSpPr>
            <a:spLocks noGrp="1"/>
          </p:cNvSpPr>
          <p:nvPr>
            <p:ph idx="1"/>
          </p:nvPr>
        </p:nvSpPr>
        <p:spPr/>
        <p:txBody>
          <a:bodyPr>
            <a:normAutofit fontScale="92500" lnSpcReduction="20000"/>
          </a:bodyPr>
          <a:lstStyle/>
          <a:p>
            <a:r>
              <a:rPr lang="en-US" b="1" dirty="0"/>
              <a:t>Definition</a:t>
            </a:r>
          </a:p>
          <a:p>
            <a:r>
              <a:rPr lang="en-US" dirty="0"/>
              <a:t>In statistics, an </a:t>
            </a:r>
            <a:r>
              <a:rPr lang="en-US" b="1" dirty="0"/>
              <a:t>error of measurement</a:t>
            </a:r>
            <a:r>
              <a:rPr lang="en-US" dirty="0"/>
              <a:t> is the difference between the </a:t>
            </a:r>
            <a:r>
              <a:rPr lang="en-US" b="1" dirty="0"/>
              <a:t>observed (measured) value</a:t>
            </a:r>
            <a:r>
              <a:rPr lang="en-US" dirty="0"/>
              <a:t> and the </a:t>
            </a:r>
            <a:r>
              <a:rPr lang="en-US" b="1" dirty="0"/>
              <a:t>true value</a:t>
            </a:r>
            <a:r>
              <a:rPr lang="en-US" dirty="0"/>
              <a:t> of a variable:</a:t>
            </a:r>
          </a:p>
          <a:p>
            <a:r>
              <a:rPr lang="en-US" dirty="0"/>
              <a:t>Measurement Error=Observed Value </a:t>
            </a:r>
            <a:r>
              <a:rPr lang="en-US" dirty="0" smtClean="0"/>
              <a:t>-True </a:t>
            </a:r>
            <a:r>
              <a:rPr lang="en-US" dirty="0"/>
              <a:t>Value </a:t>
            </a:r>
            <a:endParaRPr lang="en-US" dirty="0" smtClean="0"/>
          </a:p>
          <a:p>
            <a:r>
              <a:rPr lang="en-US" b="1" dirty="0" smtClean="0"/>
              <a:t>Observed </a:t>
            </a:r>
            <a:r>
              <a:rPr lang="en-US" b="1" dirty="0"/>
              <a:t>Value (OV):</a:t>
            </a:r>
            <a:r>
              <a:rPr lang="en-US" dirty="0"/>
              <a:t> The value obtained from measurement.</a:t>
            </a:r>
          </a:p>
          <a:p>
            <a:r>
              <a:rPr lang="en-US" b="1" dirty="0"/>
              <a:t>True Value (TV):</a:t>
            </a:r>
            <a:r>
              <a:rPr lang="en-US" dirty="0"/>
              <a:t> The exact, actual value.</a:t>
            </a:r>
          </a:p>
          <a:p>
            <a:r>
              <a:rPr lang="en-US" dirty="0"/>
              <a:t>No measurement is perfectly exact; all data contain some degree of error. Understanding errors is crucial for </a:t>
            </a:r>
            <a:r>
              <a:rPr lang="en-US" b="1" dirty="0"/>
              <a:t>data reliability, accuracy, and validity</a:t>
            </a:r>
            <a:r>
              <a:rPr lang="en-US" dirty="0"/>
              <a:t> in statistical analysis.</a:t>
            </a:r>
          </a:p>
          <a:p>
            <a:endParaRPr lang="en-US" dirty="0"/>
          </a:p>
        </p:txBody>
      </p:sp>
    </p:spTree>
    <p:extLst>
      <p:ext uri="{BB962C8B-B14F-4D97-AF65-F5344CB8AC3E}">
        <p14:creationId xmlns:p14="http://schemas.microsoft.com/office/powerpoint/2010/main" val="2069067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Measurement Errors</a:t>
            </a:r>
          </a:p>
        </p:txBody>
      </p:sp>
      <p:sp>
        <p:nvSpPr>
          <p:cNvPr id="3" name="Content Placeholder 2"/>
          <p:cNvSpPr>
            <a:spLocks noGrp="1"/>
          </p:cNvSpPr>
          <p:nvPr>
            <p:ph idx="1"/>
          </p:nvPr>
        </p:nvSpPr>
        <p:spPr/>
        <p:txBody>
          <a:bodyPr>
            <a:normAutofit fontScale="92500" lnSpcReduction="10000"/>
          </a:bodyPr>
          <a:lstStyle/>
          <a:p>
            <a:r>
              <a:rPr lang="en-US" b="1" dirty="0"/>
              <a:t>Systematic Error (Bias)</a:t>
            </a:r>
          </a:p>
          <a:p>
            <a:r>
              <a:rPr lang="en-US" b="1" dirty="0"/>
              <a:t>Definition:</a:t>
            </a:r>
            <a:r>
              <a:rPr lang="en-US" dirty="0"/>
              <a:t> A consistent, repeatable error that </a:t>
            </a:r>
            <a:r>
              <a:rPr lang="en-US" b="1" dirty="0"/>
              <a:t>distorts measurements in the same direction</a:t>
            </a:r>
            <a:r>
              <a:rPr lang="en-US" dirty="0"/>
              <a:t>.</a:t>
            </a:r>
          </a:p>
          <a:p>
            <a:r>
              <a:rPr lang="en-US" b="1" dirty="0"/>
              <a:t>Impact:</a:t>
            </a:r>
            <a:r>
              <a:rPr lang="en-US" dirty="0"/>
              <a:t> Reduces </a:t>
            </a:r>
            <a:r>
              <a:rPr lang="en-US" b="1" dirty="0"/>
              <a:t>accuracy</a:t>
            </a:r>
            <a:r>
              <a:rPr lang="en-US" dirty="0"/>
              <a:t> (measurements deviate from the true value).</a:t>
            </a:r>
          </a:p>
          <a:p>
            <a:r>
              <a:rPr lang="en-US" b="1" dirty="0"/>
              <a:t>Causes:</a:t>
            </a:r>
            <a:endParaRPr lang="en-US" dirty="0"/>
          </a:p>
          <a:p>
            <a:pPr lvl="1"/>
            <a:r>
              <a:rPr lang="en-US" dirty="0"/>
              <a:t>Faulty or </a:t>
            </a:r>
            <a:r>
              <a:rPr lang="en-US" dirty="0" err="1"/>
              <a:t>uncalibrated</a:t>
            </a:r>
            <a:r>
              <a:rPr lang="en-US" dirty="0"/>
              <a:t> instruments.</a:t>
            </a:r>
          </a:p>
          <a:p>
            <a:pPr lvl="1"/>
            <a:r>
              <a:rPr lang="en-US" dirty="0"/>
              <a:t>Observer bias (subjective reading or recording).</a:t>
            </a:r>
          </a:p>
          <a:p>
            <a:pPr lvl="1"/>
            <a:r>
              <a:rPr lang="en-US" dirty="0"/>
              <a:t>Environmental conditions (temperature, humidity, etc.).</a:t>
            </a:r>
          </a:p>
          <a:p>
            <a:endParaRPr lang="en-US" dirty="0"/>
          </a:p>
        </p:txBody>
      </p:sp>
    </p:spTree>
    <p:extLst>
      <p:ext uri="{BB962C8B-B14F-4D97-AF65-F5344CB8AC3E}">
        <p14:creationId xmlns:p14="http://schemas.microsoft.com/office/powerpoint/2010/main" val="3238001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Systematic Error (Bias</a:t>
            </a:r>
            <a:r>
              <a:rPr lang="en-US" b="1"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t>Examples:</a:t>
            </a:r>
            <a:endParaRPr lang="en-US" dirty="0"/>
          </a:p>
          <a:p>
            <a:r>
              <a:rPr lang="en-US" dirty="0"/>
              <a:t>A weighing scale that reads 2 kg higher for all measurements.</a:t>
            </a:r>
          </a:p>
          <a:p>
            <a:r>
              <a:rPr lang="en-US" dirty="0"/>
              <a:t>A thermometer that always reads 0.5°C too low.</a:t>
            </a:r>
          </a:p>
          <a:p>
            <a:r>
              <a:rPr lang="en-US" b="1" dirty="0"/>
              <a:t>Detection &amp; Correction:</a:t>
            </a:r>
            <a:endParaRPr lang="en-US" dirty="0"/>
          </a:p>
          <a:p>
            <a:r>
              <a:rPr lang="en-US" dirty="0"/>
              <a:t>Calibration of instruments.</a:t>
            </a:r>
          </a:p>
          <a:p>
            <a:r>
              <a:rPr lang="en-US" dirty="0"/>
              <a:t>Standardized measurement procedures.</a:t>
            </a:r>
          </a:p>
          <a:p>
            <a:r>
              <a:rPr lang="en-US" dirty="0"/>
              <a:t>Training to reduce observer bias.</a:t>
            </a:r>
          </a:p>
          <a:p>
            <a:endParaRPr lang="en-US" dirty="0"/>
          </a:p>
        </p:txBody>
      </p:sp>
    </p:spTree>
    <p:extLst>
      <p:ext uri="{BB962C8B-B14F-4D97-AF65-F5344CB8AC3E}">
        <p14:creationId xmlns:p14="http://schemas.microsoft.com/office/powerpoint/2010/main" val="2959452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 Error (Noise)</a:t>
            </a:r>
          </a:p>
        </p:txBody>
      </p:sp>
      <p:sp>
        <p:nvSpPr>
          <p:cNvPr id="3" name="Content Placeholder 2"/>
          <p:cNvSpPr>
            <a:spLocks noGrp="1"/>
          </p:cNvSpPr>
          <p:nvPr>
            <p:ph idx="1"/>
          </p:nvPr>
        </p:nvSpPr>
        <p:spPr/>
        <p:txBody>
          <a:bodyPr>
            <a:noAutofit/>
          </a:bodyPr>
          <a:lstStyle/>
          <a:p>
            <a:r>
              <a:rPr lang="en-US" sz="1600" b="1" dirty="0"/>
              <a:t>Definition:</a:t>
            </a:r>
            <a:r>
              <a:rPr lang="en-US" sz="1600" dirty="0"/>
              <a:t> Unpredictable variations in measurement due to </a:t>
            </a:r>
            <a:r>
              <a:rPr lang="en-US" sz="1600" b="1" dirty="0"/>
              <a:t>uncontrollable small factors</a:t>
            </a:r>
            <a:r>
              <a:rPr lang="en-US" sz="1600" dirty="0"/>
              <a:t>.</a:t>
            </a:r>
          </a:p>
          <a:p>
            <a:r>
              <a:rPr lang="en-US" sz="1600" b="1" dirty="0"/>
              <a:t>Impact:</a:t>
            </a:r>
            <a:r>
              <a:rPr lang="en-US" sz="1600" dirty="0"/>
              <a:t> Reduces </a:t>
            </a:r>
            <a:r>
              <a:rPr lang="en-US" sz="1600" b="1" dirty="0"/>
              <a:t>precision</a:t>
            </a:r>
            <a:r>
              <a:rPr lang="en-US" sz="1600" dirty="0"/>
              <a:t> (repeatability) but not accuracy if averaged over many measurements.</a:t>
            </a:r>
          </a:p>
          <a:p>
            <a:r>
              <a:rPr lang="en-US" sz="1600" b="1" dirty="0"/>
              <a:t>Causes:</a:t>
            </a:r>
            <a:endParaRPr lang="en-US" sz="1600" dirty="0"/>
          </a:p>
          <a:p>
            <a:pPr lvl="1"/>
            <a:r>
              <a:rPr lang="en-US" sz="1600" dirty="0"/>
              <a:t>Environmental fluctuations (room temperature, vibration</a:t>
            </a:r>
            <a:r>
              <a:rPr lang="en-US" sz="1600" dirty="0" smtClean="0"/>
              <a:t>).Human </a:t>
            </a:r>
            <a:r>
              <a:rPr lang="en-US" sz="1600" dirty="0"/>
              <a:t>factors (reaction time, slight positioning differences</a:t>
            </a:r>
            <a:r>
              <a:rPr lang="en-US" sz="1600" dirty="0" smtClean="0"/>
              <a:t>).Instrument </a:t>
            </a:r>
            <a:r>
              <a:rPr lang="en-US" sz="1600" dirty="0"/>
              <a:t>sensitivity or limitations.</a:t>
            </a:r>
          </a:p>
          <a:p>
            <a:r>
              <a:rPr lang="en-US" sz="1600" b="1" dirty="0"/>
              <a:t>Examples:</a:t>
            </a:r>
            <a:endParaRPr lang="en-US" sz="1600" dirty="0"/>
          </a:p>
          <a:p>
            <a:pPr lvl="1"/>
            <a:r>
              <a:rPr lang="en-US" sz="1600" dirty="0"/>
              <a:t>Slight differences in repeated blood pressure </a:t>
            </a:r>
            <a:r>
              <a:rPr lang="en-US" sz="1600" dirty="0" smtClean="0"/>
              <a:t>readings, Minor </a:t>
            </a:r>
            <a:r>
              <a:rPr lang="en-US" sz="1600" dirty="0"/>
              <a:t>variations in repeated weighing of an object.</a:t>
            </a:r>
          </a:p>
          <a:p>
            <a:r>
              <a:rPr lang="en-US" sz="1600" b="1" dirty="0"/>
              <a:t>Reduction Strategies:</a:t>
            </a:r>
            <a:endParaRPr lang="en-US" sz="1600" dirty="0"/>
          </a:p>
          <a:p>
            <a:pPr lvl="1"/>
            <a:r>
              <a:rPr lang="en-US" sz="1600" dirty="0"/>
              <a:t>Take multiple measurements and calculate the </a:t>
            </a:r>
            <a:r>
              <a:rPr lang="en-US" sz="1600" dirty="0" err="1" smtClean="0"/>
              <a:t>mean,Use</a:t>
            </a:r>
            <a:r>
              <a:rPr lang="en-US" sz="1600" dirty="0" smtClean="0"/>
              <a:t> </a:t>
            </a:r>
            <a:r>
              <a:rPr lang="en-US" sz="1600" dirty="0"/>
              <a:t>highly precise </a:t>
            </a:r>
            <a:r>
              <a:rPr lang="en-US" sz="1600" dirty="0" err="1" smtClean="0"/>
              <a:t>instrument,.Maintain</a:t>
            </a:r>
            <a:r>
              <a:rPr lang="en-US" sz="1600" dirty="0" smtClean="0"/>
              <a:t> </a:t>
            </a:r>
            <a:r>
              <a:rPr lang="en-US" sz="1600" dirty="0"/>
              <a:t>controlled environment.</a:t>
            </a:r>
          </a:p>
          <a:p>
            <a:endParaRPr lang="en-US" sz="1600" dirty="0"/>
          </a:p>
        </p:txBody>
      </p:sp>
    </p:spTree>
    <p:extLst>
      <p:ext uri="{BB962C8B-B14F-4D97-AF65-F5344CB8AC3E}">
        <p14:creationId xmlns:p14="http://schemas.microsoft.com/office/powerpoint/2010/main" val="3429421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Error</a:t>
            </a:r>
          </a:p>
        </p:txBody>
      </p:sp>
      <p:sp>
        <p:nvSpPr>
          <p:cNvPr id="3" name="Content Placeholder 2"/>
          <p:cNvSpPr>
            <a:spLocks noGrp="1"/>
          </p:cNvSpPr>
          <p:nvPr>
            <p:ph idx="1"/>
          </p:nvPr>
        </p:nvSpPr>
        <p:spPr/>
        <p:txBody>
          <a:bodyPr/>
          <a:lstStyle/>
          <a:p>
            <a:r>
              <a:rPr lang="en-US" b="1" dirty="0"/>
              <a:t>Definition:</a:t>
            </a:r>
            <a:r>
              <a:rPr lang="en-US" dirty="0"/>
              <a:t> Large, avoidable mistakes due to </a:t>
            </a:r>
            <a:r>
              <a:rPr lang="en-US" b="1" dirty="0"/>
              <a:t>carelessness, misreading, or procedural errors</a:t>
            </a:r>
            <a:r>
              <a:rPr lang="en-US" dirty="0"/>
              <a:t>.</a:t>
            </a:r>
          </a:p>
          <a:p>
            <a:r>
              <a:rPr lang="en-US" b="1" dirty="0"/>
              <a:t>Impact:</a:t>
            </a:r>
            <a:r>
              <a:rPr lang="en-US" dirty="0"/>
              <a:t> Strongly affects </a:t>
            </a:r>
            <a:r>
              <a:rPr lang="en-US" b="1" dirty="0"/>
              <a:t>both accuracy and precision</a:t>
            </a:r>
            <a:r>
              <a:rPr lang="en-US" dirty="0"/>
              <a:t>. Produces </a:t>
            </a:r>
            <a:r>
              <a:rPr lang="en-US" b="1" dirty="0"/>
              <a:t>outliers</a:t>
            </a:r>
            <a:r>
              <a:rPr lang="en-US" dirty="0"/>
              <a:t>.</a:t>
            </a:r>
          </a:p>
          <a:p>
            <a:r>
              <a:rPr lang="en-US" b="1" dirty="0"/>
              <a:t>Causes:</a:t>
            </a:r>
            <a:endParaRPr lang="en-US" dirty="0"/>
          </a:p>
          <a:p>
            <a:r>
              <a:rPr lang="en-US" dirty="0"/>
              <a:t>Human mistakes (recording wrong units, misreading scale).</a:t>
            </a:r>
          </a:p>
          <a:p>
            <a:r>
              <a:rPr lang="en-US" dirty="0"/>
              <a:t>Procedural errors (wrong method, formula misapplication).</a:t>
            </a:r>
          </a:p>
          <a:p>
            <a:endParaRPr lang="en-US" dirty="0"/>
          </a:p>
        </p:txBody>
      </p:sp>
    </p:spTree>
    <p:extLst>
      <p:ext uri="{BB962C8B-B14F-4D97-AF65-F5344CB8AC3E}">
        <p14:creationId xmlns:p14="http://schemas.microsoft.com/office/powerpoint/2010/main" val="337834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Gross Error</a:t>
            </a:r>
          </a:p>
        </p:txBody>
      </p:sp>
      <p:sp>
        <p:nvSpPr>
          <p:cNvPr id="3" name="Content Placeholder 2"/>
          <p:cNvSpPr>
            <a:spLocks noGrp="1"/>
          </p:cNvSpPr>
          <p:nvPr>
            <p:ph idx="1"/>
          </p:nvPr>
        </p:nvSpPr>
        <p:spPr/>
        <p:txBody>
          <a:bodyPr>
            <a:normAutofit fontScale="92500" lnSpcReduction="10000"/>
          </a:bodyPr>
          <a:lstStyle/>
          <a:p>
            <a:r>
              <a:rPr lang="en-US" b="1" dirty="0"/>
              <a:t>Examples:</a:t>
            </a:r>
            <a:endParaRPr lang="en-US" dirty="0"/>
          </a:p>
          <a:p>
            <a:r>
              <a:rPr lang="en-US" dirty="0"/>
              <a:t>Recording 100 kg instead of 10 kg.</a:t>
            </a:r>
          </a:p>
          <a:p>
            <a:r>
              <a:rPr lang="en-US" dirty="0"/>
              <a:t>Using pounds but recording as kilograms.</a:t>
            </a:r>
          </a:p>
          <a:p>
            <a:r>
              <a:rPr lang="en-US" b="1" dirty="0"/>
              <a:t>Prevention:</a:t>
            </a:r>
            <a:endParaRPr lang="en-US" dirty="0"/>
          </a:p>
          <a:p>
            <a:r>
              <a:rPr lang="en-US" dirty="0"/>
              <a:t>Proper training and care in measurement.</a:t>
            </a:r>
          </a:p>
          <a:p>
            <a:r>
              <a:rPr lang="en-US" dirty="0"/>
              <a:t>Double-checking recorded data.</a:t>
            </a:r>
          </a:p>
          <a:p>
            <a:r>
              <a:rPr lang="en-US" dirty="0"/>
              <a:t>Repeating suspicious measurements.</a:t>
            </a:r>
          </a:p>
          <a:p>
            <a:endParaRPr lang="en-US" dirty="0"/>
          </a:p>
        </p:txBody>
      </p:sp>
    </p:spTree>
    <p:extLst>
      <p:ext uri="{BB962C8B-B14F-4D97-AF65-F5344CB8AC3E}">
        <p14:creationId xmlns:p14="http://schemas.microsoft.com/office/powerpoint/2010/main" val="984443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and Sample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557463"/>
            <a:ext cx="9753600" cy="3317875"/>
          </a:xfrm>
        </p:spPr>
      </p:pic>
    </p:spTree>
    <p:extLst>
      <p:ext uri="{BB962C8B-B14F-4D97-AF65-F5344CB8AC3E}">
        <p14:creationId xmlns:p14="http://schemas.microsoft.com/office/powerpoint/2010/main" val="4038956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Additional Concepts in Measurement Errors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1203352"/>
              </p:ext>
            </p:extLst>
          </p:nvPr>
        </p:nvGraphicFramePr>
        <p:xfrm>
          <a:off x="1295400" y="3393440"/>
          <a:ext cx="9601200" cy="1645920"/>
        </p:xfrm>
        <a:graphic>
          <a:graphicData uri="http://schemas.openxmlformats.org/drawingml/2006/table">
            <a:tbl>
              <a:tblPr/>
              <a:tblGrid>
                <a:gridCol w="3200400"/>
                <a:gridCol w="3200400"/>
                <a:gridCol w="3200400"/>
              </a:tblGrid>
              <a:tr h="0">
                <a:tc>
                  <a:txBody>
                    <a:bodyPr/>
                    <a:lstStyle/>
                    <a:p>
                      <a:r>
                        <a:rPr lang="en-US" b="1" dirty="0"/>
                        <a:t>Concept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t>Meaning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t>Error Type Affected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b="1" dirty="0"/>
                        <a:t>Accuracy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Closeness of measurements to the true value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a:t>Systematic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r>
                        <a:rPr lang="en-US" b="1"/>
                        <a:t>Precision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Repeatability/consistency of measurements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t>Random error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1457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C867B5-539C-B547-99E9-457CA2D9F14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8F1FCA49-2E20-3ED6-8B20-B7A4F81D97BE}"/>
              </a:ext>
            </a:extLst>
          </p:cNvPr>
          <p:cNvPicPr>
            <a:picLocks noGrp="1" noChangeAspect="1"/>
          </p:cNvPicPr>
          <p:nvPr>
            <p:ph idx="1"/>
          </p:nvPr>
        </p:nvPicPr>
        <p:blipFill>
          <a:blip r:embed="rId2"/>
          <a:stretch>
            <a:fillRect/>
          </a:stretch>
        </p:blipFill>
        <p:spPr>
          <a:xfrm>
            <a:off x="1117374" y="797927"/>
            <a:ext cx="9779224" cy="5262146"/>
          </a:xfrm>
          <a:prstGeom prst="rect">
            <a:avLst/>
          </a:prstGeom>
        </p:spPr>
      </p:pic>
    </p:spTree>
    <p:extLst>
      <p:ext uri="{BB962C8B-B14F-4D97-AF65-F5344CB8AC3E}">
        <p14:creationId xmlns:p14="http://schemas.microsoft.com/office/powerpoint/2010/main" val="215956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8E73A6-78CD-AC77-E81F-0D0D11B0826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C29783F6-3120-1DEA-A50E-4B286397D03B}"/>
              </a:ext>
            </a:extLst>
          </p:cNvPr>
          <p:cNvPicPr>
            <a:picLocks noGrp="1" noChangeAspect="1"/>
          </p:cNvPicPr>
          <p:nvPr>
            <p:ph idx="1"/>
          </p:nvPr>
        </p:nvPicPr>
        <p:blipFill>
          <a:blip r:embed="rId2"/>
          <a:stretch>
            <a:fillRect/>
          </a:stretch>
        </p:blipFill>
        <p:spPr>
          <a:xfrm>
            <a:off x="1295402" y="982133"/>
            <a:ext cx="9601195" cy="4893206"/>
          </a:xfrm>
          <a:prstGeom prst="rect">
            <a:avLst/>
          </a:prstGeom>
        </p:spPr>
      </p:pic>
    </p:spTree>
    <p:extLst>
      <p:ext uri="{BB962C8B-B14F-4D97-AF65-F5344CB8AC3E}">
        <p14:creationId xmlns:p14="http://schemas.microsoft.com/office/powerpoint/2010/main" val="260468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Population</a:t>
            </a:r>
            <a:endParaRPr lang="en-US" dirty="0"/>
          </a:p>
        </p:txBody>
      </p:sp>
      <p:sp>
        <p:nvSpPr>
          <p:cNvPr id="3" name="Content Placeholder 2"/>
          <p:cNvSpPr>
            <a:spLocks noGrp="1"/>
          </p:cNvSpPr>
          <p:nvPr>
            <p:ph idx="1"/>
          </p:nvPr>
        </p:nvSpPr>
        <p:spPr/>
        <p:txBody>
          <a:bodyPr/>
          <a:lstStyle/>
          <a:p>
            <a:r>
              <a:rPr lang="en-US" dirty="0"/>
              <a:t>There are different types of population. They are:</a:t>
            </a:r>
          </a:p>
          <a:p>
            <a:r>
              <a:rPr lang="en-US" dirty="0"/>
              <a:t>Finite Population</a:t>
            </a:r>
          </a:p>
          <a:p>
            <a:r>
              <a:rPr lang="en-US" dirty="0"/>
              <a:t>Infinite Population</a:t>
            </a:r>
          </a:p>
          <a:p>
            <a:r>
              <a:rPr lang="en-US" dirty="0"/>
              <a:t>Existent Population</a:t>
            </a:r>
          </a:p>
          <a:p>
            <a:r>
              <a:rPr lang="en-US" dirty="0"/>
              <a:t>Hypothetical Population</a:t>
            </a:r>
          </a:p>
          <a:p>
            <a:endParaRPr lang="en-US" dirty="0"/>
          </a:p>
        </p:txBody>
      </p:sp>
    </p:spTree>
    <p:extLst>
      <p:ext uri="{BB962C8B-B14F-4D97-AF65-F5344CB8AC3E}">
        <p14:creationId xmlns:p14="http://schemas.microsoft.com/office/powerpoint/2010/main" val="4178598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Finite </a:t>
            </a:r>
            <a:r>
              <a:rPr lang="en-US" b="1" dirty="0" smtClean="0"/>
              <a:t>Population</a:t>
            </a:r>
            <a:endParaRPr lang="en-US" dirty="0"/>
          </a:p>
        </p:txBody>
      </p:sp>
      <p:sp>
        <p:nvSpPr>
          <p:cNvPr id="3" name="Content Placeholder 2"/>
          <p:cNvSpPr>
            <a:spLocks noGrp="1"/>
          </p:cNvSpPr>
          <p:nvPr>
            <p:ph idx="1"/>
          </p:nvPr>
        </p:nvSpPr>
        <p:spPr/>
        <p:txBody>
          <a:bodyPr/>
          <a:lstStyle/>
          <a:p>
            <a:r>
              <a:rPr lang="en-US" dirty="0"/>
              <a:t>The finite population is also known as a countable population in which the population can be counted. </a:t>
            </a:r>
            <a:endParaRPr lang="en-US" dirty="0" smtClean="0"/>
          </a:p>
          <a:p>
            <a:r>
              <a:rPr lang="en-US" dirty="0" smtClean="0"/>
              <a:t>In </a:t>
            </a:r>
            <a:r>
              <a:rPr lang="en-US" dirty="0"/>
              <a:t>other words, it is defined as the population of all the individuals or objects that are finite. </a:t>
            </a:r>
            <a:endParaRPr lang="en-US" dirty="0" smtClean="0"/>
          </a:p>
          <a:p>
            <a:r>
              <a:rPr lang="en-US" dirty="0" smtClean="0"/>
              <a:t>For </a:t>
            </a:r>
            <a:r>
              <a:rPr lang="en-US" dirty="0"/>
              <a:t>statistical analysis, the finite population is more advantageous than the infinite population. Examples of finite populations are employees of a company, potential consumer in a market.</a:t>
            </a:r>
            <a:endParaRPr lang="en-US" dirty="0"/>
          </a:p>
        </p:txBody>
      </p:sp>
    </p:spTree>
    <p:extLst>
      <p:ext uri="{BB962C8B-B14F-4D97-AF65-F5344CB8AC3E}">
        <p14:creationId xmlns:p14="http://schemas.microsoft.com/office/powerpoint/2010/main" val="402962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Infinite </a:t>
            </a:r>
            <a:r>
              <a:rPr lang="en-US" b="1" dirty="0" smtClean="0"/>
              <a:t>Population</a:t>
            </a:r>
            <a:endParaRPr lang="en-US" dirty="0"/>
          </a:p>
        </p:txBody>
      </p:sp>
      <p:sp>
        <p:nvSpPr>
          <p:cNvPr id="3" name="Content Placeholder 2"/>
          <p:cNvSpPr>
            <a:spLocks noGrp="1"/>
          </p:cNvSpPr>
          <p:nvPr>
            <p:ph idx="1"/>
          </p:nvPr>
        </p:nvSpPr>
        <p:spPr/>
        <p:txBody>
          <a:bodyPr/>
          <a:lstStyle/>
          <a:p>
            <a:r>
              <a:rPr lang="en-US" dirty="0"/>
              <a:t>The infinite population is also known as an uncountable population in which the counting of units in the population is not possible. </a:t>
            </a:r>
            <a:endParaRPr lang="en-US" dirty="0" smtClean="0"/>
          </a:p>
          <a:p>
            <a:r>
              <a:rPr lang="en-US" dirty="0" smtClean="0"/>
              <a:t>Example </a:t>
            </a:r>
            <a:r>
              <a:rPr lang="en-US" dirty="0"/>
              <a:t>of an infinite population is the number of germs in the patient’s body is uncountable.</a:t>
            </a:r>
            <a:endParaRPr lang="en-US" dirty="0"/>
          </a:p>
        </p:txBody>
      </p:sp>
    </p:spTree>
    <p:extLst>
      <p:ext uri="{BB962C8B-B14F-4D97-AF65-F5344CB8AC3E}">
        <p14:creationId xmlns:p14="http://schemas.microsoft.com/office/powerpoint/2010/main" val="55619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Existent </a:t>
            </a:r>
            <a:r>
              <a:rPr lang="en-US" b="1" dirty="0" smtClean="0"/>
              <a:t>Population</a:t>
            </a:r>
            <a:endParaRPr lang="en-US" dirty="0"/>
          </a:p>
        </p:txBody>
      </p:sp>
      <p:sp>
        <p:nvSpPr>
          <p:cNvPr id="3" name="Content Placeholder 2"/>
          <p:cNvSpPr>
            <a:spLocks noGrp="1"/>
          </p:cNvSpPr>
          <p:nvPr>
            <p:ph idx="1"/>
          </p:nvPr>
        </p:nvSpPr>
        <p:spPr/>
        <p:txBody>
          <a:bodyPr/>
          <a:lstStyle/>
          <a:p>
            <a:r>
              <a:rPr lang="en-US" dirty="0"/>
              <a:t>The existing population is defined as the population of concrete individuals. In other words, the population whose unit is available in solid form is known as existent population. </a:t>
            </a:r>
            <a:endParaRPr lang="en-US" dirty="0" smtClean="0"/>
          </a:p>
          <a:p>
            <a:r>
              <a:rPr lang="en-US" dirty="0" smtClean="0"/>
              <a:t>Examples </a:t>
            </a:r>
            <a:r>
              <a:rPr lang="en-US" dirty="0"/>
              <a:t>are books, students etc.</a:t>
            </a:r>
            <a:endParaRPr lang="en-US" dirty="0"/>
          </a:p>
        </p:txBody>
      </p:sp>
    </p:spTree>
    <p:extLst>
      <p:ext uri="{BB962C8B-B14F-4D97-AF65-F5344CB8AC3E}">
        <p14:creationId xmlns:p14="http://schemas.microsoft.com/office/powerpoint/2010/main" val="238175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Hypothetical </a:t>
            </a:r>
            <a:r>
              <a:rPr lang="en-US" b="1" dirty="0" smtClean="0"/>
              <a:t>Population</a:t>
            </a:r>
            <a:endParaRPr lang="en-US" dirty="0"/>
          </a:p>
        </p:txBody>
      </p:sp>
      <p:sp>
        <p:nvSpPr>
          <p:cNvPr id="3" name="Content Placeholder 2"/>
          <p:cNvSpPr>
            <a:spLocks noGrp="1"/>
          </p:cNvSpPr>
          <p:nvPr>
            <p:ph idx="1"/>
          </p:nvPr>
        </p:nvSpPr>
        <p:spPr/>
        <p:txBody>
          <a:bodyPr/>
          <a:lstStyle/>
          <a:p>
            <a:r>
              <a:rPr lang="en-US" dirty="0"/>
              <a:t>The population in which whose unit is not available in solid form is known as the hypothetical population. </a:t>
            </a:r>
            <a:endParaRPr lang="en-US" dirty="0" smtClean="0"/>
          </a:p>
          <a:p>
            <a:r>
              <a:rPr lang="en-US" dirty="0" smtClean="0"/>
              <a:t>A </a:t>
            </a:r>
            <a:r>
              <a:rPr lang="en-US" dirty="0"/>
              <a:t>population consists of sets of observations, objects </a:t>
            </a:r>
            <a:r>
              <a:rPr lang="en-US" dirty="0" err="1"/>
              <a:t>etc</a:t>
            </a:r>
            <a:r>
              <a:rPr lang="en-US" dirty="0"/>
              <a:t> that are all something in common. </a:t>
            </a:r>
            <a:endParaRPr lang="en-US" dirty="0" smtClean="0"/>
          </a:p>
          <a:p>
            <a:r>
              <a:rPr lang="en-US" dirty="0" smtClean="0"/>
              <a:t>In </a:t>
            </a:r>
            <a:r>
              <a:rPr lang="en-US" dirty="0"/>
              <a:t>some situations, the populations are only hypothetical. </a:t>
            </a:r>
            <a:endParaRPr lang="en-US" dirty="0" smtClean="0"/>
          </a:p>
          <a:p>
            <a:r>
              <a:rPr lang="en-US" dirty="0" smtClean="0"/>
              <a:t>Examples </a:t>
            </a:r>
            <a:r>
              <a:rPr lang="en-US" dirty="0"/>
              <a:t>are an outcome of rolling the dice, the outcome of tossing a coin.</a:t>
            </a:r>
            <a:endParaRPr lang="en-US" dirty="0"/>
          </a:p>
        </p:txBody>
      </p:sp>
    </p:spTree>
    <p:extLst>
      <p:ext uri="{BB962C8B-B14F-4D97-AF65-F5344CB8AC3E}">
        <p14:creationId xmlns:p14="http://schemas.microsoft.com/office/powerpoint/2010/main" val="3817786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Sample</a:t>
            </a:r>
            <a:endParaRPr lang="en-US" dirty="0"/>
          </a:p>
        </p:txBody>
      </p:sp>
      <p:sp>
        <p:nvSpPr>
          <p:cNvPr id="3" name="Content Placeholder 2"/>
          <p:cNvSpPr>
            <a:spLocks noGrp="1"/>
          </p:cNvSpPr>
          <p:nvPr>
            <p:ph idx="1"/>
          </p:nvPr>
        </p:nvSpPr>
        <p:spPr/>
        <p:txBody>
          <a:bodyPr/>
          <a:lstStyle/>
          <a:p>
            <a:r>
              <a:rPr lang="en-US" dirty="0"/>
              <a:t>It includes one or more observations that are drawn from the population and the measurable characteristic of a sample is a statistic. Sampling is the process of selecting the sample from the population. For example, some people living in India is the sample of the population.</a:t>
            </a:r>
          </a:p>
          <a:p>
            <a:r>
              <a:rPr lang="en-US" dirty="0"/>
              <a:t>Basically, there are two types of sampling. They are:</a:t>
            </a:r>
          </a:p>
          <a:p>
            <a:r>
              <a:rPr lang="en-US" dirty="0"/>
              <a:t>Probability sampling</a:t>
            </a:r>
          </a:p>
          <a:p>
            <a:r>
              <a:rPr lang="en-US" dirty="0"/>
              <a:t>Non-probability sampling</a:t>
            </a:r>
          </a:p>
          <a:p>
            <a:endParaRPr lang="en-US" dirty="0"/>
          </a:p>
        </p:txBody>
      </p:sp>
    </p:spTree>
    <p:extLst>
      <p:ext uri="{BB962C8B-B14F-4D97-AF65-F5344CB8AC3E}">
        <p14:creationId xmlns:p14="http://schemas.microsoft.com/office/powerpoint/2010/main" val="3614597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21</TotalTime>
  <Words>1583</Words>
  <Application>Microsoft Office PowerPoint</Application>
  <PresentationFormat>Custom</PresentationFormat>
  <Paragraphs>188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Organic</vt:lpstr>
      <vt:lpstr>Statistics</vt:lpstr>
      <vt:lpstr>Population and Sample</vt:lpstr>
      <vt:lpstr>Population and Sample</vt:lpstr>
      <vt:lpstr>Population</vt:lpstr>
      <vt:lpstr>Finite Population</vt:lpstr>
      <vt:lpstr>Infinite Population</vt:lpstr>
      <vt:lpstr>Existent Population</vt:lpstr>
      <vt:lpstr>Hypothetical Population</vt:lpstr>
      <vt:lpstr>Sample</vt:lpstr>
      <vt:lpstr>Probability Sampling</vt:lpstr>
      <vt:lpstr>Probability Sampling</vt:lpstr>
      <vt:lpstr>Non Probability Sampling</vt:lpstr>
      <vt:lpstr>Population and Sample Examples</vt:lpstr>
      <vt:lpstr>PowerPoint Presentation</vt:lpstr>
      <vt:lpstr>Collecting Data From the Population and Sample</vt:lpstr>
      <vt:lpstr>When to use a Population</vt:lpstr>
      <vt:lpstr>When to use a Sample</vt:lpstr>
      <vt:lpstr>Descriptive vs Inferential Statistics</vt:lpstr>
      <vt:lpstr>Descriptive Statistics</vt:lpstr>
      <vt:lpstr>Inferential Statistics</vt:lpstr>
      <vt:lpstr>Inferential Statistics</vt:lpstr>
      <vt:lpstr>Discrete vs Continuous Variables</vt:lpstr>
      <vt:lpstr>Continuous Variables</vt:lpstr>
      <vt:lpstr>Errors of Measurement</vt:lpstr>
      <vt:lpstr>Types of Measurement Errors</vt:lpstr>
      <vt:lpstr>Systematic Error (Bias)</vt:lpstr>
      <vt:lpstr>Random Error (Noise)</vt:lpstr>
      <vt:lpstr>Gross Error</vt:lpstr>
      <vt:lpstr>Gross Error</vt:lpstr>
      <vt:lpstr>Additional Concepts in Measurement Errors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ANATOMY</dc:title>
  <dc:creator>Danish Nadeem</dc:creator>
  <cp:lastModifiedBy>user</cp:lastModifiedBy>
  <cp:revision>6</cp:revision>
  <dcterms:created xsi:type="dcterms:W3CDTF">2025-10-20T09:30:36Z</dcterms:created>
  <dcterms:modified xsi:type="dcterms:W3CDTF">2025-11-09T22:20:03Z</dcterms:modified>
</cp:coreProperties>
</file>