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84" r:id="rId9"/>
    <p:sldId id="285" r:id="rId10"/>
    <p:sldId id="286" r:id="rId11"/>
    <p:sldId id="262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lvl="0"/>
            <a:fld id="{606C36BD-3E7E-4C47-AF0A-71F80FB5C7A8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lvl="0"/>
            <a:fld id="{66459DF3-E33D-44AD-8FE6-C57804ADE5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931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6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3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0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95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2A3F46C-4EE2-4181-8FF6-CEE2AB29A04D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141235-A531-4A11-83D0-661F165FD5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7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A64E30-2309-4F5D-9326-EF3C0E009B00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D5BDDB-AAE4-4B6B-99B3-CD6E12B0D7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9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B90EE1-D8DB-45A7-8310-FCCE562F3A20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10765F-4FFF-4BFA-945A-8D0577FAE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25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AD49FBA-785E-48E4-866A-A584410C0573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CBE206-2A9F-4144-B03A-DDAA2AF64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1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142AAD-74EC-4BB4-9A6D-CC9A9A3893B0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B3DF56-3D8C-472D-91CB-E24D081A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58A1B0-EF9A-47D8-81EA-4E9237DA764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09DCD-3D2D-43A4-8EF7-5BE214631F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4F85FBD-94B3-4B01-A7F2-92B712235A5D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770B22-46B3-45F5-84AA-161D007DF3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3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77F2D3-E4C8-4BBF-A3BE-7DE6CA66CCC6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7DD80D-35CB-43F8-AD6A-501DFA9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8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D24F17-703B-4B4D-8010-CDC6855D60ED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104472-6DFB-4974-B19E-40A528BEC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BAE267-85C3-4FDC-AA25-71210F9A2A7D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F84702-2FE2-42A8-B8BE-A91BFF14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00BDB5F6-C49E-41BF-8B40-06643DA4B92F}" type="datetime1">
              <a:rPr lang="en-US" smtClean="0"/>
              <a:pPr lvl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3294F58D-E40C-4A31-9D27-BCC91960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5A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Picture 3" descr="A red person leading a row of blue people&#10;&#10;Description automatically generated"/>
          <p:cNvPicPr>
            <a:picLocks noChangeAspect="1"/>
          </p:cNvPicPr>
          <p:nvPr/>
        </p:nvPicPr>
        <p:blipFill>
          <a:blip r:embed="rId2"/>
          <a:srcRect l="2956" r="2244"/>
          <a:stretch>
            <a:fillRect/>
          </a:stretch>
        </p:blipFill>
        <p:spPr>
          <a:xfrm>
            <a:off x="3523484" y="9"/>
            <a:ext cx="8668512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3"/>
          <p:cNvSpPr>
            <a:spLocks noMove="1" noResize="1"/>
          </p:cNvSpPr>
          <p:nvPr/>
        </p:nvSpPr>
        <p:spPr>
          <a:xfrm>
            <a:off x="0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4000"/>
                </a:srgbClr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477984" y="1122361"/>
            <a:ext cx="4023360" cy="3204130"/>
          </a:xfrm>
        </p:spPr>
        <p:txBody>
          <a:bodyPr/>
          <a:lstStyle/>
          <a:p>
            <a:pPr lvl="0"/>
            <a:r>
              <a:rPr lang="en-US"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Role of Leadership in </a:t>
            </a:r>
            <a:r>
              <a:rPr lang="en-US" sz="4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lang="en-US" sz="4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477984" y="4872919"/>
            <a:ext cx="3933309" cy="120814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45"/>
          <p:cNvSpPr>
            <a:spLocks noMove="1" noResize="1"/>
          </p:cNvSpPr>
          <p:nvPr/>
        </p:nvSpPr>
        <p:spPr>
          <a:xfrm rot="5400013">
            <a:off x="759921" y="346795"/>
            <a:ext cx="146304" cy="704088"/>
          </a:xfrm>
          <a:prstGeom prst="rect">
            <a:avLst/>
          </a:prstGeom>
          <a:solidFill>
            <a:srgbClr val="F5A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47"/>
          <p:cNvSpPr>
            <a:spLocks noMove="1" noResize="1"/>
          </p:cNvSpPr>
          <p:nvPr/>
        </p:nvSpPr>
        <p:spPr>
          <a:xfrm>
            <a:off x="481029" y="4546918"/>
            <a:ext cx="3977639" cy="1828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Challenges: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3)</a:t>
            </a:r>
            <a:r>
              <a:rPr lang="en-US">
                <a:latin typeface="Times New Roman"/>
              </a:rPr>
              <a:t> Patient Demands: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Balancing patient satisfaction with operational constraints      requires skilled negotiation and planning.</a:t>
            </a:r>
          </a:p>
          <a:p>
            <a:pPr marL="0" lvl="0" indent="0">
              <a:buNone/>
            </a:pPr>
            <a:r>
              <a:rPr lang="en-US"/>
              <a:t>4)</a:t>
            </a:r>
            <a:r>
              <a:rPr lang="en-US">
                <a:latin typeface="Times New Roman"/>
                <a:cs typeface="Times New Roman"/>
              </a:rPr>
              <a:t> Interpersonal Conflicts:</a:t>
            </a:r>
          </a:p>
          <a:p>
            <a:pPr lvl="0"/>
            <a:r>
              <a:rPr lang="en-US" sz="2400">
                <a:latin typeface="Times New Roman"/>
              </a:rPr>
              <a:t>Resolving disputes among team members or addressing performance issues requires diplomacy and fairness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>
                <a:latin typeface="Times New Roman"/>
                <a:cs typeface="Times New Roman"/>
              </a:rPr>
              <a:t>Characteristics of Effective Leadership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15568" y="1741858"/>
            <a:ext cx="10168128" cy="5101940"/>
          </a:xfrm>
        </p:spPr>
        <p:txBody>
          <a:bodyPr/>
          <a:lstStyle/>
          <a:p>
            <a:pPr lvl="0"/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A diagram of a leader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68" y="2189915"/>
            <a:ext cx="6909663" cy="40424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Characteristics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lvl="0">
              <a:lnSpc>
                <a:spcPct val="100000"/>
              </a:lnSpc>
              <a:buFont typeface="Wingdings" pitchFamily="34"/>
              <a:buChar char="Ø"/>
            </a:pPr>
            <a:r>
              <a:rPr lang="en-US" dirty="0">
                <a:latin typeface="Times New Roman"/>
                <a:cs typeface="Times New Roman"/>
              </a:rPr>
              <a:t>Self – awareness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dirty="0">
                <a:latin typeface="Times New Roman"/>
                <a:cs typeface="Times New Roman"/>
              </a:rPr>
              <a:t>Understanding your strengths and weaknesses, and how your actions affect others .</a:t>
            </a:r>
          </a:p>
          <a:p>
            <a:pPr lvl="0">
              <a:lnSpc>
                <a:spcPct val="100000"/>
              </a:lnSpc>
              <a:buFont typeface="Wingdings" pitchFamily="34"/>
              <a:buChar char="Ø"/>
            </a:pPr>
            <a:r>
              <a:rPr lang="en-US" dirty="0">
                <a:latin typeface="Times New Roman"/>
                <a:cs typeface="Times New Roman"/>
              </a:rPr>
              <a:t> Resilience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dirty="0">
                <a:latin typeface="Times New Roman"/>
                <a:cs typeface="Times New Roman"/>
              </a:rPr>
              <a:t>Being able to handle difficult situations and creating new processes or hiring new people when needed.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Characteristics: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15568" y="2168060"/>
            <a:ext cx="10168128" cy="4482004"/>
          </a:xfrm>
        </p:spPr>
        <p:txBody>
          <a:bodyPr/>
          <a:lstStyle/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b="1" dirty="0" smtClean="0">
                <a:latin typeface="Times New Roman"/>
                <a:cs typeface="Times New Roman"/>
              </a:rPr>
              <a:t>Active </a:t>
            </a:r>
            <a:r>
              <a:rPr lang="en-US" b="1" dirty="0">
                <a:latin typeface="Times New Roman"/>
                <a:cs typeface="Times New Roman"/>
              </a:rPr>
              <a:t>listening</a:t>
            </a:r>
          </a:p>
          <a:p>
            <a:pPr marL="0" lvl="0" indent="0">
              <a:buNone/>
            </a:pPr>
            <a:r>
              <a:rPr lang="en-US" dirty="0"/>
              <a:t>    </a:t>
            </a:r>
            <a:r>
              <a:rPr lang="en-US" sz="2400" dirty="0">
                <a:latin typeface="Times New Roman"/>
                <a:cs typeface="Times New Roman"/>
              </a:rPr>
              <a:t> Listening to what your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employees </a:t>
            </a:r>
            <a:r>
              <a:rPr lang="en-US" sz="2400" dirty="0">
                <a:latin typeface="Times New Roman"/>
                <a:cs typeface="Times New Roman"/>
              </a:rPr>
              <a:t>say, </a:t>
            </a:r>
            <a:r>
              <a:rPr lang="en-US" sz="2400" dirty="0" smtClean="0">
                <a:latin typeface="Times New Roman"/>
                <a:cs typeface="Times New Roman"/>
              </a:rPr>
              <a:t>without</a:t>
            </a:r>
          </a:p>
          <a:p>
            <a:pPr marL="0" lv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interrupting </a:t>
            </a:r>
            <a:r>
              <a:rPr lang="en-US" sz="2400" dirty="0">
                <a:latin typeface="Times New Roman"/>
                <a:cs typeface="Times New Roman"/>
              </a:rPr>
              <a:t>or judging them.</a:t>
            </a:r>
          </a:p>
        </p:txBody>
      </p:sp>
      <p:pic>
        <p:nvPicPr>
          <p:cNvPr id="4" name="Picture 3" descr="A person with her hands to her fac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144" y="2285999"/>
            <a:ext cx="6096003" cy="3429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Characteristics: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15568" y="2538502"/>
            <a:ext cx="10168128" cy="3790937"/>
          </a:xfrm>
        </p:spPr>
        <p:txBody>
          <a:bodyPr/>
          <a:lstStyle/>
          <a:p>
            <a:pPr marL="457200" lvl="0" indent="-457200">
              <a:buFont typeface="Wingdings" pitchFamily="34"/>
              <a:buChar char="v"/>
            </a:pPr>
            <a:r>
              <a:rPr lang="en-US" b="1" dirty="0">
                <a:latin typeface="Times New Roman"/>
                <a:cs typeface="Times New Roman"/>
              </a:rPr>
              <a:t>Confidence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0" lvl="0" indent="0">
              <a:buNone/>
            </a:pPr>
            <a:r>
              <a:rPr lang="en-US" dirty="0"/>
              <a:t>          </a:t>
            </a:r>
            <a:r>
              <a:rPr lang="en-US" sz="2400" dirty="0">
                <a:latin typeface="Times New Roman"/>
                <a:cs typeface="Times New Roman"/>
              </a:rPr>
              <a:t> Confident leaders are able 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To think quickly under pressure 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And make decision when needed.</a:t>
            </a:r>
          </a:p>
          <a:p>
            <a:pPr marL="0" lv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597" y="2363413"/>
            <a:ext cx="4453466" cy="41510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Characteristics: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34"/>
              <a:buChar char="Ø"/>
            </a:pPr>
            <a:r>
              <a:rPr lang="en-US" b="1" dirty="0">
                <a:latin typeface="Times New Roman"/>
                <a:cs typeface="Times New Roman"/>
              </a:rPr>
              <a:t>Innovation</a:t>
            </a:r>
          </a:p>
          <a:p>
            <a:pPr marL="0" lvl="0" indent="0">
              <a:buNone/>
            </a:pPr>
            <a:r>
              <a:rPr lang="en-US" dirty="0"/>
              <a:t>         </a:t>
            </a:r>
            <a:r>
              <a:rPr lang="en-US" sz="2400" dirty="0">
                <a:latin typeface="Times New Roman"/>
                <a:cs typeface="Times New Roman"/>
              </a:rPr>
              <a:t>   Considering current trends when formulating strategies for the future, and reinforcing change that are needed.</a:t>
            </a:r>
          </a:p>
          <a:p>
            <a:pPr marL="457200" lvl="0" indent="-457200">
              <a:buFont typeface="Wingdings" pitchFamily="34"/>
              <a:buChar char="Ø"/>
            </a:pPr>
            <a:r>
              <a:rPr lang="en-US" b="1" dirty="0">
                <a:latin typeface="Times New Roman"/>
                <a:cs typeface="Times New Roman"/>
              </a:rPr>
              <a:t>Motivating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             </a:t>
            </a:r>
            <a:r>
              <a:rPr lang="en-US" sz="2400" dirty="0" err="1">
                <a:latin typeface="Times New Roman"/>
                <a:cs typeface="Times New Roman"/>
              </a:rPr>
              <a:t>Empowring</a:t>
            </a:r>
            <a:r>
              <a:rPr lang="en-US" sz="2400" dirty="0">
                <a:latin typeface="Times New Roman"/>
                <a:cs typeface="Times New Roman"/>
              </a:rPr>
              <a:t> your team to perform to the best of the ability.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Characteristics: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34"/>
              <a:buChar char="Ø"/>
            </a:pPr>
            <a:r>
              <a:rPr lang="en-US" b="1" dirty="0">
                <a:latin typeface="Times New Roman"/>
                <a:cs typeface="Times New Roman"/>
              </a:rPr>
              <a:t>Problem Solver </a:t>
            </a:r>
          </a:p>
          <a:p>
            <a:pPr marL="0" lvl="0" indent="0">
              <a:buNone/>
            </a:pPr>
            <a:r>
              <a:rPr lang="en-US" dirty="0"/>
              <a:t>            </a:t>
            </a:r>
            <a:r>
              <a:rPr lang="en-US" sz="2400" dirty="0">
                <a:latin typeface="Times New Roman"/>
                <a:cs typeface="Times New Roman"/>
              </a:rPr>
              <a:t>Being able to think critically and strategically to arrive a reasonable conclusion</a:t>
            </a:r>
            <a:r>
              <a:rPr lang="en-US" dirty="0"/>
              <a:t>.</a:t>
            </a:r>
          </a:p>
          <a:p>
            <a:pPr marL="457200" lvl="0" indent="-457200">
              <a:buFont typeface="Wingdings" pitchFamily="34"/>
              <a:buChar char="Ø"/>
            </a:pPr>
            <a:r>
              <a:rPr lang="en-US" b="1" dirty="0">
                <a:latin typeface="Times New Roman"/>
                <a:cs typeface="Times New Roman"/>
              </a:rPr>
              <a:t>Visionary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marL="0" lvl="0" indent="0">
              <a:buNone/>
            </a:pPr>
            <a:r>
              <a:rPr lang="en-US" dirty="0"/>
              <a:t>         </a:t>
            </a:r>
            <a:r>
              <a:rPr lang="en-US" sz="2400" dirty="0">
                <a:latin typeface="Times New Roman"/>
                <a:cs typeface="Times New Roman"/>
              </a:rPr>
              <a:t>  An effective leader has a clear, compelling vision of the future . They can articulate this vision and inspire others to work towards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>
                <a:latin typeface="Times New Roman"/>
                <a:cs typeface="Times New Roman"/>
              </a:rPr>
              <a:t>Leadership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A leadership style is a leader's method of providing direction, implementing plans and motivating people.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Most common leadership style are given below .</a:t>
            </a:r>
          </a:p>
          <a:p>
            <a:pPr marL="514350" lvl="0" indent="-514350">
              <a:buAutoNum type="arabicParenR"/>
            </a:pPr>
            <a:r>
              <a:rPr lang="en-US" sz="2400" dirty="0">
                <a:latin typeface="Times New Roman"/>
                <a:cs typeface="Times New Roman"/>
              </a:rPr>
              <a:t>Autocratic leadership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2) Democratic leadership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3) Laissez-Faire leadership</a:t>
            </a:r>
          </a:p>
          <a:p>
            <a:pPr lvl="0">
              <a:buAutoNum type="arabi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4) </a:t>
            </a:r>
            <a:r>
              <a:rPr lang="en-US" sz="2400">
                <a:latin typeface="Times New Roman"/>
                <a:cs typeface="Times New Roman"/>
              </a:rPr>
              <a:t>Transformational Leadership</a:t>
            </a:r>
          </a:p>
          <a:p>
            <a:pPr marL="0" lvl="0" indent="0">
              <a:buNone/>
            </a:pPr>
            <a:r>
              <a:rPr lang="en-US" sz="2400">
                <a:latin typeface="Times New Roman"/>
                <a:cs typeface="Times New Roman"/>
              </a:rPr>
              <a:t>5) Transactional Leadership</a:t>
            </a:r>
          </a:p>
          <a:p>
            <a:pPr marL="0" lvl="0" indent="0">
              <a:buNone/>
            </a:pPr>
            <a:r>
              <a:rPr lang="en-US" sz="2400">
                <a:latin typeface="Times New Roman"/>
                <a:cs typeface="Times New Roman"/>
              </a:rPr>
              <a:t>6) Situational Leadership</a:t>
            </a:r>
          </a:p>
          <a:p>
            <a:pPr marL="0" lvl="0" indent="0">
              <a:buNone/>
            </a:pPr>
            <a:r>
              <a:rPr lang="en-US" sz="2400">
                <a:latin typeface="Times New Roman"/>
                <a:cs typeface="Times New Roman"/>
              </a:rPr>
              <a:t>Detail of all these leadership style are given in next slides.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90000"/>
              </a:lnSpc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Autocratic Leadership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4200" b="1" dirty="0"/>
              <a:t> .</a:t>
            </a:r>
            <a:r>
              <a:rPr lang="en-US" sz="2200" dirty="0"/>
              <a:t>   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Leader makes decision unilaterally, without consulting the team.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dirty="0">
                <a:latin typeface="Times New Roman"/>
                <a:cs typeface="Times New Roman"/>
              </a:rPr>
              <a:t>                          ''Do as I Say''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700" b="1" dirty="0">
                <a:latin typeface="Times New Roman"/>
                <a:cs typeface="Times New Roman"/>
              </a:rPr>
              <a:t>. </a:t>
            </a:r>
            <a:r>
              <a:rPr lang="en-US" sz="1900" dirty="0">
                <a:latin typeface="Times New Roman"/>
                <a:cs typeface="Times New Roman"/>
              </a:rPr>
              <a:t>High control of leader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700" b="1" dirty="0">
                <a:latin typeface="Times New Roman"/>
                <a:cs typeface="Times New Roman"/>
              </a:rPr>
              <a:t>.</a:t>
            </a:r>
            <a:r>
              <a:rPr lang="en-US" sz="1900" b="1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No team participation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700" b="1" dirty="0">
                <a:latin typeface="Times New Roman"/>
                <a:cs typeface="Times New Roman"/>
              </a:rPr>
              <a:t>.</a:t>
            </a:r>
            <a:r>
              <a:rPr lang="en-US" sz="1900" b="1" dirty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Best for quick decision making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/>
              <a:t>Outlines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15568" y="2684056"/>
            <a:ext cx="10168128" cy="2500856"/>
          </a:xfrm>
        </p:spPr>
        <p:txBody>
          <a:bodyPr/>
          <a:lstStyle/>
          <a:p>
            <a:pPr marL="342900" lvl="0" indent="-34290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Define leadership</a:t>
            </a:r>
          </a:p>
          <a:p>
            <a:pPr marL="342900" lvl="0" indent="-34290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Importance of leadership</a:t>
            </a:r>
          </a:p>
          <a:p>
            <a:pPr marL="342900" lvl="0" indent="-34290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Leadership in Health care management </a:t>
            </a:r>
          </a:p>
          <a:p>
            <a:pPr marL="342900" lvl="0" indent="-34290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Characteristics effective leadership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2)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Democratic leadership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The leader involve team member in decision- making.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Balanced participation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Increased staff productivity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Diverse ideas 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Innovation in workplace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3)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Laissez-Faire Leadership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Leader provide minimal supervision and allow the team members to make decision.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Effective with highly skilled, self motivated team.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Low control of leader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Employee can make decision without waiting of approval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4)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Transactional Leadership</a:t>
            </a:r>
          </a:p>
          <a:p>
            <a:pPr marL="0" lvl="0" indent="0">
              <a:buNone/>
            </a:pPr>
            <a:r>
              <a:rPr lang="en-US" sz="4800" b="1" dirty="0"/>
              <a:t>. </a:t>
            </a:r>
            <a:r>
              <a:rPr lang="en-US" sz="2400" dirty="0">
                <a:latin typeface="Times New Roman"/>
                <a:cs typeface="Times New Roman"/>
              </a:rPr>
              <a:t>Leadership style that use reward and punishment to motivate follower.</a:t>
            </a:r>
          </a:p>
          <a:p>
            <a:pPr marL="0" lvl="0" indent="0">
              <a:buNone/>
            </a:pPr>
            <a:r>
              <a:rPr lang="en-US" sz="4800" b="1" dirty="0"/>
              <a:t>. </a:t>
            </a:r>
            <a:r>
              <a:rPr lang="en-US" sz="2400" dirty="0">
                <a:latin typeface="Times New Roman"/>
                <a:cs typeface="Times New Roman"/>
              </a:rPr>
              <a:t>Moderate control</a:t>
            </a:r>
          </a:p>
          <a:p>
            <a:pPr marL="0" lvl="0" indent="0">
              <a:buNone/>
            </a:pPr>
            <a:r>
              <a:rPr lang="en-US" sz="4800" b="1" dirty="0">
                <a:latin typeface="Times New Roman"/>
                <a:cs typeface="Times New Roman"/>
              </a:rPr>
              <a:t>.</a:t>
            </a:r>
            <a:r>
              <a:rPr lang="en-US" sz="2400" dirty="0">
                <a:latin typeface="Times New Roman"/>
                <a:cs typeface="Times New Roman"/>
              </a:rPr>
              <a:t> Effective for short term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86171" y="2478024"/>
            <a:ext cx="10297524" cy="369417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5)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Transformational Leadership</a:t>
            </a:r>
          </a:p>
          <a:p>
            <a:pPr marL="0" lvl="0" indent="0">
              <a:buNone/>
            </a:pPr>
            <a:r>
              <a:rPr lang="en-US" sz="4800" b="1" dirty="0"/>
              <a:t>.</a:t>
            </a:r>
            <a:r>
              <a:rPr lang="en-US" sz="2400" dirty="0">
                <a:latin typeface="Times New Roman"/>
                <a:cs typeface="Times New Roman"/>
              </a:rPr>
              <a:t>Leader focus on motivating and encourage 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.Aim of this style to inspire the people and to make positive change in people , teams and organization.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Suitable for innovative and long term goals </a:t>
            </a: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6)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Situational leadership</a:t>
            </a:r>
          </a:p>
          <a:p>
            <a:pPr marL="0" lvl="0" indent="0">
              <a:buNone/>
            </a:pPr>
            <a:r>
              <a:rPr lang="en-US" sz="4800" b="1" dirty="0"/>
              <a:t>. </a:t>
            </a:r>
            <a:r>
              <a:rPr lang="en-US" sz="2400" dirty="0">
                <a:latin typeface="Times New Roman"/>
                <a:cs typeface="Times New Roman"/>
              </a:rPr>
              <a:t>Adapt leadership style based on the situation.</a:t>
            </a:r>
          </a:p>
          <a:p>
            <a:pPr marL="0" lvl="0" indent="0">
              <a:buNone/>
            </a:pPr>
            <a:r>
              <a:rPr lang="en-US" sz="4800" b="1" dirty="0"/>
              <a:t>.</a:t>
            </a:r>
            <a:r>
              <a:rPr lang="en-US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It can be effective in emergency situation</a:t>
            </a:r>
          </a:p>
          <a:p>
            <a:pPr marL="0" lvl="0" indent="0">
              <a:buNone/>
            </a:pPr>
            <a:r>
              <a:rPr lang="en-US" sz="4800" b="1" dirty="0"/>
              <a:t>. </a:t>
            </a:r>
            <a:r>
              <a:rPr lang="en-US" sz="2400" dirty="0">
                <a:latin typeface="Times New Roman"/>
                <a:cs typeface="Times New Roman"/>
              </a:rPr>
              <a:t>Leader can adopt any style to achieve specific goal of the organization. </a:t>
            </a: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/>
              <a:t>Role of leadership in Conflict Resolution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10168128" cy="4183005"/>
          </a:xfrm>
        </p:spPr>
        <p:txBody>
          <a:bodyPr/>
          <a:lstStyle/>
          <a:p>
            <a:pPr lvl="0"/>
            <a:r>
              <a:rPr lang="en-US" sz="2400">
                <a:latin typeface="Times New Roman"/>
                <a:cs typeface="Times New Roman"/>
              </a:rPr>
              <a:t>Leadership play a critical role in conflict resolution, particularly in situations where tenshion may arise due to different opinion , interest or goal.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A strong leader can not only mediate disputes but also help to prevent conflicts from escalating and guide the team toward a solution that benefits everyone involved.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Here are the key ways in which leadership impact conflict resolution.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/>
            <a:r>
              <a:rPr lang="en-US" sz="2400" dirty="0">
                <a:latin typeface="Times New Roman"/>
                <a:cs typeface="Times New Roman"/>
              </a:rPr>
              <a:t>Creating a positive and open Environment</a:t>
            </a:r>
          </a:p>
          <a:p>
            <a:pPr marL="457200" lvl="0" indent="-457200"/>
            <a:r>
              <a:rPr lang="en-US" sz="2400" dirty="0">
                <a:latin typeface="Times New Roman"/>
                <a:cs typeface="Times New Roman"/>
              </a:rPr>
              <a:t>Listening and Understanding different perspective</a:t>
            </a:r>
          </a:p>
          <a:p>
            <a:pPr marL="457200" lvl="0" indent="-457200"/>
            <a:r>
              <a:rPr lang="en-US" sz="2400" dirty="0">
                <a:latin typeface="Times New Roman"/>
                <a:cs typeface="Times New Roman"/>
              </a:rPr>
              <a:t>Remaining Neutral </a:t>
            </a:r>
          </a:p>
          <a:p>
            <a:pPr marL="457200" lvl="0" indent="-457200"/>
            <a:r>
              <a:rPr lang="en-US" sz="2400" dirty="0">
                <a:latin typeface="Times New Roman"/>
                <a:cs typeface="Times New Roman"/>
              </a:rPr>
              <a:t>Defusing Tension</a:t>
            </a:r>
          </a:p>
          <a:p>
            <a:pPr marL="457200" lvl="0" indent="-457200"/>
            <a:r>
              <a:rPr lang="en-US" sz="2400" dirty="0">
                <a:latin typeface="Times New Roman"/>
                <a:cs typeface="Times New Roman"/>
              </a:rPr>
              <a:t>Guiding towards a Win-Win Solution</a:t>
            </a:r>
          </a:p>
          <a:p>
            <a:pPr marL="457200" lvl="0" indent="-457200"/>
            <a:r>
              <a:rPr lang="en-US" sz="2400" dirty="0">
                <a:latin typeface="Times New Roman"/>
                <a:cs typeface="Times New Roman"/>
              </a:rPr>
              <a:t>Encourage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Responsibility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Setting Clear Expectations and Boundaries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Building a collaboration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Promoting team unity after Conflicts</a:t>
            </a:r>
          </a:p>
          <a:p>
            <a:pPr marL="0" lv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    Effective leader not only address conflicts as they arise but also work to prevent conflicts by creating a environment of </a:t>
            </a:r>
            <a:r>
              <a:rPr lang="en-US" sz="2400" dirty="0" smtClean="0">
                <a:latin typeface="Times New Roman"/>
                <a:cs typeface="Times New Roman"/>
              </a:rPr>
              <a:t>respect and </a:t>
            </a:r>
            <a:r>
              <a:rPr lang="en-US" sz="2400" dirty="0">
                <a:latin typeface="Times New Roman"/>
                <a:cs typeface="Times New Roman"/>
              </a:rPr>
              <a:t>collaboration.</a:t>
            </a:r>
          </a:p>
          <a:p>
            <a:pPr lvl="0"/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>
                <a:latin typeface="Times New Roman"/>
                <a:cs typeface="Times New Roman"/>
              </a:rPr>
              <a:t>Role of Leadership in Building a Collaborating Environment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>
                <a:latin typeface="Times New Roman"/>
              </a:rPr>
              <a:t>Leadership plays a central role in building and fostering a collaborative environment within teams and organizations.</a:t>
            </a:r>
          </a:p>
          <a:p>
            <a:pPr lvl="0"/>
            <a:r>
              <a:rPr lang="en-US" sz="2400">
                <a:latin typeface="Times New Roman"/>
              </a:rPr>
              <a:t> Collaboration leads to greater innovation, productivity, and problem-solving, and it’s up to leaders to create an atmosphere where individuals feel valued, motivated, and empowered to work together. </a:t>
            </a:r>
          </a:p>
          <a:p>
            <a:pPr lvl="0"/>
            <a:r>
              <a:rPr lang="en-US" sz="2400">
                <a:latin typeface="Times New Roman"/>
              </a:rPr>
              <a:t>Here are the key ways in which leadership contributes to building a collaborative environment:</a:t>
            </a:r>
            <a:endParaRPr lang="en-US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>
                <a:latin typeface="Times New Roman"/>
              </a:rPr>
              <a:t>Setting a Clear Vision and Purpose</a:t>
            </a:r>
          </a:p>
          <a:p>
            <a:pPr lvl="0"/>
            <a:r>
              <a:rPr lang="en-US" sz="2400">
                <a:latin typeface="Times New Roman"/>
              </a:rPr>
              <a:t>Encouraging Open Communication</a:t>
            </a:r>
          </a:p>
          <a:p>
            <a:pPr lvl="0"/>
            <a:r>
              <a:rPr lang="en-US" sz="2400">
                <a:latin typeface="Times New Roman"/>
              </a:rPr>
              <a:t>Providing Opportunities for Collaboration</a:t>
            </a:r>
            <a:endParaRPr lang="en-US" sz="2400">
              <a:latin typeface="Times New Roman"/>
              <a:cs typeface="Times New Roman"/>
            </a:endParaRPr>
          </a:p>
          <a:p>
            <a:pPr lvl="0"/>
            <a:r>
              <a:rPr lang="en-US" sz="2400">
                <a:latin typeface="Times New Roman"/>
              </a:rPr>
              <a:t>Empowering Team Members</a:t>
            </a:r>
          </a:p>
          <a:p>
            <a:pPr lvl="0"/>
            <a:r>
              <a:rPr lang="en-US" sz="2400">
                <a:latin typeface="Times New Roman"/>
              </a:rPr>
              <a:t>Supporting Conflict Resolution</a:t>
            </a:r>
            <a:endParaRPr lang="en-US" sz="2400">
              <a:latin typeface="Times New Roman"/>
              <a:cs typeface="Times New Roman"/>
            </a:endParaRPr>
          </a:p>
          <a:p>
            <a:pPr lvl="0"/>
            <a:r>
              <a:rPr lang="en-US" sz="2400">
                <a:latin typeface="Times New Roman"/>
              </a:rPr>
              <a:t>Encouraging Innovation and Creativity</a:t>
            </a:r>
            <a:endParaRPr lang="en-US" sz="2400">
              <a:latin typeface="Times New Roman"/>
              <a:cs typeface="Times New Roman"/>
            </a:endParaRPr>
          </a:p>
          <a:p>
            <a:pPr lvl="0"/>
            <a:endParaRPr lang="en-US" sz="2400">
              <a:latin typeface="Times New Roman"/>
              <a:cs typeface="Times New Roman"/>
            </a:endParaRP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41399" y="2429899"/>
            <a:ext cx="10142296" cy="3694176"/>
          </a:xfrm>
          <a:effectLst>
            <a:outerShdw dist="38096" dir="27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Font typeface="Wingdings" pitchFamily="34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Leadership Styles</a:t>
            </a:r>
            <a:endParaRPr lang="en-US" sz="2400" dirty="0">
              <a:latin typeface="Times New Roman"/>
              <a:cs typeface="Times New Roman"/>
            </a:endParaRPr>
          </a:p>
          <a:p>
            <a:pPr lvl="0">
              <a:buFont typeface="Wingdings" pitchFamily="34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Decision Making in High Stress Environment</a:t>
            </a:r>
          </a:p>
          <a:p>
            <a:pPr lvl="0">
              <a:buFont typeface="Wingdings" pitchFamily="34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Building a Collaborating Environment</a:t>
            </a:r>
          </a:p>
          <a:p>
            <a:pPr lvl="0">
              <a:buFont typeface="Wingdings" pitchFamily="34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Case Study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A yellow emoji holding a sig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354" y="2466648"/>
            <a:ext cx="5646510" cy="37036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>
                <a:latin typeface="Times New Roman"/>
                <a:cs typeface="Times New Roman"/>
              </a:rPr>
              <a:t>DEFINE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''A leader is the one in the charge ,the person who convinces other people to follow'''.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''Leadership is the art or process of Influencing people so that they will strive willingly towards the </a:t>
            </a:r>
            <a:r>
              <a:rPr lang="en-US" sz="2400" dirty="0" err="1">
                <a:latin typeface="Times New Roman"/>
                <a:cs typeface="Times New Roman"/>
              </a:rPr>
              <a:t>achievemenet</a:t>
            </a:r>
            <a:r>
              <a:rPr lang="en-US" sz="2400" dirty="0">
                <a:latin typeface="Times New Roman"/>
                <a:cs typeface="Times New Roman"/>
              </a:rPr>
              <a:t> of specific goal''.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Leaders have the ability to impact the thoughts ,</a:t>
            </a:r>
            <a:r>
              <a:rPr lang="en-US" sz="2400" dirty="0" err="1">
                <a:latin typeface="Times New Roman"/>
                <a:cs typeface="Times New Roman"/>
              </a:rPr>
              <a:t>feellings,and</a:t>
            </a:r>
            <a:r>
              <a:rPr lang="en-US" sz="2400" dirty="0">
                <a:latin typeface="Times New Roman"/>
                <a:cs typeface="Times New Roman"/>
              </a:rPr>
              <a:t> action of others.</a:t>
            </a:r>
          </a:p>
          <a:p>
            <a:pPr marL="0" lv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lvl="0"/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/>
              <a:t>Importance of Leadership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>
                <a:latin typeface="Times New Roman"/>
                <a:cs typeface="Times New Roman"/>
              </a:rPr>
              <a:t>Leadership is important In workplace because it helps organization to achieve the goal.</a:t>
            </a:r>
          </a:p>
          <a:p>
            <a:pPr marL="457200" lvl="0" indent="-45720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Provide direction</a:t>
            </a:r>
          </a:p>
          <a:p>
            <a:pPr lvl="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  Inspire others</a:t>
            </a:r>
          </a:p>
          <a:p>
            <a:pPr lvl="0">
              <a:buFont typeface="Wingdings" pitchFamily="34"/>
              <a:buChar char="Ø"/>
            </a:pPr>
            <a:r>
              <a:rPr lang="en-US" sz="2400">
                <a:latin typeface="Times New Roman"/>
                <a:cs typeface="Times New Roman"/>
              </a:rPr>
              <a:t>  Encourage collaboration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>
                <a:latin typeface="Times New Roman"/>
                <a:cs typeface="Times New Roman"/>
              </a:rPr>
              <a:t>Leadership in Health Care Management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>
                <a:latin typeface="Times New Roman"/>
                <a:cs typeface="Times New Roman"/>
              </a:rPr>
              <a:t>Health care organization are large ,complex and  highly logistical facilities. They are composed large staff.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Leadership is necessory in health care management to manage 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Large staff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Budgets 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Conflicts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Risks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>
                <a:latin typeface="Times New Roman"/>
                <a:cs typeface="Times New Roman"/>
              </a:rPr>
              <a:t>Leadership is critical in healthcare because it improve patient care .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Effective leadership ensures that patient receive safe, high quality and compassionate care.</a:t>
            </a:r>
          </a:p>
          <a:p>
            <a:pPr lvl="0"/>
            <a:r>
              <a:rPr lang="en-US" sz="2400">
                <a:latin typeface="Times New Roman"/>
                <a:cs typeface="Times New Roman"/>
              </a:rPr>
              <a:t>Healthcare leader are not responsible for directly administering medical care to patient 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>
                <a:latin typeface="Times New Roman"/>
                <a:cs typeface="Times New Roman"/>
              </a:rPr>
              <a:t>Responsibilities of Leadership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   </a:t>
            </a:r>
            <a:r>
              <a:rPr lang="en-US" sz="2400">
                <a:latin typeface="Times New Roman"/>
              </a:rPr>
              <a:t>Their role includes contingency planning and rapid decision-making under pressure. </a:t>
            </a:r>
            <a:endParaRPr lang="en-US" sz="2400">
              <a:latin typeface="Times New Roman"/>
              <a:cs typeface="Times New Roman"/>
            </a:endParaRPr>
          </a:p>
          <a:p>
            <a:pPr lvl="0">
              <a:buFont typeface="Wingdings" pitchFamily="34"/>
              <a:buChar char="v"/>
            </a:pPr>
            <a:r>
              <a:rPr lang="en-US" sz="2400">
                <a:latin typeface="Times New Roman"/>
              </a:rPr>
              <a:t>Strategic Planning: </a:t>
            </a:r>
          </a:p>
          <a:p>
            <a:pPr lvl="0">
              <a:buFont typeface="Wingdings" pitchFamily="34"/>
              <a:buChar char="v"/>
            </a:pPr>
            <a:r>
              <a:rPr lang="en-US" sz="2400">
                <a:latin typeface="Times New Roman"/>
              </a:rPr>
              <a:t>Workflow Optimization:</a:t>
            </a:r>
          </a:p>
          <a:p>
            <a:pPr lvl="0">
              <a:buFont typeface="Wingdings" pitchFamily="34"/>
              <a:buChar char="v"/>
            </a:pPr>
            <a:r>
              <a:rPr lang="en-US" sz="2400">
                <a:latin typeface="Times New Roman"/>
              </a:rPr>
              <a:t>Performance Monitoring:</a:t>
            </a:r>
          </a:p>
          <a:p>
            <a:pPr lvl="0">
              <a:buFont typeface="Wingdings" pitchFamily="34"/>
              <a:buChar char="v"/>
            </a:pPr>
            <a:r>
              <a:rPr lang="en-US" sz="2400">
                <a:latin typeface="Times New Roman"/>
              </a:rPr>
              <a:t>Crisis Management: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9056" y="1164656"/>
            <a:ext cx="10168128" cy="61168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>
                <a:latin typeface="Times New Roman"/>
              </a:rPr>
              <a:t>Challenges Faced by </a:t>
            </a:r>
            <a:r>
              <a:rPr lang="en-US" sz="3600" b="1" dirty="0" smtClean="0">
                <a:latin typeface="Times New Roman"/>
              </a:rPr>
              <a:t>Health</a:t>
            </a:r>
            <a:r>
              <a:rPr lang="en-US" sz="3600" b="1" dirty="0" smtClean="0">
                <a:latin typeface="Times New Roman"/>
              </a:rPr>
              <a:t> </a:t>
            </a:r>
            <a:r>
              <a:rPr lang="en-US" sz="3600" b="1" dirty="0">
                <a:latin typeface="Times New Roman"/>
              </a:rPr>
              <a:t>Leaders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80297" y="2314392"/>
            <a:ext cx="10168128" cy="3694176"/>
          </a:xfrm>
        </p:spPr>
        <p:txBody>
          <a:bodyPr/>
          <a:lstStyle/>
          <a:p>
            <a:pPr marL="514350" lvl="0" indent="-514350">
              <a:buAutoNum type="arabicParenR"/>
            </a:pPr>
            <a:r>
              <a:rPr lang="en-US" sz="3200"/>
              <a:t>Staff Shortages:</a:t>
            </a:r>
          </a:p>
          <a:p>
            <a:pPr marL="0" lvl="0" indent="0">
              <a:buNone/>
            </a:pPr>
            <a:r>
              <a:rPr lang="en-US"/>
              <a:t>        </a:t>
            </a:r>
            <a:r>
              <a:rPr lang="en-US" sz="2400">
                <a:latin typeface="Times New Roman"/>
              </a:rPr>
              <a:t> Managing schedules and maintaining quality care with limited staff can be challenging.</a:t>
            </a:r>
          </a:p>
          <a:p>
            <a:pPr marL="0" lvl="0" indent="0">
              <a:buNone/>
            </a:pPr>
            <a:r>
              <a:rPr lang="en-US"/>
              <a:t>2) </a:t>
            </a:r>
            <a:r>
              <a:rPr lang="en-US">
                <a:latin typeface="Times New Roman"/>
              </a:rPr>
              <a:t>Technological Complexity:</a:t>
            </a:r>
          </a:p>
          <a:p>
            <a:pPr marL="0" lvl="0" indent="0">
              <a:buNone/>
            </a:pPr>
            <a:r>
              <a:rPr lang="en-US"/>
              <a:t>        </a:t>
            </a:r>
            <a:r>
              <a:rPr lang="en-US" sz="2400">
                <a:latin typeface="Times New Roman"/>
              </a:rPr>
              <a:t> With advancements in surgical techniques and equipment, leaders must ensure proper training and integration. 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857</Words>
  <Application>Microsoft Office PowerPoint</Application>
  <PresentationFormat>Widescreen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 LT Pro</vt:lpstr>
      <vt:lpstr>Calibri</vt:lpstr>
      <vt:lpstr>Garamond</vt:lpstr>
      <vt:lpstr>Times New Roman</vt:lpstr>
      <vt:lpstr>Wingdings</vt:lpstr>
      <vt:lpstr>Organic</vt:lpstr>
      <vt:lpstr>Role of Leadership in Health Management</vt:lpstr>
      <vt:lpstr>Outlines</vt:lpstr>
      <vt:lpstr>PowerPoint Presentation</vt:lpstr>
      <vt:lpstr>DEFINE</vt:lpstr>
      <vt:lpstr>Importance of Leadership</vt:lpstr>
      <vt:lpstr>Leadership in Health Care Management</vt:lpstr>
      <vt:lpstr>PowerPoint Presentation</vt:lpstr>
      <vt:lpstr>Responsibilities of Leadership</vt:lpstr>
      <vt:lpstr>Challenges Faced by Health Leaders</vt:lpstr>
      <vt:lpstr>Challenges:</vt:lpstr>
      <vt:lpstr>Characteristics of Effective Leadership</vt:lpstr>
      <vt:lpstr>Characteristics:</vt:lpstr>
      <vt:lpstr>Characteristics:</vt:lpstr>
      <vt:lpstr>Characteristics:</vt:lpstr>
      <vt:lpstr>Characteristics:</vt:lpstr>
      <vt:lpstr>Characteristics:</vt:lpstr>
      <vt:lpstr>Leadership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leadership in Conflict Resolution</vt:lpstr>
      <vt:lpstr>PowerPoint Presentation</vt:lpstr>
      <vt:lpstr>PowerPoint Presentation</vt:lpstr>
      <vt:lpstr>Role of Leadership in Building a Collaborating Environment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Leadership in OT Management</dc:title>
  <dc:creator>ADMIN</dc:creator>
  <cp:lastModifiedBy>ADMIN</cp:lastModifiedBy>
  <cp:revision>1296</cp:revision>
  <dcterms:created xsi:type="dcterms:W3CDTF">2024-12-01T10:35:20Z</dcterms:created>
  <dcterms:modified xsi:type="dcterms:W3CDTF">2025-11-09T16:39:19Z</dcterms:modified>
</cp:coreProperties>
</file>