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5"/>
  </p:notesMasterIdLst>
  <p:sldIdLst>
    <p:sldId id="256" r:id="rId2"/>
    <p:sldId id="265" r:id="rId3"/>
    <p:sldId id="257" r:id="rId4"/>
    <p:sldId id="258" r:id="rId5"/>
    <p:sldId id="259" r:id="rId6"/>
    <p:sldId id="260" r:id="rId7"/>
    <p:sldId id="266" r:id="rId8"/>
    <p:sldId id="261" r:id="rId9"/>
    <p:sldId id="267" r:id="rId10"/>
    <p:sldId id="262" r:id="rId11"/>
    <p:sldId id="263" r:id="rId12"/>
    <p:sldId id="264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BFDD82-6E27-41A0-95A3-1C8B64272123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E5D751-E384-4E00-9910-EE5083BB1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015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Ra&amp;sca_esv=1543fb6b43c5b04c&amp;biw=1268&amp;bih=594&amp;sxsrf=AE3TifOYSvCu1tqw4D87y9tuohF0r6SWSA:1762315542655&amp;ei=Fs0KaZfaJ4mD9u8P8YbhqA8&amp;ved=2ahUKEwie3MG-kdqQAxXD_rsIHej5DMQQgK4QegQIARAB&amp;uact=5&amp;oq=Colour+Rendition+Index+(Ra)+mean&amp;gs_lp=Egxnd3Mtd2l6LXNlcnAiIENvbG91ciBSZW5kaXRpb24gSW5kZXggKFJhKSBtZWFuMgUQIRigATIFECEYoAEyBRAhGKABSPUeUNAJWL4ccAF4AZABAJgBlQSgAecRqgEHMy0xLjMuMbgBA8gBAPgBAfgBApgCBqACjhKoAhTCAg0QLhiABBgnGIoFGOoCwgITECMY8AUYgAQYJxjJAhiKBRjqAsICDRAjGIAEGCcYigUY6gLCAgcQIxgnGOoCwgIQECMY8AUYgAQYJxiKBRjqAsICFBAAGIAEGJECGLQCGIoFGOoC2AEBwgIQEAAYAxi0AhjqAhiPAdgBAcICBhAAGBYYHsICCxAAGIAEGIYDGIoFwgIIEAAYgAQYogSYAw7xBaBbxZmrMMLNugYGCAEQARgBkgcHMS4zLTEuNKAHxhmyBwUzLTEuNLgH_xHCBwcwLjIuMy4xyAcd&amp;sclient=gws-wiz-serp&amp;mstk=AUtExfCHIeOpcfvEGImNFbXO57R3sYf8ap075I22SuFRx7dipM-nVVVMtnYsKE2ZsI-TeVrbGqn8sPwOC3xLjTzOwfmPIEBFDvRsBrb0Q2BDiTROenwC0UBoPPoGcEkv-FLPU5MtU3vMfUGpAmnvZo9ysJUm8KFVOMEWG7y6w3_GYKexvId76x73mAB6glJ3O799a6eciUnI3ngcxl6uj5hH644FHB0kYFRp-g7ZaZ0k4SkPlrGjBfzstDbS98UAGPS0FZMX8NYVWMEGjsk5e9LiVqag6PlgSxAULI7uU9Xh0-ho3ZWFFGvbyMIjk-2-93QZavmzHT2rTSi2rrtevv26nx1wTL-WIcyOa-fm2eDKCZY_dznlWwGTNTT_F5mQuSzdcsRNV9kSOjHyqAhJsJNwEw&amp;csui=3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Movement of OT light with care and skill(</a:t>
            </a:r>
            <a:r>
              <a:rPr lang="en-US" dirty="0" err="1" smtClean="0"/>
              <a:t>Meneuverability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5D751-E384-4E00-9910-EE5083BB118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390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Colour</a:t>
            </a:r>
            <a:r>
              <a:rPr lang="en-US" dirty="0" smtClean="0"/>
              <a:t> Rendition Index (CRI) or 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Ra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means </a:t>
            </a:r>
            <a:r>
              <a:rPr lang="en-US" dirty="0" smtClean="0"/>
              <a:t>the average ability of a light source to accurately show the colors of objects compared to natural sunlight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5D751-E384-4E00-9910-EE5083BB118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09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0311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204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69664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55127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6781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71932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95067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69931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9315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508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745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016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1485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1077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604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3673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515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206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Operation Theatre Lighting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ADNAN RAMZAN</a:t>
            </a:r>
          </a:p>
          <a:p>
            <a:r>
              <a:rPr lang="en-US" sz="2400" b="1" dirty="0" smtClean="0"/>
              <a:t>Doctors Institute of Medical &amp; Emerging Science</a:t>
            </a:r>
            <a:endParaRPr b="1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Lighting Technical Specifications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Lux </a:t>
            </a:r>
            <a:r>
              <a:rPr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(lx</a:t>
            </a:r>
            <a:r>
              <a:rPr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Measures visible light intensity.</a:t>
            </a:r>
          </a:p>
          <a:p>
            <a:r>
              <a:rPr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Central </a:t>
            </a:r>
            <a:r>
              <a:rPr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Illuminance</a:t>
            </a:r>
            <a:r>
              <a:rPr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</a:t>
            </a:r>
            <a:r>
              <a:rPr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Light intensity at 1m distance from the source.</a:t>
            </a:r>
          </a:p>
          <a:p>
            <a:r>
              <a:rPr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Light </a:t>
            </a:r>
            <a:r>
              <a:rPr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Field Centre</a:t>
            </a:r>
            <a:r>
              <a:rPr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Point of maximum illumination.</a:t>
            </a:r>
          </a:p>
          <a:p>
            <a:r>
              <a:rPr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Depth </a:t>
            </a:r>
            <a:r>
              <a:rPr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Illumination</a:t>
            </a:r>
            <a:r>
              <a:rPr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Range over which light intensity remains adequate.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Norms and Requirements for Surgical Light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Homogenous </a:t>
            </a:r>
            <a:r>
              <a:rPr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light</a:t>
            </a:r>
            <a:r>
              <a:rPr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Uniform illumination without shadows.</a:t>
            </a:r>
          </a:p>
          <a:p>
            <a:r>
              <a:rPr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Lux </a:t>
            </a:r>
            <a:r>
              <a:rPr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range</a:t>
            </a:r>
            <a:r>
              <a:rPr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160,000 to 40,000 lux.</a:t>
            </a:r>
          </a:p>
          <a:p>
            <a:r>
              <a:rPr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Colour</a:t>
            </a:r>
            <a:r>
              <a:rPr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Rendition Index (Ra</a:t>
            </a:r>
            <a:r>
              <a:rPr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Between 85 and 100 for true color distinction.</a:t>
            </a:r>
          </a:p>
          <a:p>
            <a:r>
              <a:rPr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Backup: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Should restore 50% brightness within 5 seconds after power failure.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Additional Simplified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Lights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should not produce heat that affects the surgical area.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Adjustable color temperature helps view tissues more clearly.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 lights often have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touchless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control to maintain </a:t>
            </a: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sterility.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Regular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maintenance ensures consistent performance.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903" y="2454442"/>
            <a:ext cx="5890660" cy="3715352"/>
          </a:xfrm>
        </p:spPr>
      </p:pic>
    </p:spTree>
    <p:extLst>
      <p:ext uri="{BB962C8B-B14F-4D97-AF65-F5344CB8AC3E}">
        <p14:creationId xmlns:p14="http://schemas.microsoft.com/office/powerpoint/2010/main" val="35751905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411" y="2415942"/>
            <a:ext cx="5501643" cy="3519722"/>
          </a:xfrm>
        </p:spPr>
      </p:pic>
    </p:spTree>
    <p:extLst>
      <p:ext uri="{BB962C8B-B14F-4D97-AF65-F5344CB8AC3E}">
        <p14:creationId xmlns:p14="http://schemas.microsoft.com/office/powerpoint/2010/main" val="10634535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Importance of Lighting in the Operating Theatre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human eye is best adapted for vision in natural light.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Lighting systems in operation theatres aim to emulate natural lighting.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Proper lighting prevents glare, shadows, and visual stress.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Helps surgeons perform accurately and safely.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Poor lighting can lead to mistakes and longer procedures.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Lighting Selection Team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Surgeons – Need specific illumination based on their specialty.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Nurses &amp; OT Assistants – Focus on maneuverability and ease of use.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Biomedical Engineers – Evaluate technical specifications and power systems.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Purchase &amp; Finance – Manage costs, taxes, and negotiations.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Basic Objectives for Lighting Selection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Adjustability: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Lighting should adapt to different procedures.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Brightness: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Must illuminate the surgical area effectively.</a:t>
            </a:r>
          </a:p>
          <a:p>
            <a:r>
              <a:rPr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Control: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Lighting design should allow flexibility and integration into the theatre environment.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Surgical Lighting Configurations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b="1" dirty="0" smtClean="0">
                <a:solidFill>
                  <a:srgbClr val="FF0000"/>
                </a:solidFill>
              </a:rPr>
              <a:t> Ceiling-mounted </a:t>
            </a:r>
            <a:r>
              <a:rPr b="1" dirty="0">
                <a:solidFill>
                  <a:srgbClr val="FF0000"/>
                </a:solidFill>
              </a:rPr>
              <a:t>lights</a:t>
            </a:r>
            <a:r>
              <a:rPr b="1" dirty="0" smtClean="0">
                <a:solidFill>
                  <a:srgbClr val="FF0000"/>
                </a:solidFill>
              </a:rPr>
              <a:t>: </a:t>
            </a:r>
            <a:r>
              <a:rPr dirty="0"/>
              <a:t>Fixed to the ceiling, provide stable illumination.</a:t>
            </a:r>
          </a:p>
          <a:p>
            <a:r>
              <a:rPr b="1" dirty="0" smtClean="0">
                <a:solidFill>
                  <a:srgbClr val="FF0000"/>
                </a:solidFill>
              </a:rPr>
              <a:t>Wall-mounted </a:t>
            </a:r>
            <a:r>
              <a:rPr b="1" dirty="0">
                <a:solidFill>
                  <a:srgbClr val="FF0000"/>
                </a:solidFill>
              </a:rPr>
              <a:t>lights</a:t>
            </a:r>
            <a:r>
              <a:rPr b="1" dirty="0" smtClean="0">
                <a:solidFill>
                  <a:srgbClr val="FF0000"/>
                </a:solidFill>
              </a:rPr>
              <a:t>: </a:t>
            </a:r>
            <a:r>
              <a:rPr dirty="0"/>
              <a:t>Attached to walls, used for examinations.</a:t>
            </a:r>
          </a:p>
          <a:p>
            <a:r>
              <a:rPr b="1" dirty="0" smtClean="0">
                <a:solidFill>
                  <a:srgbClr val="FF0000"/>
                </a:solidFill>
              </a:rPr>
              <a:t>Floor-standing </a:t>
            </a:r>
            <a:r>
              <a:rPr b="1" dirty="0">
                <a:solidFill>
                  <a:srgbClr val="FF0000"/>
                </a:solidFill>
              </a:rPr>
              <a:t>lights</a:t>
            </a:r>
            <a:r>
              <a:rPr b="1" dirty="0" smtClean="0">
                <a:solidFill>
                  <a:srgbClr val="FF0000"/>
                </a:solidFill>
              </a:rPr>
              <a:t>: </a:t>
            </a:r>
            <a:r>
              <a:rPr dirty="0"/>
              <a:t>Movable on wheels for flexibility between rooms.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959" y="2444818"/>
            <a:ext cx="3647975" cy="356616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440" y="2444817"/>
            <a:ext cx="3566160" cy="356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002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Lamp Technologies Used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Incandescent </a:t>
            </a:r>
            <a:r>
              <a:rPr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Lamps</a:t>
            </a:r>
            <a:r>
              <a:rPr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Traditional type using halogen or tungsten.</a:t>
            </a:r>
          </a:p>
          <a:p>
            <a:r>
              <a:rPr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Gas </a:t>
            </a:r>
            <a:r>
              <a:rPr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Discharge Lamps</a:t>
            </a:r>
            <a:r>
              <a:rPr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xenon or quartz for bright illumination.</a:t>
            </a:r>
          </a:p>
          <a:p>
            <a:r>
              <a:rPr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LED Lamps: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Modern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choice, energy-efficient, longer life, adjustable color output.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906" y="2646947"/>
            <a:ext cx="3085400" cy="313859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306" y="2646947"/>
            <a:ext cx="3237253" cy="323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485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58</TotalTime>
  <Words>401</Words>
  <Application>Microsoft Office PowerPoint</Application>
  <PresentationFormat>On-screen Show (4:3)</PresentationFormat>
  <Paragraphs>45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Garamond</vt:lpstr>
      <vt:lpstr>Times New Roman</vt:lpstr>
      <vt:lpstr>Organic</vt:lpstr>
      <vt:lpstr>Operation Theatre Lighting</vt:lpstr>
      <vt:lpstr>PowerPoint Presentation</vt:lpstr>
      <vt:lpstr>Importance of Lighting in the Operating Theatre</vt:lpstr>
      <vt:lpstr>Lighting Selection Team</vt:lpstr>
      <vt:lpstr>Basic Objectives for Lighting Selection</vt:lpstr>
      <vt:lpstr>Surgical Lighting Configurations</vt:lpstr>
      <vt:lpstr>PowerPoint Presentation</vt:lpstr>
      <vt:lpstr>Lamp Technologies Used</vt:lpstr>
      <vt:lpstr>PowerPoint Presentation</vt:lpstr>
      <vt:lpstr>Lighting Technical Specifications</vt:lpstr>
      <vt:lpstr>Norms and Requirements for Surgical Light</vt:lpstr>
      <vt:lpstr>Additional Simplified Points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Operation Theatre Lighting</dc:title>
  <dc:subject/>
  <dc:creator>ADMIN</dc:creator>
  <cp:keywords/>
  <dc:description>generated using python-pptx</dc:description>
  <cp:lastModifiedBy>ADMIN</cp:lastModifiedBy>
  <cp:revision>6</cp:revision>
  <dcterms:created xsi:type="dcterms:W3CDTF">2013-01-27T09:14:16Z</dcterms:created>
  <dcterms:modified xsi:type="dcterms:W3CDTF">2025-11-05T04:42:44Z</dcterms:modified>
  <cp:category/>
</cp:coreProperties>
</file>