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67" r:id="rId3"/>
    <p:sldId id="257" r:id="rId4"/>
    <p:sldId id="258" r:id="rId5"/>
    <p:sldId id="265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D97BD-C654-4F61-BE8B-ED3F800E1502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D8C1A-D93C-4263-BD5A-14D5DC2D7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3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High-intensity discharge (HID) lighting is </a:t>
            </a:r>
            <a:r>
              <a:rPr lang="en-US" dirty="0" smtClean="0"/>
              <a:t>a type of electric-discharge lamp that produces a very bright light from an arc between tungsten electrodes in a gas and metal salt-filled arc tube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Common types include mercury vapor, metal halide, and high-pressure sodium lamps, and they are used for applications like street lighting, stadiums, and large indoor spaces due to their high lumen output and long lifespan.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D8C1A-D93C-4263-BD5A-14D5DC2D7F9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03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14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04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9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3870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033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015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110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563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63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6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030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7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01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11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36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210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5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/>
              <a:t>Operation Theater Lighting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FSC(OT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sz="2800" b="1" dirty="0" smtClean="0"/>
              <a:t>ADNAN RAMZAN</a:t>
            </a:r>
            <a:endParaRPr sz="2800" b="1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306" y="2490788"/>
            <a:ext cx="6577326" cy="3444875"/>
          </a:xfrm>
        </p:spPr>
      </p:pic>
    </p:spTree>
    <p:extLst>
      <p:ext uri="{BB962C8B-B14F-4D97-AF65-F5344CB8AC3E}">
        <p14:creationId xmlns:p14="http://schemas.microsoft.com/office/powerpoint/2010/main" val="1707711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Comparison of Light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Incandescent/Halogen: Short life, high heat, low efficiency.</a:t>
            </a:r>
          </a:p>
          <a:p>
            <a:pPr>
              <a:spcAft>
                <a:spcPts val="1000"/>
              </a:spcAft>
            </a:pPr>
            <a:r>
              <a:t>LED: Long life, cool, energy efficient, low maintenance.</a:t>
            </a:r>
          </a:p>
          <a:p>
            <a:pPr>
              <a:spcAft>
                <a:spcPts val="1000"/>
              </a:spcAft>
            </a:pPr>
            <a:r>
              <a:t>HID: Very bright, used for specific applications.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LEDs are the most preferred lighting for modern operating theaters.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ensure better visibility, less heat, and lower long-term cost.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lighting design improves surgical precision and safety.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03" y="2367815"/>
            <a:ext cx="6853188" cy="37249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095999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417" y="2417270"/>
            <a:ext cx="6092791" cy="3733792"/>
          </a:xfrm>
        </p:spPr>
      </p:pic>
    </p:spTree>
    <p:extLst>
      <p:ext uri="{BB962C8B-B14F-4D97-AF65-F5344CB8AC3E}">
        <p14:creationId xmlns:p14="http://schemas.microsoft.com/office/powerpoint/2010/main" val="35890592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Lighting Design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theater lights are designed to give bright, shadow-free illumination during surgery.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Lights can be single or multiple head units – ceiling, wall, or floor mounted.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and satellite lights are used together to reduce shadows on the surgical site.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lamps alone may not give enough light for surgical procedures.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Radiant Energy and Heat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Radiant energy includes visible light and heat emitted from the light source.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Excess heat can disturb laminar airflow and make the environment uncomfortable.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Halogen lights waste more energy as heat, making them less efficient.</a:t>
            </a:r>
          </a:p>
          <a:p>
            <a:pPr>
              <a:spcAft>
                <a:spcPts val="1000"/>
              </a:spcAft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systems use designs that reduce heat effects to maintain a sterile, cool environment.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Radiant energy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means the energy that comes from a light source, like a bulb.</a:t>
            </a:r>
            <a:br>
              <a:rPr lang="en-US" dirty="0"/>
            </a:br>
            <a:r>
              <a:rPr lang="en-US" dirty="0"/>
              <a:t>This energy has two main parts:</a:t>
            </a:r>
          </a:p>
          <a:p>
            <a:r>
              <a:rPr lang="en-US" b="1" dirty="0"/>
              <a:t>Visible light</a:t>
            </a:r>
            <a:r>
              <a:rPr lang="en-US" dirty="0"/>
              <a:t> — the light we can see.</a:t>
            </a:r>
          </a:p>
          <a:p>
            <a:r>
              <a:rPr lang="en-US" b="1" dirty="0"/>
              <a:t>Heat</a:t>
            </a:r>
            <a:r>
              <a:rPr lang="en-US" dirty="0"/>
              <a:t> — the warmth that comes from the light.</a:t>
            </a:r>
          </a:p>
          <a:p>
            <a:r>
              <a:rPr lang="en-US" dirty="0" smtClean="0"/>
              <a:t> </a:t>
            </a:r>
            <a:r>
              <a:rPr lang="en-US" dirty="0"/>
              <a:t>In simple words:</a:t>
            </a:r>
            <a:br>
              <a:rPr lang="en-US" dirty="0"/>
            </a:br>
            <a:r>
              <a:rPr lang="en-US" dirty="0"/>
              <a:t>Radiant energy is the </a:t>
            </a:r>
            <a:r>
              <a:rPr lang="en-US" b="1" dirty="0"/>
              <a:t>light and heat</a:t>
            </a:r>
            <a:r>
              <a:rPr lang="en-US" dirty="0"/>
              <a:t> that a lamp gives off when it is turned 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3873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Advantages of LED 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pPr>
              <a:spcAft>
                <a:spcPts val="1000"/>
              </a:spcAft>
            </a:pPr>
            <a:r>
              <a:rPr dirty="0"/>
              <a:t>LEDs do not produce much heat and are more energy efficient than halogen lights.</a:t>
            </a:r>
          </a:p>
          <a:p>
            <a:pPr>
              <a:spcAft>
                <a:spcPts val="1000"/>
              </a:spcAft>
            </a:pPr>
            <a:r>
              <a:rPr dirty="0"/>
              <a:t>They have a long lifespan (up to 60,000 hours).</a:t>
            </a:r>
          </a:p>
          <a:p>
            <a:pPr>
              <a:spcAft>
                <a:spcPts val="1000"/>
              </a:spcAft>
            </a:pPr>
            <a:r>
              <a:rPr dirty="0"/>
              <a:t>LED lights give clear, consistent illumination and reduce glare.</a:t>
            </a:r>
          </a:p>
          <a:p>
            <a:pPr>
              <a:spcAft>
                <a:spcPts val="1000"/>
              </a:spcAft>
            </a:pPr>
            <a:r>
              <a:rPr dirty="0"/>
              <a:t>They are small, durable, and cost-effective over time.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HID (High Intensity Discharge) 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1000"/>
              </a:spcAft>
            </a:pPr>
            <a:r>
              <a:rPr dirty="0"/>
              <a:t>Uses electrical discharge through gas to produce intense light.</a:t>
            </a:r>
          </a:p>
          <a:p>
            <a:pPr>
              <a:spcAft>
                <a:spcPts val="1000"/>
              </a:spcAft>
            </a:pPr>
            <a:r>
              <a:rPr dirty="0"/>
              <a:t>Commonly used for strong illumination needs.</a:t>
            </a:r>
          </a:p>
          <a:p>
            <a:pPr>
              <a:spcAft>
                <a:spcPts val="1000"/>
              </a:spcAft>
            </a:pPr>
            <a:r>
              <a:rPr dirty="0"/>
              <a:t>Provides bright and clear light suitable for certain medical uses.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Requirements for Surgical 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spcAft>
                <a:spcPts val="1000"/>
              </a:spcAft>
            </a:pPr>
            <a:r>
              <a:rPr dirty="0"/>
              <a:t>Brightness should not exceed 160,000 Lux.</a:t>
            </a:r>
          </a:p>
          <a:p>
            <a:pPr>
              <a:spcAft>
                <a:spcPts val="1000"/>
              </a:spcAft>
            </a:pPr>
            <a:r>
              <a:rPr dirty="0"/>
              <a:t>Light head diameter: 400–700 mm; average system weight: 45 kg.</a:t>
            </a:r>
          </a:p>
          <a:p>
            <a:pPr>
              <a:spcAft>
                <a:spcPts val="1000"/>
              </a:spcAft>
            </a:pPr>
            <a:r>
              <a:rPr dirty="0"/>
              <a:t>Light lifespan: 40,000–60,000 hours of use.</a:t>
            </a:r>
          </a:p>
          <a:p>
            <a:pPr>
              <a:spcAft>
                <a:spcPts val="1000"/>
              </a:spcAft>
            </a:pPr>
            <a:r>
              <a:rPr dirty="0"/>
              <a:t>Must provide uniform, shadow-free, and cool light for long surgeries.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Incandescent and Halogen 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pPr>
              <a:spcAft>
                <a:spcPts val="1000"/>
              </a:spcAft>
            </a:pPr>
            <a:r>
              <a:rPr dirty="0"/>
              <a:t>Halogen lamps were traditionally used in surgery but have short life spans (1,000–3,000 hours).</a:t>
            </a:r>
          </a:p>
          <a:p>
            <a:pPr>
              <a:spcAft>
                <a:spcPts val="1000"/>
              </a:spcAft>
            </a:pPr>
            <a:r>
              <a:rPr dirty="0"/>
              <a:t>They emit more heat and can cause discomfort and faster burnout.</a:t>
            </a:r>
          </a:p>
          <a:p>
            <a:pPr>
              <a:spcAft>
                <a:spcPts val="1000"/>
              </a:spcAft>
            </a:pPr>
            <a:r>
              <a:rPr dirty="0"/>
              <a:t>Halogen lamps give warm yellowish light with lower color temperature (~3000K).</a:t>
            </a:r>
          </a:p>
          <a:p>
            <a:pPr>
              <a:spcAft>
                <a:spcPts val="1000"/>
              </a:spcAft>
            </a:pPr>
            <a:r>
              <a:rPr dirty="0"/>
              <a:t>Touching halogen bulbs with fingers shortens their lifespan.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44</TotalTime>
  <Words>410</Words>
  <Application>Microsoft Office PowerPoint</Application>
  <PresentationFormat>On-screen Show (4:3)</PresentationFormat>
  <Paragraphs>54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Garamond</vt:lpstr>
      <vt:lpstr>Times New Roman</vt:lpstr>
      <vt:lpstr>Organic</vt:lpstr>
      <vt:lpstr>Operation Theater Lighting Design</vt:lpstr>
      <vt:lpstr>PowerPoint Presentation</vt:lpstr>
      <vt:lpstr>Lighting Design Basics</vt:lpstr>
      <vt:lpstr>Radiant Energy and Heat</vt:lpstr>
      <vt:lpstr>PowerPoint Presentation</vt:lpstr>
      <vt:lpstr>Advantages of LED Lights</vt:lpstr>
      <vt:lpstr>HID (High Intensity Discharge) Lighting</vt:lpstr>
      <vt:lpstr>Requirements for Surgical Lights</vt:lpstr>
      <vt:lpstr>Incandescent and Halogen Lighting</vt:lpstr>
      <vt:lpstr>PowerPoint Presentation</vt:lpstr>
      <vt:lpstr>Comparison of Light Types</vt:lpstr>
      <vt:lpstr>Conclusion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 Theater Lighting Design</dc:title>
  <dc:subject/>
  <dc:creator>ADMIN</dc:creator>
  <cp:keywords/>
  <dc:description>generated using python-pptx</dc:description>
  <cp:lastModifiedBy>ADMIN</cp:lastModifiedBy>
  <cp:revision>6</cp:revision>
  <dcterms:created xsi:type="dcterms:W3CDTF">2013-01-27T09:14:16Z</dcterms:created>
  <dcterms:modified xsi:type="dcterms:W3CDTF">2025-11-10T04:10:50Z</dcterms:modified>
  <cp:category/>
</cp:coreProperties>
</file>