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89" r:id="rId4"/>
    <p:sldId id="260" r:id="rId5"/>
    <p:sldId id="290" r:id="rId6"/>
    <p:sldId id="261" r:id="rId7"/>
    <p:sldId id="291" r:id="rId8"/>
    <p:sldId id="271" r:id="rId9"/>
    <p:sldId id="292" r:id="rId10"/>
    <p:sldId id="272" r:id="rId11"/>
    <p:sldId id="293" r:id="rId12"/>
    <p:sldId id="273" r:id="rId13"/>
    <p:sldId id="294" r:id="rId14"/>
    <p:sldId id="274" r:id="rId15"/>
    <p:sldId id="275" r:id="rId16"/>
    <p:sldId id="295" r:id="rId17"/>
    <p:sldId id="276" r:id="rId18"/>
    <p:sldId id="296" r:id="rId19"/>
    <p:sldId id="277" r:id="rId20"/>
    <p:sldId id="278" r:id="rId21"/>
    <p:sldId id="279" r:id="rId22"/>
    <p:sldId id="280" r:id="rId23"/>
    <p:sldId id="281" r:id="rId24"/>
    <p:sldId id="297" r:id="rId25"/>
    <p:sldId id="298" r:id="rId26"/>
    <p:sldId id="299" r:id="rId27"/>
    <p:sldId id="282" r:id="rId28"/>
    <p:sldId id="283" r:id="rId29"/>
    <p:sldId id="284" r:id="rId30"/>
    <p:sldId id="285" r:id="rId31"/>
    <p:sldId id="286" r:id="rId32"/>
    <p:sldId id="300" r:id="rId33"/>
    <p:sldId id="287" r:id="rId34"/>
    <p:sldId id="288" r:id="rId35"/>
    <p:sldId id="301" r:id="rId3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80" d="100"/>
          <a:sy n="80" d="100"/>
        </p:scale>
        <p:origin x="-96" y="-58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11/9/2025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11/9/2025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11/9/2025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11/9/2025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11/9/2025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11/9/2025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11/9/2025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11/9/2025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11/9/2025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47F38-B617-4D2F-AE0A-013F0C4D2C57}" type="datetimeFigureOut">
              <a:rPr lang="en-US" dirty="0"/>
              <a:t>11/9/2025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799C9-84D9-46D2-A11E-BCF8A720529D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11/9/2025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dirty="0"/>
              <a:t>11/9/2025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11/9/2025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11/9/2025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11/9/2025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11/9/2025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11/9/2025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11/9/2025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8" r:id="rId2"/>
    <p:sldLayoutId id="2147483651" r:id="rId3"/>
    <p:sldLayoutId id="2147483669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B107058-544C-E9CB-68A4-78AA03D994D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dirty="0" smtClean="0"/>
              <a:t>Diseases Related to Skin</a:t>
            </a:r>
            <a:endParaRPr lang="en-US" b="1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EE2741C9-0FFF-4069-5E93-A477E9C3836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GB" b="1" dirty="0" err="1" smtClean="0"/>
              <a:t>Bsc</a:t>
            </a:r>
            <a:r>
              <a:rPr lang="en-GB" b="1" dirty="0" smtClean="0"/>
              <a:t> </a:t>
            </a:r>
            <a:r>
              <a:rPr lang="en-GB" b="1" dirty="0" smtClean="0"/>
              <a:t>RIT</a:t>
            </a:r>
          </a:p>
          <a:p>
            <a:r>
              <a:rPr lang="en-GB" b="1" dirty="0" smtClean="0"/>
              <a:t>AWAIS HAMZA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0706533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Fungal infections (mycoses)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b="1" dirty="0"/>
              <a:t>Ringworm and </a:t>
            </a:r>
            <a:r>
              <a:rPr lang="en-US" b="1" dirty="0" err="1"/>
              <a:t>tinea</a:t>
            </a:r>
            <a:r>
              <a:rPr lang="en-US" b="1" dirty="0"/>
              <a:t> </a:t>
            </a:r>
            <a:r>
              <a:rPr lang="en-US" b="1" dirty="0" err="1"/>
              <a:t>pedis</a:t>
            </a:r>
            <a:endParaRPr lang="en-US" b="1" dirty="0"/>
          </a:p>
          <a:p>
            <a:r>
              <a:rPr lang="en-US" dirty="0"/>
              <a:t>These are superficial skin infections. In ringworm there </a:t>
            </a:r>
            <a:r>
              <a:rPr lang="en-US" dirty="0" smtClean="0"/>
              <a:t>is an </a:t>
            </a:r>
            <a:r>
              <a:rPr lang="en-US" dirty="0"/>
              <a:t>outward spreading ring of inflammation. </a:t>
            </a:r>
            <a:endParaRPr lang="en-US" dirty="0" smtClean="0"/>
          </a:p>
          <a:p>
            <a:r>
              <a:rPr lang="en-US" dirty="0" smtClean="0"/>
              <a:t>It </a:t>
            </a:r>
            <a:r>
              <a:rPr lang="en-US" dirty="0"/>
              <a:t>most </a:t>
            </a:r>
            <a:r>
              <a:rPr lang="en-US" dirty="0" smtClean="0"/>
              <a:t>commonly affects </a:t>
            </a:r>
            <a:r>
              <a:rPr lang="en-US" dirty="0"/>
              <a:t>the scalp, feet and groin and is easily spread</a:t>
            </a:r>
          </a:p>
          <a:p>
            <a:r>
              <a:rPr lang="en-US" dirty="0"/>
              <a:t>to others. </a:t>
            </a:r>
            <a:endParaRPr lang="en-US" dirty="0" smtClean="0"/>
          </a:p>
          <a:p>
            <a:r>
              <a:rPr lang="en-US" dirty="0" err="1" smtClean="0"/>
              <a:t>Tinea</a:t>
            </a:r>
            <a:r>
              <a:rPr lang="en-US" dirty="0" smtClean="0"/>
              <a:t> </a:t>
            </a:r>
            <a:r>
              <a:rPr lang="en-US" dirty="0" err="1"/>
              <a:t>pedis</a:t>
            </a:r>
            <a:r>
              <a:rPr lang="en-US" dirty="0"/>
              <a:t> (athlete’s foot) affects the </a:t>
            </a:r>
            <a:r>
              <a:rPr lang="en-US" dirty="0" smtClean="0"/>
              <a:t>skin between </a:t>
            </a:r>
            <a:r>
              <a:rPr lang="en-US" dirty="0"/>
              <a:t>the toes. </a:t>
            </a:r>
            <a:endParaRPr lang="en-US" dirty="0" smtClean="0"/>
          </a:p>
          <a:p>
            <a:r>
              <a:rPr lang="en-US" dirty="0" smtClean="0"/>
              <a:t>Both </a:t>
            </a:r>
            <a:r>
              <a:rPr lang="en-US" dirty="0"/>
              <a:t>infections are spread by </a:t>
            </a:r>
            <a:r>
              <a:rPr lang="en-US" dirty="0" smtClean="0"/>
              <a:t>direct contact</a:t>
            </a:r>
            <a:r>
              <a:rPr lang="en-US" dirty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923481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Fungal infections (mycoses)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00" y="2438400"/>
            <a:ext cx="4114800" cy="3657600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2600" y="2362200"/>
            <a:ext cx="5303520" cy="3778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820099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Non-infective inflammatory conditions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Dermatitis (eczema)</a:t>
            </a:r>
          </a:p>
          <a:p>
            <a:r>
              <a:rPr lang="en-US" dirty="0"/>
              <a:t>Dermatitis is a common inflammatory skin condition </a:t>
            </a:r>
            <a:r>
              <a:rPr lang="en-US" dirty="0" smtClean="0"/>
              <a:t>that may </a:t>
            </a:r>
            <a:r>
              <a:rPr lang="en-US" dirty="0"/>
              <a:t>be either acute or chronic. In acute dermatitis </a:t>
            </a:r>
            <a:r>
              <a:rPr lang="en-US" dirty="0" smtClean="0"/>
              <a:t>there is </a:t>
            </a:r>
            <a:r>
              <a:rPr lang="en-US" dirty="0"/>
              <a:t>redness, swelling and exudation of serous fluid </a:t>
            </a:r>
            <a:r>
              <a:rPr lang="en-US" dirty="0" smtClean="0"/>
              <a:t>usually accompanied </a:t>
            </a:r>
            <a:r>
              <a:rPr lang="en-US" dirty="0"/>
              <a:t>by </a:t>
            </a:r>
            <a:r>
              <a:rPr lang="en-US" i="1" dirty="0"/>
              <a:t>pruritus </a:t>
            </a:r>
            <a:r>
              <a:rPr lang="en-US" dirty="0"/>
              <a:t>(itching). This is often </a:t>
            </a:r>
            <a:r>
              <a:rPr lang="en-US" dirty="0" smtClean="0"/>
              <a:t>followed by </a:t>
            </a:r>
            <a:r>
              <a:rPr lang="en-US" dirty="0"/>
              <a:t>crusting and scaling. If the condition becomes </a:t>
            </a:r>
            <a:r>
              <a:rPr lang="en-US" dirty="0" smtClean="0"/>
              <a:t>chronic,</a:t>
            </a:r>
          </a:p>
          <a:p>
            <a:r>
              <a:rPr lang="en-US" dirty="0" smtClean="0"/>
              <a:t>the </a:t>
            </a:r>
            <a:r>
              <a:rPr lang="en-US" dirty="0"/>
              <a:t>skin thickens and may become leathery due to </a:t>
            </a:r>
            <a:r>
              <a:rPr lang="en-US" dirty="0" err="1" smtClean="0"/>
              <a:t>longterm</a:t>
            </a:r>
            <a:r>
              <a:rPr lang="en-US" dirty="0"/>
              <a:t> </a:t>
            </a:r>
            <a:r>
              <a:rPr lang="en-US" dirty="0" smtClean="0"/>
              <a:t>scratching</a:t>
            </a:r>
            <a:r>
              <a:rPr lang="en-US" dirty="0"/>
              <a:t>, which may cause infection.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740632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/>
              <a:t>Dermatitis (eczema)</a:t>
            </a:r>
            <a:br>
              <a:rPr lang="en-US" b="1" dirty="0"/>
            </a:b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400" y="2286000"/>
            <a:ext cx="4572000" cy="3733800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3600" y="2438400"/>
            <a:ext cx="5257800" cy="36717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186533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Dermatitis (eczema)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i="1" dirty="0"/>
              <a:t>Atopic dermatitis </a:t>
            </a:r>
            <a:r>
              <a:rPr lang="en-US" dirty="0"/>
              <a:t>is associated with allergy and </a:t>
            </a:r>
            <a:r>
              <a:rPr lang="en-US" dirty="0" smtClean="0"/>
              <a:t>commonly affects </a:t>
            </a:r>
            <a:r>
              <a:rPr lang="en-US" dirty="0"/>
              <a:t>atopic individuals, i.e. those prone </a:t>
            </a:r>
            <a:r>
              <a:rPr lang="en-US" dirty="0" smtClean="0"/>
              <a:t>to hypersensitivity </a:t>
            </a:r>
            <a:r>
              <a:rPr lang="en-US" dirty="0"/>
              <a:t>disorders </a:t>
            </a:r>
            <a:r>
              <a:rPr lang="en-US" dirty="0" smtClean="0"/>
              <a:t>Children</a:t>
            </a:r>
            <a:r>
              <a:rPr lang="en-US" dirty="0"/>
              <a:t>, who </a:t>
            </a:r>
            <a:r>
              <a:rPr lang="en-US" dirty="0" smtClean="0"/>
              <a:t>may also </a:t>
            </a:r>
            <a:r>
              <a:rPr lang="en-US" dirty="0"/>
              <a:t>suffer from hay fever or </a:t>
            </a:r>
            <a:r>
              <a:rPr lang="en-US" dirty="0" err="1" smtClean="0"/>
              <a:t>asthmaare</a:t>
            </a:r>
            <a:r>
              <a:rPr lang="en-US" dirty="0" smtClean="0"/>
              <a:t> </a:t>
            </a:r>
            <a:r>
              <a:rPr lang="en-US" dirty="0"/>
              <a:t>often </a:t>
            </a:r>
            <a:r>
              <a:rPr lang="en-US" dirty="0" smtClean="0"/>
              <a:t>affected. </a:t>
            </a:r>
          </a:p>
          <a:p>
            <a:r>
              <a:rPr lang="en-US" i="1" dirty="0" smtClean="0"/>
              <a:t>Contact </a:t>
            </a:r>
            <a:r>
              <a:rPr lang="en-US" i="1" dirty="0"/>
              <a:t>dermatitis </a:t>
            </a:r>
            <a:r>
              <a:rPr lang="en-US" dirty="0"/>
              <a:t>may be caused by direct contact </a:t>
            </a:r>
            <a:r>
              <a:rPr lang="en-US" dirty="0" smtClean="0"/>
              <a:t>with irritants</a:t>
            </a:r>
            <a:r>
              <a:rPr lang="en-US" dirty="0"/>
              <a:t>, e.g. cosmetics, soap, detergent, strong acids </a:t>
            </a:r>
            <a:r>
              <a:rPr lang="en-US" dirty="0" smtClean="0"/>
              <a:t>or alkalis</a:t>
            </a:r>
            <a:r>
              <a:rPr lang="en-US" dirty="0"/>
              <a:t>, industrial chemicals or a hypersensitivity </a:t>
            </a:r>
            <a:r>
              <a:rPr lang="en-US" dirty="0" err="1" smtClean="0"/>
              <a:t>reactionto</a:t>
            </a:r>
            <a:r>
              <a:rPr lang="en-US" dirty="0"/>
              <a:t>, e.g., latex, nickel, dyes and </a:t>
            </a:r>
            <a:r>
              <a:rPr lang="en-US" dirty="0" smtClean="0"/>
              <a:t>other chemicals</a:t>
            </a:r>
            <a:r>
              <a:rPr lang="en-US" dirty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805266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Psoriasis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/>
              <a:t>A common </a:t>
            </a:r>
            <a:r>
              <a:rPr lang="en-US" b="1" dirty="0"/>
              <a:t>genetically determined</a:t>
            </a:r>
            <a:r>
              <a:rPr lang="en-US" dirty="0"/>
              <a:t> skin </a:t>
            </a:r>
            <a:r>
              <a:rPr lang="en-US" dirty="0" smtClean="0"/>
              <a:t>condition. Shows </a:t>
            </a:r>
            <a:r>
              <a:rPr lang="en-US" b="1" dirty="0"/>
              <a:t>flare-ups (exacerbations)</a:t>
            </a:r>
            <a:r>
              <a:rPr lang="en-US" dirty="0"/>
              <a:t> and </a:t>
            </a:r>
            <a:r>
              <a:rPr lang="en-US" b="1" dirty="0"/>
              <a:t>periods of remission</a:t>
            </a:r>
            <a:r>
              <a:rPr lang="en-US" dirty="0"/>
              <a:t> of different </a:t>
            </a:r>
            <a:r>
              <a:rPr lang="en-US" dirty="0" smtClean="0"/>
              <a:t>lengths. </a:t>
            </a:r>
            <a:r>
              <a:rPr lang="en-US" b="1" dirty="0" smtClean="0"/>
              <a:t>Basal </a:t>
            </a:r>
            <a:r>
              <a:rPr lang="en-US" b="1" dirty="0"/>
              <a:t>epidermal cells</a:t>
            </a:r>
            <a:r>
              <a:rPr lang="en-US" dirty="0"/>
              <a:t> multiply faster and move upward quickly, causing </a:t>
            </a:r>
            <a:r>
              <a:rPr lang="en-US" b="1" dirty="0"/>
              <a:t>incomplete maturation</a:t>
            </a:r>
            <a:r>
              <a:rPr lang="en-US" dirty="0"/>
              <a:t> of the top skin layers.</a:t>
            </a:r>
          </a:p>
          <a:p>
            <a:r>
              <a:rPr lang="en-US" dirty="0"/>
              <a:t>Appears as </a:t>
            </a:r>
            <a:r>
              <a:rPr lang="en-US" b="1" dirty="0"/>
              <a:t>red, scaly plaques</a:t>
            </a:r>
            <a:r>
              <a:rPr lang="en-US" dirty="0"/>
              <a:t> with a </a:t>
            </a:r>
            <a:r>
              <a:rPr lang="en-US" b="1" dirty="0"/>
              <a:t>silvery </a:t>
            </a:r>
            <a:r>
              <a:rPr lang="en-US" b="1" dirty="0" err="1" smtClean="0"/>
              <a:t>surface</a:t>
            </a:r>
            <a:r>
              <a:rPr lang="en-US" dirty="0" err="1" smtClean="0"/>
              <a:t>.</a:t>
            </a:r>
            <a:r>
              <a:rPr lang="en-US" b="1" dirty="0" err="1" smtClean="0"/>
              <a:t>Bleeding</a:t>
            </a:r>
            <a:r>
              <a:rPr lang="en-US" dirty="0" smtClean="0"/>
              <a:t> </a:t>
            </a:r>
            <a:r>
              <a:rPr lang="en-US" dirty="0"/>
              <a:t>may occur if the scales are scratched or rubbed </a:t>
            </a:r>
            <a:r>
              <a:rPr lang="en-US" dirty="0" err="1" smtClean="0"/>
              <a:t>off.Commonly</a:t>
            </a:r>
            <a:r>
              <a:rPr lang="en-US" dirty="0" smtClean="0"/>
              <a:t> </a:t>
            </a:r>
            <a:r>
              <a:rPr lang="en-US" dirty="0"/>
              <a:t>affects the </a:t>
            </a:r>
            <a:r>
              <a:rPr lang="en-US" b="1" dirty="0"/>
              <a:t>elbows, knees, and scalp</a:t>
            </a:r>
            <a:r>
              <a:rPr lang="en-US" dirty="0"/>
              <a:t>, but </a:t>
            </a:r>
            <a:r>
              <a:rPr lang="en-US" b="1" dirty="0"/>
              <a:t>any area</a:t>
            </a:r>
            <a:r>
              <a:rPr lang="en-US" dirty="0"/>
              <a:t> can be involved.</a:t>
            </a:r>
          </a:p>
          <a:p>
            <a:r>
              <a:rPr lang="en-US" b="1" dirty="0"/>
              <a:t>Triggers</a:t>
            </a:r>
            <a:r>
              <a:rPr lang="en-US" dirty="0"/>
              <a:t> include:</a:t>
            </a:r>
          </a:p>
          <a:p>
            <a:pPr lvl="1"/>
            <a:r>
              <a:rPr lang="en-US" dirty="0"/>
              <a:t>Trauma</a:t>
            </a:r>
          </a:p>
          <a:p>
            <a:pPr lvl="1"/>
            <a:r>
              <a:rPr lang="en-US" dirty="0"/>
              <a:t>Infection</a:t>
            </a:r>
          </a:p>
          <a:p>
            <a:pPr lvl="1"/>
            <a:r>
              <a:rPr lang="en-US" dirty="0"/>
              <a:t>Sunburn</a:t>
            </a:r>
          </a:p>
          <a:p>
            <a:r>
              <a:rPr lang="en-US" dirty="0"/>
              <a:t>Sometimes associated with </a:t>
            </a:r>
            <a:r>
              <a:rPr lang="en-US" b="1" dirty="0"/>
              <a:t>rheumatoid arthritis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56061204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956" y="685800"/>
            <a:ext cx="10526643" cy="5638799"/>
          </a:xfrm>
        </p:spPr>
      </p:pic>
    </p:spTree>
    <p:extLst>
      <p:ext uri="{BB962C8B-B14F-4D97-AF65-F5344CB8AC3E}">
        <p14:creationId xmlns:p14="http://schemas.microsoft.com/office/powerpoint/2010/main" val="84024580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Acne vulgaris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Most common in </a:t>
            </a:r>
            <a:r>
              <a:rPr lang="en-US" b="1" dirty="0"/>
              <a:t>adolescent males</a:t>
            </a:r>
            <a:r>
              <a:rPr lang="en-US" dirty="0"/>
              <a:t>.</a:t>
            </a:r>
          </a:p>
          <a:p>
            <a:r>
              <a:rPr lang="en-US" dirty="0"/>
              <a:t>Caused by </a:t>
            </a:r>
            <a:r>
              <a:rPr lang="en-US" b="1" dirty="0"/>
              <a:t>increased testosterone</a:t>
            </a:r>
            <a:r>
              <a:rPr lang="en-US" dirty="0"/>
              <a:t> after puberty.</a:t>
            </a:r>
          </a:p>
          <a:p>
            <a:r>
              <a:rPr lang="en-US" b="1" dirty="0"/>
              <a:t>Sebaceous glands</a:t>
            </a:r>
            <a:r>
              <a:rPr lang="en-US" dirty="0"/>
              <a:t> in hair follicles become </a:t>
            </a:r>
            <a:r>
              <a:rPr lang="en-US" b="1" dirty="0"/>
              <a:t>blocked → infected → inflamed</a:t>
            </a:r>
            <a:r>
              <a:rPr lang="en-US" dirty="0"/>
              <a:t>.</a:t>
            </a:r>
          </a:p>
          <a:p>
            <a:r>
              <a:rPr lang="en-US" dirty="0"/>
              <a:t>Leads to </a:t>
            </a:r>
            <a:r>
              <a:rPr lang="en-US" b="1" dirty="0"/>
              <a:t>pustules</a:t>
            </a:r>
            <a:r>
              <a:rPr lang="en-US" dirty="0"/>
              <a:t>; severe cases may cause </a:t>
            </a:r>
            <a:r>
              <a:rPr lang="en-US" b="1" dirty="0"/>
              <a:t>permanent scarring</a:t>
            </a:r>
            <a:r>
              <a:rPr lang="en-US" dirty="0"/>
              <a:t>.</a:t>
            </a:r>
          </a:p>
          <a:p>
            <a:r>
              <a:rPr lang="en-US" dirty="0"/>
              <a:t>Common sites: </a:t>
            </a:r>
            <a:r>
              <a:rPr lang="en-US" b="1" dirty="0"/>
              <a:t>face</a:t>
            </a:r>
            <a:r>
              <a:rPr lang="en-US" dirty="0"/>
              <a:t>, </a:t>
            </a:r>
            <a:r>
              <a:rPr lang="en-US" b="1" dirty="0"/>
              <a:t>chest</a:t>
            </a:r>
            <a:r>
              <a:rPr lang="en-US" dirty="0"/>
              <a:t>, </a:t>
            </a:r>
            <a:r>
              <a:rPr lang="en-US" b="1" dirty="0"/>
              <a:t>upper back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68643485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Acne vulgaris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2133600"/>
            <a:ext cx="5257800" cy="4095750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3600" y="2057400"/>
            <a:ext cx="5562600" cy="4171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778553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Pressure Ulcers (Decubitus Ulcers / Bedsores)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b="1" dirty="0"/>
              <a:t>How They Occur</a:t>
            </a:r>
          </a:p>
          <a:p>
            <a:r>
              <a:rPr lang="en-US" dirty="0"/>
              <a:t>Form over </a:t>
            </a:r>
            <a:r>
              <a:rPr lang="en-US" b="1" dirty="0"/>
              <a:t>pressure points</a:t>
            </a:r>
            <a:r>
              <a:rPr lang="en-US" dirty="0"/>
              <a:t> where skin is compressed between a </a:t>
            </a:r>
            <a:r>
              <a:rPr lang="en-US" b="1" dirty="0"/>
              <a:t>bony prominence</a:t>
            </a:r>
            <a:r>
              <a:rPr lang="en-US" dirty="0"/>
              <a:t> and a </a:t>
            </a:r>
            <a:r>
              <a:rPr lang="en-US" b="1" dirty="0"/>
              <a:t>hard surface</a:t>
            </a:r>
            <a:r>
              <a:rPr lang="en-US" dirty="0"/>
              <a:t>.</a:t>
            </a:r>
          </a:p>
          <a:p>
            <a:r>
              <a:rPr lang="en-US" dirty="0"/>
              <a:t>Prolonged pressure → </a:t>
            </a:r>
            <a:r>
              <a:rPr lang="en-US" b="1" dirty="0"/>
              <a:t>reduced blood flow</a:t>
            </a:r>
            <a:r>
              <a:rPr lang="en-US" dirty="0"/>
              <a:t> → </a:t>
            </a:r>
            <a:r>
              <a:rPr lang="en-US" b="1" dirty="0" err="1"/>
              <a:t>ischaemia</a:t>
            </a:r>
            <a:r>
              <a:rPr lang="en-US" dirty="0"/>
              <a:t>.</a:t>
            </a:r>
          </a:p>
          <a:p>
            <a:r>
              <a:rPr lang="en-US" dirty="0"/>
              <a:t>Early stage: </a:t>
            </a:r>
            <a:r>
              <a:rPr lang="en-US" b="1" dirty="0"/>
              <a:t>redness</a:t>
            </a:r>
            <a:r>
              <a:rPr lang="en-US" dirty="0"/>
              <a:t>.</a:t>
            </a:r>
          </a:p>
          <a:p>
            <a:r>
              <a:rPr lang="en-US" dirty="0"/>
              <a:t>Later: </a:t>
            </a:r>
            <a:r>
              <a:rPr lang="en-US" b="1" dirty="0" err="1"/>
              <a:t>ischaemia</a:t>
            </a:r>
            <a:r>
              <a:rPr lang="en-US" b="1" dirty="0"/>
              <a:t> + necrosis → skin sloughs → ulcer forms</a:t>
            </a:r>
            <a:r>
              <a:rPr lang="en-US" dirty="0"/>
              <a:t>, may enlarge into a cavity.</a:t>
            </a:r>
          </a:p>
          <a:p>
            <a:r>
              <a:rPr lang="en-US" b="1" dirty="0"/>
              <a:t>Infection</a:t>
            </a:r>
            <a:r>
              <a:rPr lang="en-US" dirty="0"/>
              <a:t> can lead to </a:t>
            </a:r>
            <a:r>
              <a:rPr lang="en-US" b="1" dirty="0" err="1"/>
              <a:t>septicaemia</a:t>
            </a:r>
            <a:r>
              <a:rPr lang="en-US" dirty="0"/>
              <a:t>.</a:t>
            </a:r>
          </a:p>
          <a:p>
            <a:r>
              <a:rPr lang="en-US" dirty="0"/>
              <a:t>Healing occurs by </a:t>
            </a:r>
            <a:r>
              <a:rPr lang="en-US" b="1" dirty="0"/>
              <a:t>secondary intention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7424887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7D6514E-717E-BFA4-1131-AF719BF2E3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Viral infections</a:t>
            </a:r>
            <a:endParaRPr lang="en-US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5B8DD9BD-DF91-1EDF-F7D5-8AB0B91ABA2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Human papilloma virus (HPV)</a:t>
            </a:r>
          </a:p>
          <a:p>
            <a:r>
              <a:rPr lang="en-US" dirty="0"/>
              <a:t>This causes </a:t>
            </a:r>
            <a:r>
              <a:rPr lang="en-US" i="1" dirty="0"/>
              <a:t>warts </a:t>
            </a:r>
            <a:r>
              <a:rPr lang="en-US" dirty="0"/>
              <a:t>or </a:t>
            </a:r>
            <a:r>
              <a:rPr lang="en-US" i="1" dirty="0" err="1"/>
              <a:t>veruccas</a:t>
            </a:r>
            <a:r>
              <a:rPr lang="en-US" i="1" dirty="0"/>
              <a:t> </a:t>
            </a:r>
            <a:r>
              <a:rPr lang="en-US" dirty="0"/>
              <a:t>that are spread by direct</a:t>
            </a:r>
          </a:p>
          <a:p>
            <a:r>
              <a:rPr lang="en-US" dirty="0"/>
              <a:t>contact, e.g. from another lesion or another infected individual.</a:t>
            </a:r>
          </a:p>
          <a:p>
            <a:r>
              <a:rPr lang="en-US" dirty="0"/>
              <a:t>There is proliferation of the epidermis and development</a:t>
            </a:r>
          </a:p>
          <a:p>
            <a:r>
              <a:rPr lang="en-US" dirty="0"/>
              <a:t>of a small firm growth, which is nearly </a:t>
            </a:r>
            <a:r>
              <a:rPr lang="en-US" dirty="0" smtClean="0"/>
              <a:t>always benign</a:t>
            </a:r>
            <a:r>
              <a:rPr lang="en-US" dirty="0"/>
              <a:t>. </a:t>
            </a:r>
            <a:endParaRPr lang="en-US" dirty="0" smtClean="0"/>
          </a:p>
          <a:p>
            <a:r>
              <a:rPr lang="en-US" dirty="0" smtClean="0"/>
              <a:t>Common </a:t>
            </a:r>
            <a:r>
              <a:rPr lang="en-US" dirty="0"/>
              <a:t>sites are the hands, the face and </a:t>
            </a:r>
            <a:r>
              <a:rPr lang="en-US" dirty="0" err="1" smtClean="0"/>
              <a:t>solesof</a:t>
            </a:r>
            <a:r>
              <a:rPr lang="en-US" dirty="0" smtClean="0"/>
              <a:t> </a:t>
            </a:r>
            <a:r>
              <a:rPr lang="en-US" dirty="0"/>
              <a:t>the feet.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691388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Predisposing Factors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b="1" dirty="0"/>
              <a:t>Extrinsic factors:</a:t>
            </a:r>
            <a:endParaRPr lang="en-US" dirty="0"/>
          </a:p>
          <a:p>
            <a:r>
              <a:rPr lang="en-US" dirty="0"/>
              <a:t>Pressure</a:t>
            </a:r>
          </a:p>
          <a:p>
            <a:r>
              <a:rPr lang="en-US" dirty="0"/>
              <a:t>Shearing forces</a:t>
            </a:r>
          </a:p>
          <a:p>
            <a:r>
              <a:rPr lang="en-US" dirty="0"/>
              <a:t>Trauma</a:t>
            </a:r>
          </a:p>
          <a:p>
            <a:r>
              <a:rPr lang="en-US" dirty="0"/>
              <a:t>Immobility</a:t>
            </a:r>
          </a:p>
          <a:p>
            <a:r>
              <a:rPr lang="en-US" dirty="0"/>
              <a:t>Moisture</a:t>
            </a:r>
          </a:p>
          <a:p>
            <a:r>
              <a:rPr lang="en-US" dirty="0"/>
              <a:t>Infection</a:t>
            </a:r>
          </a:p>
        </p:txBody>
      </p:sp>
    </p:spTree>
    <p:extLst>
      <p:ext uri="{BB962C8B-B14F-4D97-AF65-F5344CB8AC3E}">
        <p14:creationId xmlns:p14="http://schemas.microsoft.com/office/powerpoint/2010/main" val="368808620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Intrinsic </a:t>
            </a:r>
            <a:r>
              <a:rPr lang="en-US" dirty="0" smtClean="0"/>
              <a:t>factors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Poor nutrition</a:t>
            </a:r>
          </a:p>
          <a:p>
            <a:r>
              <a:rPr lang="en-US" dirty="0"/>
              <a:t>Emaciation</a:t>
            </a:r>
          </a:p>
          <a:p>
            <a:r>
              <a:rPr lang="en-US" dirty="0"/>
              <a:t>Incontinence</a:t>
            </a:r>
          </a:p>
          <a:p>
            <a:r>
              <a:rPr lang="en-US" dirty="0"/>
              <a:t>Infection</a:t>
            </a:r>
          </a:p>
          <a:p>
            <a:r>
              <a:rPr lang="en-US" dirty="0"/>
              <a:t>Concurrent illness</a:t>
            </a:r>
          </a:p>
          <a:p>
            <a:r>
              <a:rPr lang="en-US" dirty="0"/>
              <a:t>Sensory impairment</a:t>
            </a:r>
          </a:p>
          <a:p>
            <a:r>
              <a:rPr lang="en-US" dirty="0"/>
              <a:t>Poor circulation</a:t>
            </a:r>
          </a:p>
        </p:txBody>
      </p:sp>
    </p:spTree>
    <p:extLst>
      <p:ext uri="{BB962C8B-B14F-4D97-AF65-F5344CB8AC3E}">
        <p14:creationId xmlns:p14="http://schemas.microsoft.com/office/powerpoint/2010/main" val="418664289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Burns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Causes</a:t>
            </a:r>
          </a:p>
          <a:p>
            <a:r>
              <a:rPr lang="en-US" dirty="0"/>
              <a:t>Heat, cold, electricity</a:t>
            </a:r>
          </a:p>
          <a:p>
            <a:r>
              <a:rPr lang="en-US" dirty="0" err="1"/>
              <a:t>Ionising</a:t>
            </a:r>
            <a:r>
              <a:rPr lang="en-US" dirty="0"/>
              <a:t> radiation</a:t>
            </a:r>
          </a:p>
          <a:p>
            <a:r>
              <a:rPr lang="en-US" dirty="0"/>
              <a:t>Corrosive chemicals (strong acids or alkalis)</a:t>
            </a:r>
          </a:p>
          <a:p>
            <a:r>
              <a:rPr lang="en-US" dirty="0"/>
              <a:t>Cause </a:t>
            </a:r>
            <a:r>
              <a:rPr lang="en-US" b="1" dirty="0"/>
              <a:t>local skin damage</a:t>
            </a:r>
            <a:r>
              <a:rPr lang="en-US" dirty="0"/>
              <a:t> affecting structure and function.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138530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Classification of Burns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b="1" dirty="0"/>
              <a:t>First Degree</a:t>
            </a:r>
          </a:p>
          <a:p>
            <a:r>
              <a:rPr lang="en-US" dirty="0"/>
              <a:t>Affects </a:t>
            </a:r>
            <a:r>
              <a:rPr lang="en-US" b="1" dirty="0"/>
              <a:t>only the epidermis</a:t>
            </a:r>
            <a:r>
              <a:rPr lang="en-US" dirty="0"/>
              <a:t>.</a:t>
            </a:r>
          </a:p>
          <a:p>
            <a:r>
              <a:rPr lang="en-US" dirty="0"/>
              <a:t>Surface is </a:t>
            </a:r>
            <a:r>
              <a:rPr lang="en-US" b="1" dirty="0"/>
              <a:t>moist</a:t>
            </a:r>
            <a:r>
              <a:rPr lang="en-US" dirty="0"/>
              <a:t>, </a:t>
            </a:r>
            <a:r>
              <a:rPr lang="en-US" b="1" dirty="0"/>
              <a:t>red</a:t>
            </a:r>
            <a:r>
              <a:rPr lang="en-US" dirty="0"/>
              <a:t>, </a:t>
            </a:r>
            <a:r>
              <a:rPr lang="en-US" b="1" dirty="0"/>
              <a:t>swollen</a:t>
            </a:r>
            <a:r>
              <a:rPr lang="en-US" dirty="0"/>
              <a:t>, </a:t>
            </a:r>
            <a:r>
              <a:rPr lang="en-US" b="1" dirty="0"/>
              <a:t>painful</a:t>
            </a:r>
            <a:r>
              <a:rPr lang="en-US" dirty="0"/>
              <a:t>.</a:t>
            </a:r>
          </a:p>
          <a:p>
            <a:r>
              <a:rPr lang="en-US" b="1" dirty="0"/>
              <a:t>No blisters</a:t>
            </a:r>
            <a:r>
              <a:rPr lang="en-US" dirty="0"/>
              <a:t>; minimal tissue damage.</a:t>
            </a:r>
          </a:p>
          <a:p>
            <a:r>
              <a:rPr lang="en-US" b="1" dirty="0"/>
              <a:t>Second Degree</a:t>
            </a:r>
          </a:p>
          <a:p>
            <a:r>
              <a:rPr lang="en-US" dirty="0"/>
              <a:t>Affects </a:t>
            </a:r>
            <a:r>
              <a:rPr lang="en-US" b="1" dirty="0"/>
              <a:t>epidermis + upper dermis</a:t>
            </a:r>
            <a:r>
              <a:rPr lang="en-US" dirty="0"/>
              <a:t>.</a:t>
            </a:r>
          </a:p>
          <a:p>
            <a:r>
              <a:rPr lang="en-US" dirty="0"/>
              <a:t>Symptoms of first degree plus </a:t>
            </a:r>
            <a:r>
              <a:rPr lang="en-US" b="1" dirty="0"/>
              <a:t>blistering</a:t>
            </a:r>
            <a:r>
              <a:rPr lang="en-US" dirty="0"/>
              <a:t>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76970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1</a:t>
            </a:r>
            <a:r>
              <a:rPr lang="en-US" baseline="30000" dirty="0" smtClean="0"/>
              <a:t>st</a:t>
            </a:r>
            <a:r>
              <a:rPr lang="en-US" dirty="0" smtClean="0"/>
              <a:t> degree Burns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400" y="2209800"/>
            <a:ext cx="9982200" cy="3962400"/>
          </a:xfrm>
        </p:spPr>
      </p:pic>
    </p:spTree>
    <p:extLst>
      <p:ext uri="{BB962C8B-B14F-4D97-AF65-F5344CB8AC3E}">
        <p14:creationId xmlns:p14="http://schemas.microsoft.com/office/powerpoint/2010/main" val="339864878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2</a:t>
            </a:r>
            <a:r>
              <a:rPr lang="en-US" baseline="30000" dirty="0" smtClean="0"/>
              <a:t>nd</a:t>
            </a:r>
            <a:r>
              <a:rPr lang="en-US" dirty="0" smtClean="0"/>
              <a:t> degree Burns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7800" y="2286000"/>
            <a:ext cx="9143999" cy="3886200"/>
          </a:xfrm>
        </p:spPr>
      </p:pic>
    </p:spTree>
    <p:extLst>
      <p:ext uri="{BB962C8B-B14F-4D97-AF65-F5344CB8AC3E}">
        <p14:creationId xmlns:p14="http://schemas.microsoft.com/office/powerpoint/2010/main" val="283618157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3</a:t>
            </a:r>
            <a:r>
              <a:rPr lang="en-US" baseline="30000" dirty="0" smtClean="0"/>
              <a:t>rd</a:t>
            </a:r>
            <a:r>
              <a:rPr lang="en-US" dirty="0" smtClean="0"/>
              <a:t> Degree Burns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2209800"/>
            <a:ext cx="5881687" cy="4114800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7400" y="2399805"/>
            <a:ext cx="5192197" cy="3886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801688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/>
              <a:t>Third Degree (Full Thickness)</a:t>
            </a:r>
            <a:br>
              <a:rPr lang="en-US" b="1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b="1" dirty="0" smtClean="0"/>
              <a:t>Epidermis </a:t>
            </a:r>
            <a:r>
              <a:rPr lang="en-US" b="1" dirty="0"/>
              <a:t>and dermis destroyed</a:t>
            </a:r>
            <a:r>
              <a:rPr lang="en-US" dirty="0"/>
              <a:t>.</a:t>
            </a:r>
          </a:p>
          <a:p>
            <a:r>
              <a:rPr lang="en-US" dirty="0"/>
              <a:t>Usually </a:t>
            </a:r>
            <a:r>
              <a:rPr lang="en-US" b="1" dirty="0"/>
              <a:t>painless</a:t>
            </a:r>
            <a:r>
              <a:rPr lang="en-US" dirty="0"/>
              <a:t> (nerve endings destroyed</a:t>
            </a:r>
            <a:r>
              <a:rPr lang="en-US" dirty="0" smtClean="0"/>
              <a:t>).Forms </a:t>
            </a:r>
            <a:r>
              <a:rPr lang="en-US" dirty="0"/>
              <a:t>an </a:t>
            </a:r>
            <a:r>
              <a:rPr lang="en-US" b="1" dirty="0" err="1"/>
              <a:t>eschar</a:t>
            </a:r>
            <a:r>
              <a:rPr lang="en-US" dirty="0"/>
              <a:t> (thick scab) that sloughs off after </a:t>
            </a:r>
            <a:r>
              <a:rPr lang="en-US" b="1" dirty="0"/>
              <a:t>2–3 weeks</a:t>
            </a:r>
            <a:r>
              <a:rPr lang="en-US" dirty="0"/>
              <a:t>.</a:t>
            </a:r>
          </a:p>
          <a:p>
            <a:r>
              <a:rPr lang="en-US" b="1" dirty="0"/>
              <a:t>Circumferential burns</a:t>
            </a:r>
            <a:r>
              <a:rPr lang="en-US" dirty="0"/>
              <a:t> can cause:</a:t>
            </a:r>
          </a:p>
          <a:p>
            <a:pPr lvl="1"/>
            <a:r>
              <a:rPr lang="en-US" dirty="0"/>
              <a:t>Chest burns → </a:t>
            </a:r>
            <a:r>
              <a:rPr lang="en-US" b="1" dirty="0"/>
              <a:t>respiratory restriction</a:t>
            </a:r>
            <a:endParaRPr lang="en-US" dirty="0"/>
          </a:p>
          <a:p>
            <a:pPr lvl="1"/>
            <a:r>
              <a:rPr lang="en-US" dirty="0"/>
              <a:t>Limb burns → </a:t>
            </a:r>
            <a:r>
              <a:rPr lang="en-US" b="1" dirty="0"/>
              <a:t>circulation impairment</a:t>
            </a:r>
            <a:endParaRPr lang="en-US" dirty="0"/>
          </a:p>
          <a:p>
            <a:r>
              <a:rPr lang="en-US" b="1" dirty="0"/>
              <a:t>Skin grafting</a:t>
            </a:r>
            <a:r>
              <a:rPr lang="en-US" dirty="0"/>
              <a:t> needed (except small burns</a:t>
            </a:r>
            <a:r>
              <a:rPr lang="en-US" dirty="0" smtClean="0"/>
              <a:t>).Healing </a:t>
            </a:r>
            <a:r>
              <a:rPr lang="en-US" dirty="0"/>
              <a:t>is </a:t>
            </a:r>
            <a:r>
              <a:rPr lang="en-US" b="1" dirty="0"/>
              <a:t>slow</a:t>
            </a:r>
            <a:r>
              <a:rPr lang="en-US" dirty="0"/>
              <a:t>, by </a:t>
            </a:r>
            <a:r>
              <a:rPr lang="en-US" b="1" dirty="0"/>
              <a:t>secondary intention</a:t>
            </a:r>
            <a:r>
              <a:rPr lang="en-US" dirty="0"/>
              <a:t>.</a:t>
            </a:r>
          </a:p>
          <a:p>
            <a:r>
              <a:rPr lang="en-US" dirty="0"/>
              <a:t>No regeneration of </a:t>
            </a:r>
            <a:r>
              <a:rPr lang="en-US" b="1" dirty="0"/>
              <a:t>sweat glands</a:t>
            </a:r>
            <a:r>
              <a:rPr lang="en-US" dirty="0"/>
              <a:t>, </a:t>
            </a:r>
            <a:r>
              <a:rPr lang="en-US" b="1" dirty="0"/>
              <a:t>hair follicles</a:t>
            </a:r>
            <a:r>
              <a:rPr lang="en-US" dirty="0"/>
              <a:t>, </a:t>
            </a:r>
            <a:r>
              <a:rPr lang="en-US" b="1" dirty="0"/>
              <a:t>sebaceous </a:t>
            </a:r>
            <a:r>
              <a:rPr lang="en-US" b="1" dirty="0" err="1" smtClean="0"/>
              <a:t>glands</a:t>
            </a:r>
            <a:r>
              <a:rPr lang="en-US" dirty="0" err="1" smtClean="0"/>
              <a:t>.</a:t>
            </a:r>
            <a:r>
              <a:rPr lang="en-US" b="1" dirty="0" err="1" smtClean="0"/>
              <a:t>Scar</a:t>
            </a:r>
            <a:r>
              <a:rPr lang="en-US" b="1" dirty="0" smtClean="0"/>
              <a:t> </a:t>
            </a:r>
            <a:r>
              <a:rPr lang="en-US" b="1" dirty="0"/>
              <a:t>tissue</a:t>
            </a:r>
            <a:r>
              <a:rPr lang="en-US" dirty="0"/>
              <a:t> may restrict movement around joints.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456038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Extent of Burns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Estimated using the </a:t>
            </a:r>
            <a:r>
              <a:rPr lang="en-US" b="1" dirty="0"/>
              <a:t>Rule of Nines</a:t>
            </a:r>
            <a:r>
              <a:rPr lang="en-US" dirty="0"/>
              <a:t>.</a:t>
            </a:r>
          </a:p>
          <a:p>
            <a:r>
              <a:rPr lang="en-US" b="1" dirty="0" err="1"/>
              <a:t>Hypovolaemic</a:t>
            </a:r>
            <a:r>
              <a:rPr lang="en-US" b="1" dirty="0"/>
              <a:t> shock</a:t>
            </a:r>
            <a:r>
              <a:rPr lang="en-US" dirty="0"/>
              <a:t> usually occurs if </a:t>
            </a:r>
            <a:r>
              <a:rPr lang="en-US" b="1" dirty="0"/>
              <a:t>15% or more</a:t>
            </a:r>
            <a:r>
              <a:rPr lang="en-US" dirty="0"/>
              <a:t> of body surface is burned.</a:t>
            </a:r>
          </a:p>
          <a:p>
            <a:r>
              <a:rPr lang="en-US" dirty="0"/>
              <a:t>High fatality risk in third-degree burns if:</a:t>
            </a:r>
            <a:br>
              <a:rPr lang="en-US" dirty="0"/>
            </a:br>
            <a:r>
              <a:rPr lang="en-US" b="1" dirty="0"/>
              <a:t>% of surface burned + patient age &gt; 80</a:t>
            </a:r>
            <a:r>
              <a:rPr lang="en-US" dirty="0"/>
              <a:t>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914165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Complications of Burns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Dehydration &amp; </a:t>
            </a:r>
            <a:r>
              <a:rPr lang="en-US" b="1" dirty="0" err="1"/>
              <a:t>Hypovolaemia</a:t>
            </a:r>
            <a:endParaRPr lang="en-US" dirty="0"/>
          </a:p>
          <a:p>
            <a:r>
              <a:rPr lang="en-US" dirty="0"/>
              <a:t>Due to excessive loss of water and plasma proteins.</a:t>
            </a:r>
          </a:p>
          <a:p>
            <a:r>
              <a:rPr lang="en-US" b="1" dirty="0"/>
              <a:t>Shock</a:t>
            </a:r>
            <a:endParaRPr lang="en-US" dirty="0"/>
          </a:p>
          <a:p>
            <a:r>
              <a:rPr lang="en-US" dirty="0"/>
              <a:t>From severe </a:t>
            </a:r>
            <a:r>
              <a:rPr lang="en-US" dirty="0" err="1"/>
              <a:t>hypovolaemia</a:t>
            </a:r>
            <a:r>
              <a:rPr lang="en-US" dirty="0"/>
              <a:t>.</a:t>
            </a:r>
          </a:p>
          <a:p>
            <a:r>
              <a:rPr lang="en-US" b="1" dirty="0"/>
              <a:t>Hypothermia</a:t>
            </a:r>
            <a:endParaRPr lang="en-US" dirty="0"/>
          </a:p>
          <a:p>
            <a:r>
              <a:rPr lang="en-US" dirty="0"/>
              <a:t>Due to heat loss from burn surfaces.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99028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457200"/>
            <a:ext cx="10820400" cy="5724969"/>
          </a:xfrm>
        </p:spPr>
      </p:pic>
    </p:spTree>
    <p:extLst>
      <p:ext uri="{BB962C8B-B14F-4D97-AF65-F5344CB8AC3E}">
        <p14:creationId xmlns:p14="http://schemas.microsoft.com/office/powerpoint/2010/main" val="255667017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Complications of Burns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b="1" dirty="0"/>
              <a:t>Infection</a:t>
            </a:r>
          </a:p>
          <a:p>
            <a:r>
              <a:rPr lang="en-US" dirty="0"/>
              <a:t>Occurs easily when </a:t>
            </a:r>
            <a:r>
              <a:rPr lang="en-US" b="1" dirty="0"/>
              <a:t>subcutaneous tissue</a:t>
            </a:r>
            <a:r>
              <a:rPr lang="en-US" dirty="0"/>
              <a:t> is </a:t>
            </a:r>
            <a:r>
              <a:rPr lang="en-US" dirty="0" smtClean="0"/>
              <a:t>exposed. Can </a:t>
            </a:r>
            <a:r>
              <a:rPr lang="en-US" dirty="0"/>
              <a:t>lead to </a:t>
            </a:r>
            <a:r>
              <a:rPr lang="en-US" b="1" dirty="0" err="1"/>
              <a:t>septicaemia</a:t>
            </a:r>
            <a:r>
              <a:rPr lang="en-US" dirty="0"/>
              <a:t>.</a:t>
            </a:r>
          </a:p>
          <a:p>
            <a:r>
              <a:rPr lang="en-US" b="1" dirty="0"/>
              <a:t>Renal Failure</a:t>
            </a:r>
          </a:p>
          <a:p>
            <a:r>
              <a:rPr lang="en-US" dirty="0"/>
              <a:t>Happens when </a:t>
            </a:r>
            <a:r>
              <a:rPr lang="en-US" b="1" dirty="0"/>
              <a:t>kidney tubules</a:t>
            </a:r>
            <a:r>
              <a:rPr lang="en-US" dirty="0"/>
              <a:t> cannot process the large amount of waste from </a:t>
            </a:r>
            <a:r>
              <a:rPr lang="en-US" b="1" dirty="0" err="1"/>
              <a:t>haemolysed</a:t>
            </a:r>
            <a:r>
              <a:rPr lang="en-US" b="1" dirty="0"/>
              <a:t> RBCs</a:t>
            </a:r>
            <a:r>
              <a:rPr lang="en-US" dirty="0"/>
              <a:t> and damaged tissues.</a:t>
            </a:r>
          </a:p>
          <a:p>
            <a:r>
              <a:rPr lang="en-US" b="1" dirty="0"/>
              <a:t>Contractures</a:t>
            </a:r>
          </a:p>
          <a:p>
            <a:r>
              <a:rPr lang="en-US" dirty="0"/>
              <a:t>Develop later due to </a:t>
            </a:r>
            <a:r>
              <a:rPr lang="en-US" b="1" dirty="0"/>
              <a:t>fibrous scar tissue contracting</a:t>
            </a:r>
            <a:r>
              <a:rPr lang="en-US" dirty="0"/>
              <a:t>.</a:t>
            </a:r>
          </a:p>
          <a:p>
            <a:r>
              <a:rPr lang="en-US" dirty="0"/>
              <a:t>Can distort joints and </a:t>
            </a:r>
            <a:r>
              <a:rPr lang="en-US" b="1" dirty="0"/>
              <a:t>limit movement</a:t>
            </a:r>
            <a:r>
              <a:rPr lang="en-US" dirty="0"/>
              <a:t> (e.g., hands).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516481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Malignant </a:t>
            </a:r>
            <a:r>
              <a:rPr lang="en-US" b="1" dirty="0" err="1"/>
              <a:t>Tumours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b="1" dirty="0" smtClean="0"/>
              <a:t>1. Basal </a:t>
            </a:r>
            <a:r>
              <a:rPr lang="en-US" b="1" dirty="0"/>
              <a:t>Cell Carcinoma</a:t>
            </a:r>
          </a:p>
          <a:p>
            <a:r>
              <a:rPr lang="en-US" b="1" dirty="0"/>
              <a:t>Most common</a:t>
            </a:r>
            <a:r>
              <a:rPr lang="en-US" dirty="0"/>
              <a:t> and </a:t>
            </a:r>
            <a:r>
              <a:rPr lang="en-US" b="1" dirty="0"/>
              <a:t>least malignant</a:t>
            </a:r>
            <a:r>
              <a:rPr lang="en-US" dirty="0"/>
              <a:t> skin cancer.</a:t>
            </a:r>
          </a:p>
          <a:p>
            <a:r>
              <a:rPr lang="en-US" dirty="0"/>
              <a:t>Linked to </a:t>
            </a:r>
            <a:r>
              <a:rPr lang="en-US" b="1" dirty="0"/>
              <a:t>long-term sunlight exposure</a:t>
            </a:r>
            <a:r>
              <a:rPr lang="en-US" dirty="0"/>
              <a:t>.</a:t>
            </a:r>
          </a:p>
          <a:p>
            <a:r>
              <a:rPr lang="en-US" dirty="0"/>
              <a:t>Usually occurs on </a:t>
            </a:r>
            <a:r>
              <a:rPr lang="en-US" b="1" dirty="0"/>
              <a:t>sun-exposed areas</a:t>
            </a:r>
            <a:r>
              <a:rPr lang="en-US" dirty="0"/>
              <a:t>: head, neck.</a:t>
            </a:r>
          </a:p>
          <a:p>
            <a:r>
              <a:rPr lang="en-US" dirty="0"/>
              <a:t>Starts as a </a:t>
            </a:r>
            <a:r>
              <a:rPr lang="en-US" b="1" dirty="0"/>
              <a:t>shiny nodule</a:t>
            </a:r>
            <a:r>
              <a:rPr lang="en-US" dirty="0"/>
              <a:t>, later breaks down into an </a:t>
            </a:r>
            <a:r>
              <a:rPr lang="en-US" b="1" dirty="0"/>
              <a:t>ulcer with irregular edges</a:t>
            </a:r>
            <a:r>
              <a:rPr lang="en-US" dirty="0"/>
              <a:t> (“rodent ulcer”).</a:t>
            </a:r>
          </a:p>
          <a:p>
            <a:r>
              <a:rPr lang="en-US" b="1" dirty="0"/>
              <a:t>Locally invasive</a:t>
            </a:r>
            <a:r>
              <a:rPr lang="en-US" dirty="0"/>
              <a:t>, but </a:t>
            </a:r>
            <a:r>
              <a:rPr lang="en-US" b="1" dirty="0"/>
              <a:t>rarely </a:t>
            </a:r>
            <a:r>
              <a:rPr lang="en-US" b="1" dirty="0" err="1"/>
              <a:t>metastasises</a:t>
            </a:r>
            <a:r>
              <a:rPr lang="en-US" dirty="0"/>
              <a:t>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060986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Malignant Melanoma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" y="2362200"/>
            <a:ext cx="10210800" cy="3317875"/>
          </a:xfrm>
        </p:spPr>
      </p:pic>
    </p:spTree>
    <p:extLst>
      <p:ext uri="{BB962C8B-B14F-4D97-AF65-F5344CB8AC3E}">
        <p14:creationId xmlns:p14="http://schemas.microsoft.com/office/powerpoint/2010/main" val="121027398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Malignant Melanoma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b="1" dirty="0"/>
              <a:t>Malignant proliferation</a:t>
            </a:r>
            <a:r>
              <a:rPr lang="en-US" dirty="0"/>
              <a:t> of melanocytes.</a:t>
            </a:r>
          </a:p>
          <a:p>
            <a:r>
              <a:rPr lang="en-US" dirty="0"/>
              <a:t>Often begins in a </a:t>
            </a:r>
            <a:r>
              <a:rPr lang="en-US" b="1" dirty="0"/>
              <a:t>mole</a:t>
            </a:r>
            <a:r>
              <a:rPr lang="en-US" dirty="0"/>
              <a:t> that enlarges with </a:t>
            </a:r>
            <a:r>
              <a:rPr lang="en-US" b="1" dirty="0"/>
              <a:t>irregular borders</a:t>
            </a:r>
            <a:r>
              <a:rPr lang="en-US" dirty="0"/>
              <a:t>.</a:t>
            </a:r>
          </a:p>
          <a:p>
            <a:r>
              <a:rPr lang="en-US" dirty="0"/>
              <a:t>May </a:t>
            </a:r>
            <a:r>
              <a:rPr lang="en-US" b="1" dirty="0"/>
              <a:t>ulcerate</a:t>
            </a:r>
            <a:r>
              <a:rPr lang="en-US" dirty="0"/>
              <a:t> and </a:t>
            </a:r>
            <a:r>
              <a:rPr lang="en-US" b="1" dirty="0"/>
              <a:t>bleed</a:t>
            </a:r>
            <a:r>
              <a:rPr lang="en-US" dirty="0"/>
              <a:t>.</a:t>
            </a:r>
          </a:p>
          <a:p>
            <a:r>
              <a:rPr lang="en-US" dirty="0"/>
              <a:t>Common in </a:t>
            </a:r>
            <a:r>
              <a:rPr lang="en-US" b="1" dirty="0"/>
              <a:t>young and middle-aged adults</a:t>
            </a:r>
            <a:r>
              <a:rPr lang="en-US" dirty="0"/>
              <a:t>.</a:t>
            </a:r>
          </a:p>
          <a:p>
            <a:r>
              <a:rPr lang="en-US" b="1" dirty="0"/>
              <a:t>Predisposing Factors</a:t>
            </a:r>
          </a:p>
          <a:p>
            <a:r>
              <a:rPr lang="en-US" b="1" dirty="0"/>
              <a:t>Fair </a:t>
            </a:r>
            <a:r>
              <a:rPr lang="en-US" b="1" dirty="0" smtClean="0"/>
              <a:t>skin</a:t>
            </a:r>
            <a:r>
              <a:rPr lang="en-US" dirty="0" smtClean="0"/>
              <a:t>. </a:t>
            </a:r>
            <a:r>
              <a:rPr lang="en-US" b="1" dirty="0" smtClean="0"/>
              <a:t>Intense</a:t>
            </a:r>
            <a:r>
              <a:rPr lang="en-US" b="1" dirty="0"/>
              <a:t>, repeated sun exposure</a:t>
            </a:r>
            <a:r>
              <a:rPr lang="en-US" dirty="0"/>
              <a:t> and sunburn → especially in childhood.</a:t>
            </a:r>
          </a:p>
          <a:p>
            <a:r>
              <a:rPr lang="en-US" b="1" dirty="0"/>
              <a:t>Gender-Based Common Sites</a:t>
            </a:r>
          </a:p>
          <a:p>
            <a:r>
              <a:rPr lang="en-US" b="1" dirty="0"/>
              <a:t>Females:</a:t>
            </a:r>
            <a:r>
              <a:rPr lang="en-US" dirty="0"/>
              <a:t> lower leg</a:t>
            </a:r>
          </a:p>
          <a:p>
            <a:r>
              <a:rPr lang="en-US" b="1" dirty="0"/>
              <a:t>Males:</a:t>
            </a:r>
            <a:r>
              <a:rPr lang="en-US" dirty="0"/>
              <a:t> upper back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120725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Malignant Melanoma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b="1" dirty="0"/>
              <a:t>Spread &amp; Prognosis</a:t>
            </a:r>
          </a:p>
          <a:p>
            <a:r>
              <a:rPr lang="en-US" b="1" dirty="0"/>
              <a:t>Early metastasis</a:t>
            </a:r>
            <a:r>
              <a:rPr lang="en-US" dirty="0"/>
              <a:t> → poor prognosis.</a:t>
            </a:r>
          </a:p>
          <a:p>
            <a:r>
              <a:rPr lang="en-US" dirty="0"/>
              <a:t>Initially spreads to </a:t>
            </a:r>
            <a:r>
              <a:rPr lang="en-US" b="1" dirty="0"/>
              <a:t>nearby lymph nodes</a:t>
            </a:r>
            <a:r>
              <a:rPr lang="en-US" dirty="0"/>
              <a:t>.</a:t>
            </a:r>
          </a:p>
          <a:p>
            <a:r>
              <a:rPr lang="en-US" dirty="0"/>
              <a:t>Later spreads via blood to </a:t>
            </a:r>
            <a:r>
              <a:rPr lang="en-US" b="1" dirty="0"/>
              <a:t>liver, brain, lungs, bowel, bone marrow</a:t>
            </a:r>
            <a:r>
              <a:rPr lang="en-US" dirty="0"/>
              <a:t>.</a:t>
            </a:r>
          </a:p>
          <a:p>
            <a:r>
              <a:rPr lang="en-US" b="1" dirty="0"/>
              <a:t>Kaposi’s Sarcoma</a:t>
            </a:r>
          </a:p>
          <a:p>
            <a:r>
              <a:rPr lang="en-US" dirty="0"/>
              <a:t>Often </a:t>
            </a:r>
            <a:r>
              <a:rPr lang="en-US" b="1" dirty="0" smtClean="0"/>
              <a:t>AIDS-</a:t>
            </a:r>
            <a:r>
              <a:rPr lang="en-US" b="1" dirty="0" err="1" smtClean="0"/>
              <a:t>related</a:t>
            </a:r>
            <a:r>
              <a:rPr lang="en-US" dirty="0" err="1" smtClean="0"/>
              <a:t>.Malignant</a:t>
            </a:r>
            <a:r>
              <a:rPr lang="en-US" dirty="0" smtClean="0"/>
              <a:t> </a:t>
            </a:r>
            <a:r>
              <a:rPr lang="en-US" dirty="0" err="1"/>
              <a:t>tumour</a:t>
            </a:r>
            <a:r>
              <a:rPr lang="en-US" dirty="0"/>
              <a:t> arising in </a:t>
            </a:r>
            <a:r>
              <a:rPr lang="en-US" b="1" dirty="0"/>
              <a:t>walls of lymphatic </a:t>
            </a:r>
            <a:r>
              <a:rPr lang="en-US" b="1" dirty="0" err="1" smtClean="0"/>
              <a:t>vessels</a:t>
            </a:r>
            <a:r>
              <a:rPr lang="en-US" dirty="0" err="1" smtClean="0"/>
              <a:t>.Starts</a:t>
            </a:r>
            <a:r>
              <a:rPr lang="en-US" dirty="0" smtClean="0"/>
              <a:t> </a:t>
            </a:r>
            <a:r>
              <a:rPr lang="en-US" dirty="0"/>
              <a:t>as </a:t>
            </a:r>
            <a:r>
              <a:rPr lang="en-US" b="1" dirty="0"/>
              <a:t>small red–blue patches or nodules</a:t>
            </a:r>
            <a:r>
              <a:rPr lang="en-US" dirty="0"/>
              <a:t>, typically on </a:t>
            </a:r>
            <a:r>
              <a:rPr lang="en-US" b="1" dirty="0"/>
              <a:t>lower </a:t>
            </a:r>
            <a:r>
              <a:rPr lang="en-US" b="1" dirty="0" err="1" smtClean="0"/>
              <a:t>limbs</a:t>
            </a:r>
            <a:r>
              <a:rPr lang="en-US" dirty="0" err="1" smtClean="0"/>
              <a:t>.Can</a:t>
            </a:r>
            <a:r>
              <a:rPr lang="en-US" dirty="0" smtClean="0"/>
              <a:t> </a:t>
            </a:r>
            <a:r>
              <a:rPr lang="en-US" dirty="0"/>
              <a:t>also affect </a:t>
            </a:r>
            <a:r>
              <a:rPr lang="en-US" b="1" dirty="0"/>
              <a:t>mouth, </a:t>
            </a:r>
            <a:r>
              <a:rPr lang="en-US" b="1" dirty="0" err="1"/>
              <a:t>oesophagus</a:t>
            </a:r>
            <a:r>
              <a:rPr lang="en-US" b="1" dirty="0"/>
              <a:t>, stomach, </a:t>
            </a:r>
            <a:r>
              <a:rPr lang="en-US" b="1" dirty="0" err="1" smtClean="0"/>
              <a:t>intestines</a:t>
            </a:r>
            <a:r>
              <a:rPr lang="en-US" dirty="0" err="1" smtClean="0"/>
              <a:t>.Without</a:t>
            </a:r>
            <a:r>
              <a:rPr lang="en-US" dirty="0" smtClean="0"/>
              <a:t> </a:t>
            </a:r>
            <a:r>
              <a:rPr lang="en-US" dirty="0"/>
              <a:t>treatment: lesions </a:t>
            </a:r>
            <a:r>
              <a:rPr lang="en-US" b="1" dirty="0"/>
              <a:t>enlarge</a:t>
            </a:r>
            <a:r>
              <a:rPr lang="en-US" dirty="0"/>
              <a:t> and </a:t>
            </a:r>
            <a:r>
              <a:rPr lang="en-US" b="1" dirty="0"/>
              <a:t>multiply</a:t>
            </a:r>
            <a:r>
              <a:rPr lang="en-US" dirty="0"/>
              <a:t>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592875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Kaposi’s </a:t>
            </a:r>
            <a:r>
              <a:rPr lang="en-US" b="1" dirty="0" smtClean="0"/>
              <a:t>Sarcoma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2209800"/>
            <a:ext cx="4953000" cy="3810000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2600" y="2209800"/>
            <a:ext cx="5904831" cy="396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607608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14079D2-5F87-4C8A-1A83-09FF8C5571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Herpes viruses</a:t>
            </a:r>
            <a:endParaRPr lang="en-US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B16B3B8B-29F6-C1B8-F433-2E8E1EBD79A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Rashes </a:t>
            </a:r>
            <a:r>
              <a:rPr lang="en-US" dirty="0"/>
              <a:t>seen in chickenpox and shingles </a:t>
            </a:r>
            <a:r>
              <a:rPr lang="en-US" dirty="0" smtClean="0"/>
              <a:t> </a:t>
            </a:r>
            <a:r>
              <a:rPr lang="en-US" dirty="0"/>
              <a:t>are</a:t>
            </a:r>
          </a:p>
          <a:p>
            <a:r>
              <a:rPr lang="en-US" dirty="0"/>
              <a:t>caused by the herpes zoster virus. Other herpes viruses</a:t>
            </a:r>
          </a:p>
          <a:p>
            <a:r>
              <a:rPr lang="en-US" dirty="0"/>
              <a:t>cause </a:t>
            </a:r>
            <a:r>
              <a:rPr lang="en-US" i="1" dirty="0"/>
              <a:t>cold sores </a:t>
            </a:r>
            <a:r>
              <a:rPr lang="en-US" dirty="0"/>
              <a:t>(</a:t>
            </a:r>
            <a:r>
              <a:rPr lang="en-US" dirty="0" smtClean="0"/>
              <a:t>HSV1</a:t>
            </a:r>
            <a:r>
              <a:rPr lang="en-US" dirty="0"/>
              <a:t>)</a:t>
            </a:r>
            <a:r>
              <a:rPr lang="en-US" dirty="0" smtClean="0"/>
              <a:t> </a:t>
            </a:r>
            <a:r>
              <a:rPr lang="en-US" dirty="0"/>
              <a:t>and </a:t>
            </a:r>
            <a:r>
              <a:rPr lang="en-US" i="1" dirty="0"/>
              <a:t>genital herpes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147369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533400"/>
            <a:ext cx="10668000" cy="5819313"/>
          </a:xfrm>
        </p:spPr>
      </p:pic>
    </p:spTree>
    <p:extLst>
      <p:ext uri="{BB962C8B-B14F-4D97-AF65-F5344CB8AC3E}">
        <p14:creationId xmlns:p14="http://schemas.microsoft.com/office/powerpoint/2010/main" val="67044337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C1B221D-7815-9F99-6B44-05E7DEF783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Bacterial infections</a:t>
            </a:r>
            <a:endParaRPr lang="en-US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972B4C10-AFD5-521C-B9AD-7C64C6809B4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b="1" dirty="0"/>
              <a:t>Impetigo</a:t>
            </a:r>
          </a:p>
          <a:p>
            <a:r>
              <a:rPr lang="en-US" dirty="0"/>
              <a:t>This is a highly infectious condition commonly </a:t>
            </a:r>
            <a:r>
              <a:rPr lang="en-US" dirty="0" smtClean="0"/>
              <a:t>caused by </a:t>
            </a:r>
            <a:r>
              <a:rPr lang="en-US" i="1" dirty="0"/>
              <a:t>Staphylococcus </a:t>
            </a:r>
            <a:r>
              <a:rPr lang="en-US" i="1" dirty="0" err="1"/>
              <a:t>aureus</a:t>
            </a:r>
            <a:r>
              <a:rPr lang="en-US" dirty="0"/>
              <a:t>. Superficial pustules </a:t>
            </a:r>
            <a:r>
              <a:rPr lang="en-US" dirty="0" smtClean="0"/>
              <a:t>develop, usually </a:t>
            </a:r>
            <a:r>
              <a:rPr lang="en-US" dirty="0"/>
              <a:t>round the nose and mouth. </a:t>
            </a:r>
            <a:endParaRPr lang="en-US" dirty="0" smtClean="0"/>
          </a:p>
          <a:p>
            <a:r>
              <a:rPr lang="en-US" dirty="0" smtClean="0"/>
              <a:t>It </a:t>
            </a:r>
            <a:r>
              <a:rPr lang="en-US" dirty="0"/>
              <a:t>is spread by </a:t>
            </a:r>
            <a:r>
              <a:rPr lang="en-US" dirty="0" smtClean="0"/>
              <a:t>direct contact </a:t>
            </a:r>
            <a:r>
              <a:rPr lang="en-US" dirty="0"/>
              <a:t>and affects mainly children and immunosuppressed</a:t>
            </a:r>
          </a:p>
          <a:p>
            <a:r>
              <a:rPr lang="en-US" dirty="0"/>
              <a:t>individuals. </a:t>
            </a:r>
            <a:endParaRPr lang="en-US" dirty="0" smtClean="0"/>
          </a:p>
          <a:p>
            <a:r>
              <a:rPr lang="en-US" dirty="0" smtClean="0"/>
              <a:t>When </a:t>
            </a:r>
            <a:r>
              <a:rPr lang="en-US" dirty="0"/>
              <a:t>caused by </a:t>
            </a:r>
            <a:r>
              <a:rPr lang="en-US" i="1" dirty="0"/>
              <a:t>Streptococcus </a:t>
            </a:r>
            <a:r>
              <a:rPr lang="en-US" i="1" dirty="0" err="1" smtClean="0"/>
              <a:t>pyogenes</a:t>
            </a:r>
            <a:r>
              <a:rPr lang="en-US" i="1" dirty="0"/>
              <a:t> </a:t>
            </a:r>
            <a:r>
              <a:rPr lang="en-US" dirty="0" smtClean="0"/>
              <a:t>(group </a:t>
            </a:r>
            <a:r>
              <a:rPr lang="en-US" dirty="0"/>
              <a:t>A β-</a:t>
            </a:r>
            <a:r>
              <a:rPr lang="en-US" dirty="0" err="1"/>
              <a:t>haemolytic</a:t>
            </a:r>
            <a:r>
              <a:rPr lang="en-US" dirty="0"/>
              <a:t> streptococcus) the </a:t>
            </a:r>
            <a:r>
              <a:rPr lang="en-US" dirty="0" smtClean="0"/>
              <a:t>infection may </a:t>
            </a:r>
            <a:r>
              <a:rPr lang="en-US" dirty="0"/>
              <a:t>be complicated by an immune reaction </a:t>
            </a:r>
            <a:r>
              <a:rPr lang="en-US" dirty="0" err="1" smtClean="0"/>
              <a:t>causingglomerulonephritis</a:t>
            </a:r>
            <a:r>
              <a:rPr lang="en-US" dirty="0" smtClean="0"/>
              <a:t> </a:t>
            </a:r>
            <a:r>
              <a:rPr lang="en-US" dirty="0"/>
              <a:t>a few weeks later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889666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1143000"/>
            <a:ext cx="4724400" cy="4495800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6001865" y="1008537"/>
            <a:ext cx="5034593" cy="5303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038039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Cellulitis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This is a spreading infection caused by some </a:t>
            </a:r>
            <a:r>
              <a:rPr lang="en-US" dirty="0" smtClean="0"/>
              <a:t>anaerobic bacteria </a:t>
            </a:r>
            <a:r>
              <a:rPr lang="en-US" dirty="0"/>
              <a:t>including </a:t>
            </a:r>
            <a:r>
              <a:rPr lang="en-US" i="1" dirty="0"/>
              <a:t>Streptococcus </a:t>
            </a:r>
            <a:r>
              <a:rPr lang="en-US" i="1" dirty="0" err="1"/>
              <a:t>pyogenes</a:t>
            </a:r>
            <a:r>
              <a:rPr lang="en-US" i="1" dirty="0"/>
              <a:t> </a:t>
            </a:r>
            <a:r>
              <a:rPr lang="en-US" dirty="0"/>
              <a:t>and </a:t>
            </a:r>
            <a:r>
              <a:rPr lang="en-US" i="1" dirty="0" smtClean="0"/>
              <a:t>Clostridium </a:t>
            </a:r>
            <a:r>
              <a:rPr lang="en-US" i="1" dirty="0" err="1" smtClean="0"/>
              <a:t>perfringens</a:t>
            </a:r>
            <a:r>
              <a:rPr lang="en-US" i="1" dirty="0" smtClean="0"/>
              <a:t> </a:t>
            </a:r>
            <a:r>
              <a:rPr lang="en-US" dirty="0"/>
              <a:t>that enter through a break in the skin. </a:t>
            </a:r>
            <a:endParaRPr lang="en-US" dirty="0" smtClean="0"/>
          </a:p>
          <a:p>
            <a:r>
              <a:rPr lang="en-US" dirty="0" smtClean="0"/>
              <a:t>Their spread </a:t>
            </a:r>
            <a:r>
              <a:rPr lang="en-US" dirty="0"/>
              <a:t>is facilitated by the formation of enzymes </a:t>
            </a:r>
            <a:r>
              <a:rPr lang="en-US" dirty="0" smtClean="0"/>
              <a:t>that break </a:t>
            </a:r>
            <a:r>
              <a:rPr lang="en-US" dirty="0"/>
              <a:t>down the connective tissue that normally </a:t>
            </a:r>
            <a:r>
              <a:rPr lang="en-US" dirty="0" smtClean="0"/>
              <a:t>isolates an </a:t>
            </a:r>
            <a:r>
              <a:rPr lang="en-US" dirty="0"/>
              <a:t>area of inflammation. </a:t>
            </a:r>
            <a:endParaRPr lang="en-US" dirty="0" smtClean="0"/>
          </a:p>
          <a:p>
            <a:r>
              <a:rPr lang="en-US" dirty="0" smtClean="0"/>
              <a:t>If </a:t>
            </a:r>
            <a:r>
              <a:rPr lang="en-US" dirty="0"/>
              <a:t>untreated, the bacteria </a:t>
            </a:r>
            <a:r>
              <a:rPr lang="en-US" dirty="0" smtClean="0"/>
              <a:t>may enter </a:t>
            </a:r>
            <a:r>
              <a:rPr lang="en-US" dirty="0"/>
              <a:t>the blood causing </a:t>
            </a:r>
            <a:r>
              <a:rPr lang="en-US" dirty="0" err="1"/>
              <a:t>septicaemia</a:t>
            </a:r>
            <a:r>
              <a:rPr lang="en-US" dirty="0"/>
              <a:t>.</a:t>
            </a:r>
          </a:p>
          <a:p>
            <a:r>
              <a:rPr lang="en-US" dirty="0"/>
              <a:t>In severe cases </a:t>
            </a:r>
            <a:r>
              <a:rPr lang="en-US" i="1" dirty="0" err="1"/>
              <a:t>necrotising</a:t>
            </a:r>
            <a:r>
              <a:rPr lang="en-US" i="1" dirty="0"/>
              <a:t> fasciitis </a:t>
            </a:r>
            <a:r>
              <a:rPr lang="en-US" dirty="0"/>
              <a:t>may occur. </a:t>
            </a:r>
            <a:r>
              <a:rPr lang="en-US" dirty="0" smtClean="0"/>
              <a:t>There is </a:t>
            </a:r>
            <a:r>
              <a:rPr lang="en-US" dirty="0"/>
              <a:t>rapid and progressive necrosis of </a:t>
            </a:r>
            <a:r>
              <a:rPr lang="en-US" dirty="0" smtClean="0"/>
              <a:t>subcutaneous tissue </a:t>
            </a:r>
            <a:r>
              <a:rPr lang="en-US" dirty="0"/>
              <a:t>that usually includes the fascia in the </a:t>
            </a:r>
            <a:r>
              <a:rPr lang="en-US" dirty="0" smtClean="0"/>
              <a:t>affected area</a:t>
            </a:r>
            <a:r>
              <a:rPr lang="en-US" dirty="0"/>
              <a:t>. </a:t>
            </a:r>
            <a:endParaRPr lang="en-US" dirty="0" smtClean="0"/>
          </a:p>
          <a:p>
            <a:r>
              <a:rPr lang="en-US" dirty="0" smtClean="0"/>
              <a:t>Multiple </a:t>
            </a:r>
            <a:r>
              <a:rPr lang="en-US" dirty="0"/>
              <a:t>organ failure is common and </a:t>
            </a:r>
            <a:r>
              <a:rPr lang="en-US" dirty="0" smtClean="0"/>
              <a:t>mortality is </a:t>
            </a:r>
            <a:r>
              <a:rPr lang="en-US" dirty="0"/>
              <a:t>high.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652745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533400"/>
            <a:ext cx="10820400" cy="5791199"/>
          </a:xfrm>
        </p:spPr>
      </p:pic>
    </p:spTree>
    <p:extLst>
      <p:ext uri="{BB962C8B-B14F-4D97-AF65-F5344CB8AC3E}">
        <p14:creationId xmlns:p14="http://schemas.microsoft.com/office/powerpoint/2010/main" val="75003730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56</TotalTime>
  <Words>1193</Words>
  <Application>Microsoft Office PowerPoint</Application>
  <PresentationFormat>Custom</PresentationFormat>
  <Paragraphs>151</Paragraphs>
  <Slides>35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36" baseType="lpstr">
      <vt:lpstr>Organic</vt:lpstr>
      <vt:lpstr>Diseases Related to Skin</vt:lpstr>
      <vt:lpstr>Viral infections</vt:lpstr>
      <vt:lpstr>PowerPoint Presentation</vt:lpstr>
      <vt:lpstr>Herpes viruses</vt:lpstr>
      <vt:lpstr>PowerPoint Presentation</vt:lpstr>
      <vt:lpstr>Bacterial infections</vt:lpstr>
      <vt:lpstr>PowerPoint Presentation</vt:lpstr>
      <vt:lpstr>Cellulitis</vt:lpstr>
      <vt:lpstr>PowerPoint Presentation</vt:lpstr>
      <vt:lpstr>Fungal infections (mycoses)</vt:lpstr>
      <vt:lpstr>Fungal infections (mycoses)</vt:lpstr>
      <vt:lpstr>Non-infective inflammatory conditions</vt:lpstr>
      <vt:lpstr>Dermatitis (eczema) </vt:lpstr>
      <vt:lpstr>Dermatitis (eczema)</vt:lpstr>
      <vt:lpstr>Psoriasis</vt:lpstr>
      <vt:lpstr>PowerPoint Presentation</vt:lpstr>
      <vt:lpstr>Acne vulgaris</vt:lpstr>
      <vt:lpstr>Acne vulgaris</vt:lpstr>
      <vt:lpstr>Pressure Ulcers (Decubitus Ulcers / Bedsores)</vt:lpstr>
      <vt:lpstr>Predisposing Factors</vt:lpstr>
      <vt:lpstr>Intrinsic factors</vt:lpstr>
      <vt:lpstr>Burns</vt:lpstr>
      <vt:lpstr>Classification of Burns</vt:lpstr>
      <vt:lpstr>1st degree Burns</vt:lpstr>
      <vt:lpstr>2nd degree Burns</vt:lpstr>
      <vt:lpstr>3rd Degree Burns</vt:lpstr>
      <vt:lpstr>Third Degree (Full Thickness) </vt:lpstr>
      <vt:lpstr>Extent of Burns</vt:lpstr>
      <vt:lpstr>Complications of Burns</vt:lpstr>
      <vt:lpstr>Complications of Burns</vt:lpstr>
      <vt:lpstr>Malignant Tumours</vt:lpstr>
      <vt:lpstr>Malignant Melanoma</vt:lpstr>
      <vt:lpstr>Malignant Melanoma</vt:lpstr>
      <vt:lpstr>Malignant Melanoma</vt:lpstr>
      <vt:lpstr>Kaposi’s Sarcoma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GENERAL ANATOMY</dc:title>
  <dc:creator>Danish Nadeem</dc:creator>
  <cp:lastModifiedBy>user</cp:lastModifiedBy>
  <cp:revision>10</cp:revision>
  <dcterms:created xsi:type="dcterms:W3CDTF">2025-10-20T09:30:36Z</dcterms:created>
  <dcterms:modified xsi:type="dcterms:W3CDTF">2025-11-09T21:16:58Z</dcterms:modified>
</cp:coreProperties>
</file>