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 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40" y="1423282"/>
            <a:ext cx="834887" cy="7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5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Tubercles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dirty="0"/>
              <a:t>, rounded </a:t>
            </a:r>
            <a:r>
              <a:rPr lang="en-US" b="1" dirty="0"/>
              <a:t>bony elevations</a:t>
            </a:r>
            <a:r>
              <a:rPr lang="en-US" dirty="0"/>
              <a:t> on many bones.</a:t>
            </a:r>
          </a:p>
          <a:p>
            <a:r>
              <a:rPr lang="en-US" dirty="0"/>
              <a:t>Found on </a:t>
            </a:r>
            <a:r>
              <a:rPr lang="en-US" b="1" dirty="0"/>
              <a:t>long bones</a:t>
            </a:r>
            <a:r>
              <a:rPr lang="en-US" dirty="0"/>
              <a:t>, </a:t>
            </a:r>
            <a:r>
              <a:rPr lang="en-US" b="1" dirty="0"/>
              <a:t>scapula</a:t>
            </a:r>
            <a:r>
              <a:rPr lang="en-US" dirty="0"/>
              <a:t>, and </a:t>
            </a:r>
            <a:r>
              <a:rPr lang="en-US" b="1" dirty="0"/>
              <a:t>ribs</a:t>
            </a:r>
            <a:r>
              <a:rPr lang="en-US" dirty="0"/>
              <a:t>.</a:t>
            </a:r>
          </a:p>
          <a:p>
            <a:r>
              <a:rPr lang="en-US" dirty="0"/>
              <a:t>Serve as </a:t>
            </a:r>
            <a:r>
              <a:rPr lang="en-US" b="1" dirty="0"/>
              <a:t>attachment points</a:t>
            </a:r>
            <a:r>
              <a:rPr lang="en-US" dirty="0"/>
              <a:t> for muscles and ligaments.</a:t>
            </a:r>
          </a:p>
          <a:p>
            <a:r>
              <a:rPr lang="en-US" dirty="0"/>
              <a:t>Size and roughness vary with muscle strength.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4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umerus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4" y="1248356"/>
            <a:ext cx="10572926" cy="500932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Example:greater</a:t>
            </a:r>
            <a:r>
              <a:rPr lang="en-US" dirty="0" smtClean="0"/>
              <a:t> and lesser tubercle</a:t>
            </a:r>
            <a:endParaRPr lang="en-US" dirty="0"/>
          </a:p>
        </p:txBody>
      </p:sp>
      <p:pic>
        <p:nvPicPr>
          <p:cNvPr id="5" name="Content Placeholder 4" descr="Humerus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" y="2285999"/>
            <a:ext cx="10622943" cy="396372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9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Tuberosity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large, rounded elevation</a:t>
            </a:r>
            <a:r>
              <a:rPr lang="en-US" dirty="0"/>
              <a:t> on a bone.</a:t>
            </a:r>
          </a:p>
          <a:p>
            <a:r>
              <a:rPr lang="en-US" dirty="0"/>
              <a:t>Usually </a:t>
            </a:r>
            <a:r>
              <a:rPr lang="en-US" b="1" dirty="0"/>
              <a:t>roughened</a:t>
            </a:r>
            <a:r>
              <a:rPr lang="en-US" dirty="0"/>
              <a:t> due to strong tendon or ligament 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Deltoid Tuberosity (</a:t>
            </a:r>
            <a:r>
              <a:rPr lang="en-US" b="1" dirty="0" err="1"/>
              <a:t>Humerus</a:t>
            </a:r>
            <a:r>
              <a:rPr lang="en-US" b="1" dirty="0"/>
              <a:t>):</a:t>
            </a:r>
            <a:endParaRPr lang="en-US" dirty="0"/>
          </a:p>
          <a:p>
            <a:r>
              <a:rPr lang="en-US" dirty="0"/>
              <a:t>Attachment of deltoid muscle</a:t>
            </a:r>
            <a:r>
              <a:rPr lang="en-US" dirty="0" smtClean="0"/>
              <a:t>.</a:t>
            </a:r>
          </a:p>
          <a:p>
            <a:r>
              <a:rPr lang="en-US" b="1" dirty="0"/>
              <a:t>G</a:t>
            </a:r>
            <a:r>
              <a:rPr lang="en-US" b="1" dirty="0" smtClean="0"/>
              <a:t>luteus tuberosity (femur):</a:t>
            </a:r>
          </a:p>
          <a:p>
            <a:r>
              <a:rPr lang="en-US" dirty="0" err="1" smtClean="0"/>
              <a:t>Attachement</a:t>
            </a:r>
            <a:r>
              <a:rPr lang="en-US" dirty="0" smtClean="0"/>
              <a:t> of gluteus </a:t>
            </a:r>
            <a:r>
              <a:rPr lang="en-US" dirty="0" err="1" smtClean="0"/>
              <a:t>maximus</a:t>
            </a:r>
            <a:r>
              <a:rPr lang="en-US" dirty="0"/>
              <a:t> </a:t>
            </a:r>
            <a:r>
              <a:rPr lang="en-US" dirty="0" smtClean="0"/>
              <a:t>muscle.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Humerus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3" y="1081377"/>
            <a:ext cx="5433921" cy="5128593"/>
          </a:xfrm>
        </p:spPr>
      </p:pic>
      <p:pic>
        <p:nvPicPr>
          <p:cNvPr id="14" name="Content Placeholder 13" descr="PhysioMotion: 20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1176793"/>
            <a:ext cx="5117459" cy="503317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0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Malleolus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 smtClean="0"/>
              <a:t>prominent hammerhead-like projection</a:t>
            </a:r>
            <a:r>
              <a:rPr lang="en-US" dirty="0" smtClean="0"/>
              <a:t> </a:t>
            </a:r>
            <a:r>
              <a:rPr lang="en-US" dirty="0"/>
              <a:t>found on each side of the ankle joint</a:t>
            </a:r>
            <a:r>
              <a:rPr lang="en-US" dirty="0" smtClean="0"/>
              <a:t>.</a:t>
            </a:r>
          </a:p>
          <a:p>
            <a:r>
              <a:rPr lang="en-US" dirty="0"/>
              <a:t>Part of </a:t>
            </a:r>
            <a:r>
              <a:rPr lang="en-US" b="1" dirty="0"/>
              <a:t>tibia and fibula</a:t>
            </a:r>
            <a:r>
              <a:rPr lang="en-US" dirty="0"/>
              <a:t>, forming ankle prominences.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and Examples of Malleoli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Medial </a:t>
            </a:r>
            <a:r>
              <a:rPr lang="en-US" b="1" dirty="0"/>
              <a:t>Malleolus:</a:t>
            </a:r>
            <a:endParaRPr lang="en-US" dirty="0"/>
          </a:p>
          <a:p>
            <a:pPr lvl="1"/>
            <a:r>
              <a:rPr lang="en-US" dirty="0"/>
              <a:t>On the </a:t>
            </a:r>
            <a:r>
              <a:rPr lang="en-US" b="1" dirty="0"/>
              <a:t>tibia</a:t>
            </a:r>
            <a:r>
              <a:rPr lang="en-US" dirty="0"/>
              <a:t>; forms inner ankle prominence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Gives attachment to ligaments of the ankle joint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Lateral </a:t>
            </a:r>
            <a:r>
              <a:rPr lang="en-US" b="1" dirty="0"/>
              <a:t>Malleolus:</a:t>
            </a:r>
            <a:endParaRPr lang="en-US" dirty="0"/>
          </a:p>
          <a:p>
            <a:pPr lvl="1"/>
            <a:r>
              <a:rPr lang="en-US" dirty="0"/>
              <a:t>On the </a:t>
            </a:r>
            <a:r>
              <a:rPr lang="en-US" b="1" dirty="0"/>
              <a:t>fibula</a:t>
            </a:r>
            <a:r>
              <a:rPr lang="en-US" dirty="0"/>
              <a:t>; forms outer ankle prominence.</a:t>
            </a:r>
          </a:p>
          <a:p>
            <a:pPr lvl="1"/>
            <a:r>
              <a:rPr lang="en-US" dirty="0"/>
              <a:t>Gives attachment to ligaments of the ankle joint.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0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natomy - Knee and Leg Flashcards | Quizle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6" y="543224"/>
            <a:ext cx="10583186" cy="57780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물음표 질문 응답 검색 · Pixabay의 무료 이미지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543225"/>
            <a:ext cx="10607040" cy="562698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4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0107"/>
            <a:ext cx="9601196" cy="1303867"/>
          </a:xfrm>
        </p:spPr>
        <p:txBody>
          <a:bodyPr/>
          <a:lstStyle/>
          <a:p>
            <a:r>
              <a:rPr lang="en-US" b="1" dirty="0"/>
              <a:t>Non-articular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Non-articular </a:t>
            </a:r>
            <a:r>
              <a:rPr lang="en-US" b="1" dirty="0"/>
              <a:t>surfaces </a:t>
            </a:r>
            <a:r>
              <a:rPr lang="en-US" dirty="0"/>
              <a:t>= all bone areas </a:t>
            </a:r>
            <a:r>
              <a:rPr lang="en-US" b="1" dirty="0"/>
              <a:t>not involved in forming joints</a:t>
            </a:r>
            <a:endParaRPr lang="en-US" dirty="0"/>
          </a:p>
          <a:p>
            <a:r>
              <a:rPr lang="en-US" b="1" dirty="0"/>
              <a:t>Do not bear articular cartilage</a:t>
            </a:r>
            <a:endParaRPr lang="en-US" dirty="0"/>
          </a:p>
          <a:p>
            <a:r>
              <a:rPr lang="en-US" dirty="0"/>
              <a:t>Serve as </a:t>
            </a:r>
            <a:r>
              <a:rPr lang="en-US" b="1" dirty="0"/>
              <a:t>attachments</a:t>
            </a:r>
            <a:r>
              <a:rPr lang="en-US" dirty="0"/>
              <a:t> and </a:t>
            </a:r>
            <a:r>
              <a:rPr lang="en-US" b="1" dirty="0"/>
              <a:t>passageways</a:t>
            </a:r>
            <a:r>
              <a:rPr lang="en-US" dirty="0"/>
              <a:t> for soft tissues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0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Thank&lt;/strong&gt; &lt;strong&gt;You&lt;/strong&gt; - Free of Charge &lt;strong&gt;Creative&lt;/strong&gt; Commons Typewriter 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5" y="982132"/>
            <a:ext cx="10527526" cy="519603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process</a:t>
            </a:r>
            <a:r>
              <a:rPr lang="en-US" dirty="0"/>
              <a:t> is a </a:t>
            </a:r>
            <a:r>
              <a:rPr lang="en-US" b="1" dirty="0"/>
              <a:t>projection or outgrowth</a:t>
            </a:r>
            <a:r>
              <a:rPr lang="en-US" dirty="0"/>
              <a:t> from a bone.</a:t>
            </a:r>
          </a:p>
          <a:p>
            <a:r>
              <a:rPr lang="en-US" dirty="0"/>
              <a:t>Found on </a:t>
            </a:r>
            <a:r>
              <a:rPr lang="en-US" b="1" dirty="0"/>
              <a:t>non-articular surfaces</a:t>
            </a:r>
            <a:r>
              <a:rPr lang="en-US" dirty="0"/>
              <a:t>.</a:t>
            </a:r>
          </a:p>
          <a:p>
            <a:r>
              <a:rPr lang="en-US" dirty="0"/>
              <a:t>Serves as a </a:t>
            </a:r>
            <a:r>
              <a:rPr lang="en-US" b="1" dirty="0"/>
              <a:t>site for muscle or ligament attachment</a:t>
            </a:r>
            <a:r>
              <a:rPr lang="en-US" dirty="0"/>
              <a:t>, or forms part of a joint.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Bone 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Skull</a:t>
            </a:r>
            <a:r>
              <a:rPr lang="en-US" dirty="0" err="1"/>
              <a:t>:styloid</a:t>
            </a:r>
            <a:r>
              <a:rPr lang="en-US" dirty="0"/>
              <a:t> </a:t>
            </a:r>
            <a:r>
              <a:rPr lang="en-US" dirty="0" err="1" smtClean="0"/>
              <a:t>process,mastoid</a:t>
            </a:r>
            <a:r>
              <a:rPr lang="en-US" dirty="0" smtClean="0"/>
              <a:t> process of bone.</a:t>
            </a:r>
            <a:endParaRPr lang="en-US" dirty="0"/>
          </a:p>
          <a:p>
            <a:r>
              <a:rPr lang="en-US" b="1" dirty="0"/>
              <a:t>Scapula:</a:t>
            </a:r>
            <a:r>
              <a:rPr lang="en-US" dirty="0"/>
              <a:t> Acromion &amp; coracoid processes</a:t>
            </a:r>
            <a:r>
              <a:rPr lang="en-US" dirty="0" smtClean="0"/>
              <a:t>.</a:t>
            </a:r>
          </a:p>
          <a:p>
            <a:r>
              <a:rPr lang="en-US" b="1" dirty="0"/>
              <a:t>Radius:</a:t>
            </a:r>
            <a:r>
              <a:rPr lang="en-US" dirty="0"/>
              <a:t> Styloid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4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Mastoid&lt;/strong&gt; &lt;strong&gt;process&lt;/strong&gt; - wikido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0" y="1081377"/>
            <a:ext cx="10368500" cy="518425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&lt;strong&gt;Scapula&lt;/strong&gt;, &lt;strong&gt;posterior&lt;/strong&gt; &lt;strong&gt;view&lt;/strong&gt; with labels - Appendicular Skeleto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6" y="1216550"/>
            <a:ext cx="10599087" cy="500932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Radius&lt;/strong&gt; (bone)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5" y="1264257"/>
            <a:ext cx="10559332" cy="505702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Trochanters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r>
              <a:rPr lang="en-US" dirty="0"/>
              <a:t>, rough projections found only on the </a:t>
            </a:r>
            <a:r>
              <a:rPr lang="en-US" b="1" dirty="0"/>
              <a:t>femur</a:t>
            </a:r>
            <a:r>
              <a:rPr lang="en-US" dirty="0"/>
              <a:t>.</a:t>
            </a:r>
          </a:p>
          <a:p>
            <a:r>
              <a:rPr lang="en-US" dirty="0"/>
              <a:t>Provide attachment to </a:t>
            </a:r>
            <a:r>
              <a:rPr lang="en-US" b="1" dirty="0"/>
              <a:t>powerful hip and thigh muscles</a:t>
            </a:r>
            <a:r>
              <a:rPr lang="en-US" dirty="0"/>
              <a:t>.</a:t>
            </a:r>
          </a:p>
          <a:p>
            <a:r>
              <a:rPr lang="en-US" dirty="0"/>
              <a:t>Two main types:</a:t>
            </a:r>
          </a:p>
          <a:p>
            <a:pPr lvl="1"/>
            <a:r>
              <a:rPr lang="en-US" b="1" dirty="0"/>
              <a:t>Greater trochanter</a:t>
            </a:r>
            <a:r>
              <a:rPr lang="en-US" dirty="0"/>
              <a:t> – large lateral projection.</a:t>
            </a:r>
          </a:p>
          <a:p>
            <a:pPr lvl="1"/>
            <a:r>
              <a:rPr lang="en-US" b="1" dirty="0"/>
              <a:t>Lesser trochanter</a:t>
            </a:r>
            <a:r>
              <a:rPr lang="en-US" dirty="0"/>
              <a:t> – smaller posteromedial projection.</a:t>
            </a:r>
          </a:p>
        </p:txBody>
      </p:sp>
    </p:spTree>
    <p:extLst>
      <p:ext uri="{BB962C8B-B14F-4D97-AF65-F5344CB8AC3E}">
        <p14:creationId xmlns:p14="http://schemas.microsoft.com/office/powerpoint/2010/main" val="393514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Trochanter&lt;/strong&gt; — Wikipé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" y="1256307"/>
            <a:ext cx="10416209" cy="48821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71" y="543224"/>
            <a:ext cx="834887" cy="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0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279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ANATOMY</vt:lpstr>
      <vt:lpstr>Non-articular surfaces</vt:lpstr>
      <vt:lpstr>Process</vt:lpstr>
      <vt:lpstr>Examples of Bone Processes</vt:lpstr>
      <vt:lpstr>PowerPoint Presentation</vt:lpstr>
      <vt:lpstr>PowerPoint Presentation</vt:lpstr>
      <vt:lpstr>PowerPoint Presentation</vt:lpstr>
      <vt:lpstr>Trochanters</vt:lpstr>
      <vt:lpstr>PowerPoint Presentation</vt:lpstr>
      <vt:lpstr>Tubercles</vt:lpstr>
      <vt:lpstr>PowerPoint Presentation</vt:lpstr>
      <vt:lpstr>Example:greater and lesser tubercle</vt:lpstr>
      <vt:lpstr>Tuberosity</vt:lpstr>
      <vt:lpstr>Example </vt:lpstr>
      <vt:lpstr>PowerPoint Presentation</vt:lpstr>
      <vt:lpstr>Malleolus </vt:lpstr>
      <vt:lpstr>Types and Examples of Malleoli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11</cp:revision>
  <dcterms:created xsi:type="dcterms:W3CDTF">2025-11-06T09:30:07Z</dcterms:created>
  <dcterms:modified xsi:type="dcterms:W3CDTF">2025-11-06T11:12:48Z</dcterms:modified>
</cp:coreProperties>
</file>