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78657"/>
            <a:ext cx="6815669" cy="914400"/>
          </a:xfrm>
        </p:spPr>
        <p:txBody>
          <a:bodyPr/>
          <a:lstStyle/>
          <a:p>
            <a:r>
              <a:rPr lang="en-US" b="1" dirty="0"/>
              <a:t>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RIT,OTT,MLT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1510748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304014"/>
            <a:ext cx="10575235" cy="4905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Large, rounded prominence forming part of a joint.</a:t>
            </a:r>
          </a:p>
          <a:p>
            <a:r>
              <a:rPr lang="en-US" b="1" dirty="0"/>
              <a:t>Function:</a:t>
            </a:r>
            <a:r>
              <a:rPr lang="en-US" dirty="0"/>
              <a:t> Provides smooth articulation with adjacent bone.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Femoral condyles (with tibia).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Femur&lt;/strong&gt;, anterior and posterior views with labels - Appendic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1144988"/>
            <a:ext cx="10265133" cy="52955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Flat or slightly curved articular surface.</a:t>
            </a:r>
          </a:p>
          <a:p>
            <a:r>
              <a:rPr lang="en-US" b="1" dirty="0"/>
              <a:t>Function:</a:t>
            </a:r>
            <a:r>
              <a:rPr lang="en-US" dirty="0"/>
              <a:t> Allows gliding motion between bones.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Superior &amp; inferior articular facets of vertebrae.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e &lt;strong&gt;Vertebral&lt;/strong&gt; Column | Anatomy and Physi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" y="1280160"/>
            <a:ext cx="10440063" cy="48980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Shallow depression on a bone surface.</a:t>
            </a:r>
          </a:p>
          <a:p>
            <a:r>
              <a:rPr lang="en-US" b="1" dirty="0"/>
              <a:t>Function:</a:t>
            </a:r>
            <a:r>
              <a:rPr lang="en-US" dirty="0"/>
              <a:t> May form part of a joint or serve for muscle attachment.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Olecranon fossa (posterior </a:t>
            </a:r>
            <a:r>
              <a:rPr lang="en-US" dirty="0" err="1"/>
              <a:t>humerus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35478"/>
              </p:ext>
            </p:extLst>
          </p:nvPr>
        </p:nvGraphicFramePr>
        <p:xfrm>
          <a:off x="1295400" y="2661920"/>
          <a:ext cx="9601200" cy="310896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36173678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16945765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24987477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85351536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56239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Term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7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Head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Joint 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Head of femur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1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Capitulum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Small, 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Articulates with radius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Humerus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0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Trochlea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Pulley-shaped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Hinge motion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Humerus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23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Condyle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Large, 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Smooth joint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8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Facet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Gliding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Vertebrae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1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Fossa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Non-articular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Joint or muscle attachment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Olecranon fossa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4159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,404 Was &lt;strong&gt;Any&lt;/strong&gt; Stock Photos - Free &amp; Royalty-Free Stock Photos fro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" y="1439185"/>
            <a:ext cx="10686553" cy="4882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yalty-Free photo: Close-up of Text on Black Background | PickPi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5" y="612250"/>
            <a:ext cx="10487770" cy="5557962"/>
          </a:xfrm>
        </p:spPr>
      </p:pic>
    </p:spTree>
    <p:extLst>
      <p:ext uri="{BB962C8B-B14F-4D97-AF65-F5344CB8AC3E}">
        <p14:creationId xmlns:p14="http://schemas.microsoft.com/office/powerpoint/2010/main" val="188765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Markings on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Bones have surface features </a:t>
            </a:r>
            <a:r>
              <a:rPr lang="en-US" b="1" dirty="0"/>
              <a:t>(“markings”)</a:t>
            </a:r>
          </a:p>
          <a:p>
            <a:r>
              <a:rPr lang="en-US" dirty="0"/>
              <a:t> That reflect where they articulate with other bones (joints), attach muscles/ligaments, or allow passage of vessels/nerves.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6" y="667539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Articular surfaces</a:t>
            </a:r>
          </a:p>
          <a:p>
            <a:r>
              <a:rPr lang="en-US" b="1" dirty="0"/>
              <a:t>Non articular surfaces </a:t>
            </a:r>
          </a:p>
          <a:p>
            <a:r>
              <a:rPr lang="en-US" b="1" dirty="0"/>
              <a:t>Grooves &amp; holes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9" y="616078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5986"/>
            <a:ext cx="9601196" cy="1303867"/>
          </a:xfrm>
        </p:spPr>
        <p:txBody>
          <a:bodyPr/>
          <a:lstStyle/>
          <a:p>
            <a:r>
              <a:rPr lang="en-US" b="1" dirty="0"/>
              <a:t>Articular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articular surface is a smooth part of a bone that contacts another bone, forming a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Rounded, smooth, articular surface on a narrow neck.</a:t>
            </a:r>
          </a:p>
          <a:p>
            <a:r>
              <a:rPr lang="en-US" b="1" dirty="0"/>
              <a:t>Function:</a:t>
            </a:r>
            <a:r>
              <a:rPr lang="en-US" dirty="0"/>
              <a:t> Forms part of a joint; covered with articular cartilage.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Head of femur → fits in acetabulum.</a:t>
            </a:r>
          </a:p>
          <a:p>
            <a:pPr lvl="1"/>
            <a:r>
              <a:rPr lang="en-US" dirty="0"/>
              <a:t>Head of </a:t>
            </a:r>
            <a:r>
              <a:rPr lang="en-US" dirty="0" err="1"/>
              <a:t>humerus</a:t>
            </a:r>
            <a:r>
              <a:rPr lang="en-US" dirty="0"/>
              <a:t> → articulates with glenoid cavity of scapula.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fication of Joints – Anatomical Basis of Inju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" y="1272209"/>
            <a:ext cx="10296939" cy="49695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Capitulum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A small, rounded articular eminence on the lower end of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  <a:p>
            <a:r>
              <a:rPr lang="en-US" b="1" dirty="0"/>
              <a:t>Function:</a:t>
            </a:r>
            <a:r>
              <a:rPr lang="en-US" dirty="0"/>
              <a:t> Articulates with the head of the radius.</a:t>
            </a:r>
          </a:p>
          <a:p>
            <a:r>
              <a:rPr lang="en-US" b="1" dirty="0"/>
              <a:t>Mnemonic:</a:t>
            </a:r>
            <a:r>
              <a:rPr lang="en-US" dirty="0"/>
              <a:t> “</a:t>
            </a:r>
            <a:r>
              <a:rPr lang="en-US" dirty="0" err="1"/>
              <a:t>Capitulum</a:t>
            </a:r>
            <a:r>
              <a:rPr lang="en-US" dirty="0"/>
              <a:t> → Cap on Radius.”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dirty="0" err="1"/>
              <a:t>Capitulum</a:t>
            </a:r>
            <a:r>
              <a:rPr lang="en-US" dirty="0"/>
              <a:t> of </a:t>
            </a:r>
            <a:r>
              <a:rPr lang="en-US" dirty="0" err="1"/>
              <a:t>humerus</a:t>
            </a:r>
            <a:r>
              <a:rPr lang="en-US" dirty="0"/>
              <a:t> (lateral side).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" y="1375576"/>
            <a:ext cx="10559331" cy="4850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Trochlea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Pulley-shaped articular surface.</a:t>
            </a:r>
          </a:p>
          <a:p>
            <a:r>
              <a:rPr lang="en-US" b="1" dirty="0"/>
              <a:t>Function:</a:t>
            </a:r>
            <a:r>
              <a:rPr lang="en-US" dirty="0"/>
              <a:t> Articulates with the trochlear notch of ulna.</a:t>
            </a:r>
          </a:p>
          <a:p>
            <a:r>
              <a:rPr lang="en-US" b="1" dirty="0"/>
              <a:t>Example:</a:t>
            </a:r>
            <a:r>
              <a:rPr lang="en-US" dirty="0"/>
              <a:t> Trochlea of </a:t>
            </a:r>
            <a:r>
              <a:rPr lang="en-US" dirty="0" err="1"/>
              <a:t>humerus</a:t>
            </a:r>
            <a:r>
              <a:rPr lang="en-US" dirty="0"/>
              <a:t> (medial side).</a:t>
            </a:r>
          </a:p>
          <a:p>
            <a:r>
              <a:rPr lang="en-US" b="1" dirty="0"/>
              <a:t>Feature:</a:t>
            </a:r>
            <a:r>
              <a:rPr lang="en-US" dirty="0"/>
              <a:t> Allows hinge-like flexion and extension at the elbow.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338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ANATOMY</vt:lpstr>
      <vt:lpstr>Markings on Bones</vt:lpstr>
      <vt:lpstr>Continued </vt:lpstr>
      <vt:lpstr>Articular surfaces</vt:lpstr>
      <vt:lpstr>Head</vt:lpstr>
      <vt:lpstr>PowerPoint Presentation</vt:lpstr>
      <vt:lpstr>Capitulum</vt:lpstr>
      <vt:lpstr>PowerPoint Presentation</vt:lpstr>
      <vt:lpstr>Trochlea</vt:lpstr>
      <vt:lpstr>PowerPoint Presentation</vt:lpstr>
      <vt:lpstr>Condyle</vt:lpstr>
      <vt:lpstr>PowerPoint Presentation</vt:lpstr>
      <vt:lpstr>Facet</vt:lpstr>
      <vt:lpstr>PowerPoint Presentation</vt:lpstr>
      <vt:lpstr>Fossa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10</cp:revision>
  <dcterms:created xsi:type="dcterms:W3CDTF">2025-11-05T10:18:59Z</dcterms:created>
  <dcterms:modified xsi:type="dcterms:W3CDTF">2025-11-06T13:44:34Z</dcterms:modified>
</cp:coreProperties>
</file>