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4"/>
  </p:normalViewPr>
  <p:slideViewPr>
    <p:cSldViewPr snapToGrid="0">
      <p:cViewPr varScale="1">
        <p:scale>
          <a:sx n="106" d="100"/>
          <a:sy n="106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2145198"/>
            <a:ext cx="6815669" cy="1515533"/>
          </a:xfrm>
        </p:spPr>
        <p:txBody>
          <a:bodyPr/>
          <a:lstStyle/>
          <a:p>
            <a:r>
              <a:rPr lang="en-US" dirty="0"/>
              <a:t>Social Psychology </a:t>
            </a:r>
            <a:endParaRPr lang="en-00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Hafsa</a:t>
            </a:r>
            <a:r>
              <a:rPr lang="en-US" dirty="0"/>
              <a:t> Rasheed </a:t>
            </a:r>
            <a:endParaRPr lang="en-00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19" y="1419727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6AFB8-B0D4-DD15-AC0A-A4DD362B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You Think Social Psychology Is?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A6BD1-03B3-1C59-28EB-544296BF4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085" y="2622883"/>
            <a:ext cx="9601196" cy="3318936"/>
          </a:xfrm>
        </p:spPr>
        <p:txBody>
          <a:bodyPr anchor="ctr"/>
          <a:lstStyle/>
          <a:p>
            <a:r>
              <a:rPr lang="en-US" dirty="0"/>
              <a:t>Why do people behave differently in groups?
Why do we follow trends or opinions of others?</a:t>
            </a:r>
          </a:p>
          <a:p>
            <a:r>
              <a:rPr lang="en-US" dirty="0"/>
              <a:t>What’s society? </a:t>
            </a:r>
          </a:p>
          <a:p>
            <a:r>
              <a:rPr lang="en-US" dirty="0"/>
              <a:t>What’s psychology? </a:t>
            </a:r>
          </a:p>
          <a:p>
            <a:r>
              <a:rPr lang="en-US" dirty="0"/>
              <a:t>Can society impact psychology of a person? </a:t>
            </a:r>
            <a:endParaRPr lang="en-00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72323C-1626-39C9-2D3A-18BCB3EF5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2A6D46-5802-AF87-EF96-A594EBB47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714" y="2830231"/>
            <a:ext cx="3803884" cy="321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1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77FA3-E998-0811-3716-6E045DD4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Use These Words Every Day…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06027-090A-5D5E-55BE-511EC1FE6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3168657" cy="65084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5"/>
                </a:solidFill>
              </a:rPr>
              <a:t>Attitude</a:t>
            </a:r>
            <a:r>
              <a:rPr lang="en-US" dirty="0"/>
              <a:t> – </a:t>
            </a:r>
            <a:r>
              <a:rPr lang="en-US" b="1" dirty="0">
                <a:solidFill>
                  <a:srgbClr val="C00000"/>
                </a:solidFill>
              </a:rPr>
              <a:t>Prejudice</a:t>
            </a:r>
            <a:endParaRPr lang="en-001" b="1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25B017-F692-840A-FFE3-48606DA1B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1A786B-5FDD-0040-0F12-5F0F9BE26606}"/>
              </a:ext>
            </a:extLst>
          </p:cNvPr>
          <p:cNvSpPr txBox="1">
            <a:spLocks/>
          </p:cNvSpPr>
          <p:nvPr/>
        </p:nvSpPr>
        <p:spPr>
          <a:xfrm>
            <a:off x="6037455" y="2661081"/>
            <a:ext cx="3168657" cy="6508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Obedience</a:t>
            </a:r>
            <a:r>
              <a:rPr lang="en-US" dirty="0"/>
              <a:t> – </a:t>
            </a:r>
            <a:r>
              <a:rPr lang="en-US" b="1" dirty="0">
                <a:solidFill>
                  <a:schemeClr val="tx2"/>
                </a:solidFill>
              </a:rPr>
              <a:t>Pressure</a:t>
            </a:r>
            <a:endParaRPr lang="en-001" b="1" dirty="0">
              <a:solidFill>
                <a:schemeClr val="tx2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44C72CF-0190-BEAC-B0E9-55275425B881}"/>
              </a:ext>
            </a:extLst>
          </p:cNvPr>
          <p:cNvSpPr txBox="1">
            <a:spLocks/>
          </p:cNvSpPr>
          <p:nvPr/>
        </p:nvSpPr>
        <p:spPr>
          <a:xfrm>
            <a:off x="1517934" y="3395664"/>
            <a:ext cx="3168657" cy="6508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Influence</a:t>
            </a:r>
            <a:r>
              <a:rPr lang="en-US" dirty="0"/>
              <a:t> – </a:t>
            </a:r>
            <a:r>
              <a:rPr lang="en-US" b="1" dirty="0">
                <a:solidFill>
                  <a:srgbClr val="FF0000"/>
                </a:solidFill>
              </a:rPr>
              <a:t>Attract</a:t>
            </a:r>
            <a:endParaRPr lang="en-001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0E74E84-D16B-3337-6113-19B630BD27EF}"/>
              </a:ext>
            </a:extLst>
          </p:cNvPr>
          <p:cNvSpPr txBox="1">
            <a:spLocks/>
          </p:cNvSpPr>
          <p:nvPr/>
        </p:nvSpPr>
        <p:spPr>
          <a:xfrm>
            <a:off x="3182746" y="3026824"/>
            <a:ext cx="3759063" cy="4984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>
                <a:solidFill>
                  <a:srgbClr val="0070C0"/>
                </a:solidFill>
              </a:rPr>
              <a:t>Cooperation</a:t>
            </a:r>
            <a:r>
              <a:rPr lang="en-US" dirty="0"/>
              <a:t> –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Group Behavior </a:t>
            </a:r>
            <a:endParaRPr lang="en-001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CC8931-D55B-B3BB-0251-2E650AE6FC46}"/>
              </a:ext>
            </a:extLst>
          </p:cNvPr>
          <p:cNvSpPr txBox="1">
            <a:spLocks/>
          </p:cNvSpPr>
          <p:nvPr/>
        </p:nvSpPr>
        <p:spPr>
          <a:xfrm>
            <a:off x="6941809" y="3276047"/>
            <a:ext cx="4095681" cy="6508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Discrimination</a:t>
            </a:r>
            <a:r>
              <a:rPr lang="en-US" dirty="0"/>
              <a:t> – </a:t>
            </a:r>
            <a:r>
              <a:rPr lang="en-US" b="1" dirty="0">
                <a:solidFill>
                  <a:srgbClr val="7030A0"/>
                </a:solidFill>
              </a:rPr>
              <a:t>Stereotypes</a:t>
            </a:r>
            <a:endParaRPr lang="en-001" b="1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C885E3-C157-6BA1-D708-D9D232750558}"/>
              </a:ext>
            </a:extLst>
          </p:cNvPr>
          <p:cNvSpPr txBox="1"/>
          <p:nvPr/>
        </p:nvSpPr>
        <p:spPr>
          <a:xfrm>
            <a:off x="4912292" y="3546073"/>
            <a:ext cx="6110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Empathy</a:t>
            </a:r>
            <a:r>
              <a:rPr lang="en-US" dirty="0"/>
              <a:t> –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Convince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E8F272-97F8-B82E-A586-0B3C1D00CB93}"/>
              </a:ext>
            </a:extLst>
          </p:cNvPr>
          <p:cNvSpPr txBox="1"/>
          <p:nvPr/>
        </p:nvSpPr>
        <p:spPr>
          <a:xfrm>
            <a:off x="2336445" y="4541860"/>
            <a:ext cx="7519109" cy="839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These words shape our lives — but do we truly understand what they mean and why we act this way?</a:t>
            </a:r>
          </a:p>
        </p:txBody>
      </p:sp>
    </p:spTree>
    <p:extLst>
      <p:ext uri="{BB962C8B-B14F-4D97-AF65-F5344CB8AC3E}">
        <p14:creationId xmlns:p14="http://schemas.microsoft.com/office/powerpoint/2010/main" val="267858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6F0387-9529-9C2D-6240-D279EAB158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06" r="13653" b="2714"/>
          <a:stretch>
            <a:fillRect/>
          </a:stretch>
        </p:blipFill>
        <p:spPr>
          <a:xfrm>
            <a:off x="6659496" y="3325649"/>
            <a:ext cx="4493235" cy="26874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D54B20-7105-DD30-DD9A-5AD046D2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Social Psychology? 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124CB-2CBA-A1A4-3CA2-D2FE254D2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960" y="2436856"/>
            <a:ext cx="9362356" cy="213514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Social Psychology is the scientific study of how </a:t>
            </a:r>
            <a:r>
              <a:rPr lang="en-US" b="1" dirty="0"/>
              <a:t>people </a:t>
            </a:r>
            <a:r>
              <a:rPr lang="en-US" b="1" i="1" dirty="0"/>
              <a:t>think</a:t>
            </a:r>
            <a:r>
              <a:rPr lang="en-US" dirty="0"/>
              <a:t>, </a:t>
            </a:r>
            <a:r>
              <a:rPr lang="en-US" b="1" i="1" dirty="0"/>
              <a:t>feel</a:t>
            </a:r>
            <a:r>
              <a:rPr lang="en-US" dirty="0"/>
              <a:t>, and </a:t>
            </a:r>
            <a:r>
              <a:rPr lang="en-US" b="1" i="1" dirty="0"/>
              <a:t>behave</a:t>
            </a:r>
            <a:r>
              <a:rPr lang="en-US" dirty="0"/>
              <a:t> in </a:t>
            </a:r>
            <a:r>
              <a:rPr lang="en-US" b="1" dirty="0"/>
              <a:t>social</a:t>
            </a:r>
            <a:r>
              <a:rPr lang="en-US" dirty="0"/>
              <a:t> </a:t>
            </a:r>
            <a:r>
              <a:rPr lang="en-US" b="1" dirty="0"/>
              <a:t>situations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55FE03-D857-A719-A06D-2BB301C10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30519A-C7D7-EB14-82A7-55772728B786}"/>
              </a:ext>
            </a:extLst>
          </p:cNvPr>
          <p:cNvSpPr txBox="1"/>
          <p:nvPr/>
        </p:nvSpPr>
        <p:spPr>
          <a:xfrm>
            <a:off x="1354544" y="3971837"/>
            <a:ext cx="46415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It simply says, “man is a </a:t>
            </a:r>
            <a:r>
              <a:rPr lang="en-US" sz="2400" b="1" dirty="0"/>
              <a:t>social</a:t>
            </a:r>
            <a:r>
              <a:rPr lang="en-US" sz="2400" dirty="0"/>
              <a:t> </a:t>
            </a:r>
            <a:r>
              <a:rPr lang="en-US" sz="2400" b="1" dirty="0"/>
              <a:t>animal</a:t>
            </a:r>
            <a:r>
              <a:rPr lang="en-US" sz="2400" dirty="0"/>
              <a:t>–his behaviors &amp; thoughts are a product of society”</a:t>
            </a:r>
          </a:p>
        </p:txBody>
      </p:sp>
    </p:spTree>
    <p:extLst>
      <p:ext uri="{BB962C8B-B14F-4D97-AF65-F5344CB8AC3E}">
        <p14:creationId xmlns:p14="http://schemas.microsoft.com/office/powerpoint/2010/main" val="290349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7362F-5533-C0A8-2452-6161BAC7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869A2-C9FD-945B-2250-2F000EF2C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Baron</a:t>
            </a:r>
            <a:r>
              <a:rPr lang="en-US" dirty="0"/>
              <a:t>, </a:t>
            </a:r>
            <a:r>
              <a:rPr lang="en-US" b="1" dirty="0"/>
              <a:t>Byrne</a:t>
            </a:r>
            <a:r>
              <a:rPr lang="en-US" dirty="0"/>
              <a:t> &amp; </a:t>
            </a:r>
            <a:r>
              <a:rPr lang="en-US" b="1" dirty="0" err="1"/>
              <a:t>Branscombe</a:t>
            </a:r>
            <a:r>
              <a:rPr lang="en-US" dirty="0"/>
              <a:t> (2006) – “The scientific study of how people’s thoughts, feelings, and behaviors are influenced by others.”</a:t>
            </a:r>
          </a:p>
          <a:p>
            <a:endParaRPr lang="en-US" dirty="0"/>
          </a:p>
          <a:p>
            <a:r>
              <a:rPr lang="en-US" b="1" dirty="0"/>
              <a:t>Gordon</a:t>
            </a:r>
            <a:r>
              <a:rPr lang="en-US" dirty="0"/>
              <a:t> </a:t>
            </a:r>
            <a:r>
              <a:rPr lang="en-US" b="1" dirty="0"/>
              <a:t>Allport</a:t>
            </a:r>
            <a:r>
              <a:rPr lang="en-US" dirty="0"/>
              <a:t> (1954) – “The scientific attempt to understand and explain how the thoughts, feelings, and behaviors of individuals are influenced by the actual, imagined, or implied presence of others.”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38D8F9-AC05-FE89-0B17-DAB7E3929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2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FFCA8-D716-5395-AFC0-F0B30FEB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Social Psychology Important?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34AB0-23D8-8FB5-B769-1CF709872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893816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/>
              <a:t>Explains how thoughts, feelings, and behaviors are shaped by others
Enhances self-awareness and understanding of human interaction
Promotes empathy, cooperation, and tolerance in diverse settings
Helps reduce bias, prejudice, and social conflict
Encourages critical thinking about everyday social issue</a:t>
            </a:r>
            <a:endParaRPr lang="en-00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949E01-B4FF-CF66-2F55-DCE8FA69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4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3F7C4-2086-70CC-D18E-D9FD3F2FC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841" y="1253065"/>
            <a:ext cx="9601196" cy="1303867"/>
          </a:xfrm>
        </p:spPr>
        <p:txBody>
          <a:bodyPr/>
          <a:lstStyle/>
          <a:p>
            <a:r>
              <a:rPr lang="en-US" dirty="0"/>
              <a:t>History of Social Psychology 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05ED6-EF33-E1BF-43E2-EDBFFE278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Late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19</a:t>
            </a:r>
            <a:r>
              <a:rPr lang="en-US" b="1" baseline="30000" dirty="0">
                <a:solidFill>
                  <a:schemeClr val="accent1"/>
                </a:solidFill>
              </a:rPr>
              <a:t>th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Century</a:t>
            </a:r>
            <a:r>
              <a:rPr lang="en-US" dirty="0"/>
              <a:t>: Psychology separates from philosophy — focus on scientific study of behavior
</a:t>
            </a:r>
            <a:r>
              <a:rPr lang="en-US" b="1" dirty="0">
                <a:solidFill>
                  <a:schemeClr val="accent1"/>
                </a:solidFill>
              </a:rPr>
              <a:t>1898</a:t>
            </a:r>
            <a:r>
              <a:rPr lang="en-US" dirty="0"/>
              <a:t> – </a:t>
            </a:r>
            <a:r>
              <a:rPr lang="en-US" b="1" dirty="0"/>
              <a:t>Norman</a:t>
            </a:r>
            <a:r>
              <a:rPr lang="en-US" dirty="0"/>
              <a:t> </a:t>
            </a:r>
            <a:r>
              <a:rPr lang="en-US" b="1" dirty="0"/>
              <a:t>Triplett</a:t>
            </a:r>
            <a:r>
              <a:rPr lang="en-US" dirty="0"/>
              <a:t>: First experiment on </a:t>
            </a:r>
            <a:r>
              <a:rPr lang="en-US" b="1" dirty="0">
                <a:solidFill>
                  <a:schemeClr val="accent1"/>
                </a:solidFill>
              </a:rPr>
              <a:t>social facilitation </a:t>
            </a:r>
            <a:r>
              <a:rPr lang="en-US" dirty="0"/>
              <a:t>(performance improves in presence of others)
Early </a:t>
            </a:r>
            <a:r>
              <a:rPr lang="en-US" b="1" dirty="0">
                <a:solidFill>
                  <a:schemeClr val="accent1"/>
                </a:solidFill>
              </a:rPr>
              <a:t>1900s</a:t>
            </a:r>
            <a:r>
              <a:rPr lang="en-US" dirty="0"/>
              <a:t>: Focus expands to attitudes, persuasion, and influence
</a:t>
            </a:r>
            <a:r>
              <a:rPr lang="en-US" b="1" dirty="0">
                <a:solidFill>
                  <a:schemeClr val="accent1"/>
                </a:solidFill>
              </a:rPr>
              <a:t>1940s</a:t>
            </a:r>
            <a:r>
              <a:rPr lang="en-US" dirty="0"/>
              <a:t> – </a:t>
            </a:r>
            <a:r>
              <a:rPr lang="en-US" b="1" dirty="0"/>
              <a:t>Kurt</a:t>
            </a:r>
            <a:r>
              <a:rPr lang="en-US" dirty="0"/>
              <a:t> </a:t>
            </a:r>
            <a:r>
              <a:rPr lang="en-US" b="1" dirty="0"/>
              <a:t>Lewin</a:t>
            </a:r>
            <a:r>
              <a:rPr lang="en-US" dirty="0"/>
              <a:t>: Known as Father of Modern Social Psychology; introduced </a:t>
            </a:r>
            <a:r>
              <a:rPr lang="en-US" b="1" dirty="0">
                <a:solidFill>
                  <a:schemeClr val="accent1"/>
                </a:solidFill>
              </a:rPr>
              <a:t>Field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Theory</a:t>
            </a:r>
            <a:r>
              <a:rPr lang="en-US" dirty="0"/>
              <a:t> — </a:t>
            </a:r>
            <a:r>
              <a:rPr lang="en-US" b="1" i="1" dirty="0"/>
              <a:t>behavior = person × environment</a:t>
            </a:r>
          </a:p>
          <a:p>
            <a:endParaRPr lang="en-00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965F6F-1542-B853-522E-64C6E5A16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62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087ED-94B0-DCA8-6EEF-BECCAD53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 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65A03-68E4-4219-FC3A-2CEE1FA21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841" y="2893816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1950s–1970s</a:t>
            </a:r>
            <a:r>
              <a:rPr lang="en-US" dirty="0"/>
              <a:t>: </a:t>
            </a:r>
            <a:r>
              <a:rPr lang="en-US" b="1" dirty="0"/>
              <a:t>Classic</a:t>
            </a:r>
            <a:r>
              <a:rPr lang="en-US" dirty="0"/>
              <a:t> </a:t>
            </a:r>
            <a:r>
              <a:rPr lang="en-US" b="1" dirty="0"/>
              <a:t>studies</a:t>
            </a:r>
            <a:r>
              <a:rPr lang="en-US" dirty="0"/>
              <a:t> —</a:t>
            </a:r>
          </a:p>
          <a:p>
            <a:r>
              <a:rPr lang="en-US" dirty="0"/>
              <a:t>Solomon Asch’s </a:t>
            </a:r>
            <a:r>
              <a:rPr lang="en-US" b="1" dirty="0"/>
              <a:t>Conformity</a:t>
            </a:r>
            <a:r>
              <a:rPr lang="en-US" dirty="0"/>
              <a:t> Experiment—</a:t>
            </a:r>
            <a:r>
              <a:rPr lang="en-US" b="1" dirty="0"/>
              <a:t>1951</a:t>
            </a:r>
            <a:r>
              <a:rPr lang="en-US" dirty="0"/>
              <a:t> 
Stanley Milgram’s </a:t>
            </a:r>
            <a:r>
              <a:rPr lang="en-US" b="1" dirty="0"/>
              <a:t>Obedience</a:t>
            </a:r>
            <a:r>
              <a:rPr lang="en-US" dirty="0"/>
              <a:t> Study—</a:t>
            </a:r>
            <a:r>
              <a:rPr lang="en-US" b="1" dirty="0"/>
              <a:t>1963</a:t>
            </a:r>
            <a:r>
              <a:rPr lang="en-US" dirty="0"/>
              <a:t>
Philip Zimbardo’s </a:t>
            </a:r>
            <a:r>
              <a:rPr lang="en-US" b="1" dirty="0"/>
              <a:t>Prison</a:t>
            </a:r>
            <a:r>
              <a:rPr lang="en-US" dirty="0"/>
              <a:t> Experiment—</a:t>
            </a:r>
            <a:r>
              <a:rPr lang="en-US" b="1" dirty="0"/>
              <a:t>1971</a:t>
            </a:r>
            <a:endParaRPr lang="en-00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9D79BF-179D-735C-7B05-88C2B9838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7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301BA-988F-D480-9048-0083EA2DF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 ? </a:t>
            </a:r>
            <a:endParaRPr lang="en-00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669B04-FE38-BEBE-FC3A-5ECAB05CE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7062" y="2557463"/>
            <a:ext cx="3317875" cy="3317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F415A0-1D37-7C31-8A62-9AC6114EA249}"/>
              </a:ext>
            </a:extLst>
          </p:cNvPr>
          <p:cNvSpPr txBox="1"/>
          <p:nvPr/>
        </p:nvSpPr>
        <p:spPr>
          <a:xfrm>
            <a:off x="5184039" y="251292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292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</TotalTime>
  <Words>3</Words>
  <Application>Microsoft Office PowerPoint</Application>
  <PresentationFormat>Widescreen</PresentationFormat>
  <Paragraphs>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Organic</vt:lpstr>
      <vt:lpstr>Social Psychology </vt:lpstr>
      <vt:lpstr>What Do You Think Social Psychology Is?</vt:lpstr>
      <vt:lpstr>We Use These Words Every Day…</vt:lpstr>
      <vt:lpstr>What’s Social Psychology? </vt:lpstr>
      <vt:lpstr>Continued</vt:lpstr>
      <vt:lpstr>Why Is Social Psychology Important?</vt:lpstr>
      <vt:lpstr>History of Social Psychology </vt:lpstr>
      <vt:lpstr>Continued </vt:lpstr>
      <vt:lpstr>Any Questions 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Psychology </dc:title>
  <dc:creator>MAC</dc:creator>
  <cp:lastModifiedBy>Hafsa R</cp:lastModifiedBy>
  <cp:revision>6</cp:revision>
  <dcterms:created xsi:type="dcterms:W3CDTF">2025-09-15T17:01:40Z</dcterms:created>
  <dcterms:modified xsi:type="dcterms:W3CDTF">2025-11-05T15:27:46Z</dcterms:modified>
</cp:coreProperties>
</file>