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86" r:id="rId7"/>
    <p:sldId id="287" r:id="rId8"/>
    <p:sldId id="288" r:id="rId9"/>
    <p:sldId id="289" r:id="rId10"/>
    <p:sldId id="290" r:id="rId11"/>
    <p:sldId id="291" r:id="rId12"/>
    <p:sldId id="29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84"/>
  </p:normalViewPr>
  <p:slideViewPr>
    <p:cSldViewPr snapToGrid="0" showGuides="1">
      <p:cViewPr>
        <p:scale>
          <a:sx n="76" d="100"/>
          <a:sy n="76" d="100"/>
        </p:scale>
        <p:origin x="-480" y="-72"/>
      </p:cViewPr>
      <p:guideLst>
        <p:guide orient="horz" pos="2160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211" y="688933"/>
            <a:ext cx="7462943" cy="3494760"/>
          </a:xfrm>
        </p:spPr>
        <p:txBody>
          <a:bodyPr/>
          <a:lstStyle/>
          <a:p>
            <a:br>
              <a:rPr lang="en-US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CULTURE MEDIA(</a:t>
            </a:r>
            <a:r>
              <a:rPr lang="en-US" sz="3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FSc</a:t>
            </a:r>
            <a:r>
              <a:rPr lang="en-US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MLT)</a:t>
            </a:r>
            <a:br>
              <a:rPr lang="en-US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sz="3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5726" y="3807911"/>
            <a:ext cx="6752341" cy="1064713"/>
          </a:xfrm>
        </p:spPr>
        <p:txBody>
          <a:bodyPr>
            <a:normAutofit fontScale="25000" lnSpcReduction="20000"/>
          </a:bodyPr>
          <a:lstStyle/>
          <a:p>
            <a:endParaRPr lang="en-US" sz="10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</a:t>
            </a:r>
            <a:r>
              <a:rPr lang="en-US" sz="9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by: DR .USWA</a:t>
            </a:r>
            <a:r>
              <a:rPr lang="en-US" sz="9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FAZAL</a:t>
            </a:r>
          </a:p>
          <a:p>
            <a:endParaRPr lang="en-US" sz="8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942" y="1599535"/>
            <a:ext cx="871480" cy="8367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297"/>
            <a:ext cx="9601196" cy="3318936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Transport Media Examples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Amies transport medium.</a:t>
            </a:r>
          </a:p>
          <a:p>
            <a:pPr algn="l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Stuart’s transport medium.</a:t>
            </a:r>
          </a:p>
          <a:p>
            <a:pPr marL="0" indent="0" algn="l"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Elaboration</a:t>
            </a:r>
          </a:p>
          <a:p>
            <a:pPr algn="l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Frequently used for transporting clinical specimens, these media facilitate accurate diagnostics by preserving the microbial samples.</a:t>
            </a:r>
          </a:p>
          <a:p>
            <a:pPr marL="0" indent="0" algn="ctr"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culture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45807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Specialized media designed for biochemical and physiological characterization of microorganisms.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Elaboration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These media facilitate the identification of microorganisms by promoting specific metabolic activities that reveal their characteristics.</a:t>
            </a:r>
          </a:p>
          <a:p>
            <a:pPr marL="0" indent="0"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Identification Culture Media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Examples: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Triple Sugar Iron (TSI) Agar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Differentiates between enteric bacteria.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Hydrogen Sulfide Production: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Indicates hydrogen sulfide gas production.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Simmon's Citrate Agar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Distinguishes bacteria based on citrate utilization.</a:t>
            </a:r>
          </a:p>
          <a:p>
            <a:pPr marL="0" indent="0"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48374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500" b="1" dirty="0"/>
              <a:t>Thank You </a:t>
            </a:r>
            <a:r>
              <a:rPr lang="en-US" sz="5500" b="1" dirty="0">
                <a:solidFill>
                  <a:schemeClr val="tx1"/>
                </a:solidFill>
              </a:rPr>
              <a:t>:)</a:t>
            </a:r>
          </a:p>
          <a:p>
            <a:pPr marL="0" indent="0" algn="ctr">
              <a:buNone/>
            </a:pPr>
            <a:endParaRPr lang="en-US" sz="55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52470"/>
            <a:ext cx="9601196" cy="1303867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Culture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035" y="2356485"/>
            <a:ext cx="957707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Culture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 are nutrient-rich solutions designed to support the growth and cultivation of microorganisms.</a:t>
            </a:r>
          </a:p>
          <a:p>
            <a:pPr marL="0" indent="0">
              <a:buNone/>
            </a:pP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Purpose:</a:t>
            </a:r>
          </a:p>
          <a:p>
            <a:pPr algn="l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 for microbiology research and industrial applications.</a:t>
            </a:r>
          </a:p>
          <a:p>
            <a:pPr marL="0" indent="0">
              <a:buNone/>
            </a:pP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Basic </a:t>
            </a:r>
            <a:r>
              <a:rPr lang="en-US" altLang="en-US" sz="37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Culture Media</a:t>
            </a:r>
            <a:endParaRPr lang="en-US" sz="3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28520"/>
            <a:ext cx="9078595" cy="351536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Characteristics:</a:t>
            </a:r>
          </a:p>
          <a:p>
            <a:pPr algn="l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essential nutrients for the growth of microorganisms.</a:t>
            </a:r>
          </a:p>
          <a:p>
            <a:pPr marL="0" indent="0" algn="l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Typically includes a simple substrate like nutrient agar.</a:t>
            </a:r>
          </a:p>
          <a:p>
            <a:pPr marL="0" indent="0" algn="l"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Elaboration:</a:t>
            </a:r>
          </a:p>
          <a:p>
            <a:pPr algn="l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media are used for cultivating non-fussy organisms that require minimal nutritional supplements.</a:t>
            </a:r>
          </a:p>
          <a:p>
            <a:pPr marL="0" indent="0"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618" y="1075916"/>
            <a:ext cx="9601196" cy="1303867"/>
          </a:xfrm>
        </p:spPr>
        <p:txBody>
          <a:bodyPr>
            <a:norm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Enriched Culture Media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0245" y="2523650"/>
            <a:ext cx="9601196" cy="3318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Contains additional nutrients to support complex growth requirements.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Components: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include blood, serum, or other growth factors.</a:t>
            </a:r>
          </a:p>
          <a:p>
            <a:pPr marL="0" indent="0"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Elaboration: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Enriched media are utilized for growing fastidious organisms needing specific conditions to thrive.</a:t>
            </a:r>
          </a:p>
          <a:p>
            <a:pPr marL="0" indent="0"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128" y="377487"/>
            <a:ext cx="1099454" cy="10556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052470"/>
            <a:ext cx="9601196" cy="1303867"/>
          </a:xfrm>
        </p:spPr>
        <p:txBody>
          <a:bodyPr/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Selective Culture Media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125" y="2490470"/>
            <a:ext cx="9918700" cy="38125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Purpose:</a:t>
            </a:r>
          </a:p>
          <a:p>
            <a:pPr algn="just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Contains substances that inhibit the growth of unwanted organisms.</a:t>
            </a:r>
          </a:p>
          <a:p>
            <a:pPr marL="0" indent="0" algn="just"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Function:</a:t>
            </a:r>
          </a:p>
          <a:p>
            <a:pPr algn="just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Allows isolation of particular microorganisms while suppressing others.</a:t>
            </a:r>
          </a:p>
          <a:p>
            <a:pPr marL="0" indent="0" algn="just"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Elaboration:</a:t>
            </a:r>
          </a:p>
          <a:p>
            <a:pPr algn="just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Selective media, such as MacConkey agar, favor the growth of specific bacteria while inhibiting competitors, facilitating targeted microbiological studies.</a:t>
            </a:r>
          </a:p>
          <a:p>
            <a:pPr marL="0" indent="0" algn="just"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Indicator Culture Media</a:t>
            </a:r>
            <a:endParaRPr lang="en-US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635" y="2456815"/>
            <a:ext cx="10207625" cy="36855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 substances that change color in response to microbial metabolic activities.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Purpose: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Used to detect and differentiate between various microorganisms.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Elaboration: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Indicator media help identify specific microbial species based on their metabolic capabilities, providing insights into their metabolic processes.</a:t>
            </a:r>
          </a:p>
          <a:p>
            <a:pPr marL="0" indent="0"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Examples of Indicator Culture Media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Common Examples: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Phenol red broth: Changes color with pH shifts.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Litmus milk: Indicates changes through color variation.</a:t>
            </a:r>
          </a:p>
          <a:p>
            <a:pPr marL="0" indent="0"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Elaboration: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media can signal the presence of specific enzymes or metabolic processes, aiding in organism identification.</a:t>
            </a:r>
          </a:p>
          <a:p>
            <a:pPr marL="0" indent="0"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093" y="490220"/>
            <a:ext cx="871480" cy="8367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Transport Culture Media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Designed to maintain the viability of microorganisms during transportation.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Purpose: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Protects samples from environmental stresses and contamination.</a:t>
            </a:r>
          </a:p>
          <a:p>
            <a:pPr marL="0" indent="0"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Elaboration: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 media is critical for preserving microbial integrity until analysis can occur in the laboratory.</a:t>
            </a:r>
          </a:p>
          <a:p>
            <a:pPr marL="0" indent="0"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4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Components</a:t>
            </a:r>
            <a:endParaRPr lang="en-US" sz="489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67" y="2519354"/>
            <a:ext cx="9601196" cy="3318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 of Transport Culture Media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Components: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Nutrients and buffering agents to promote stability.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Substances to suppress contamination.</a:t>
            </a:r>
          </a:p>
          <a:p>
            <a:pPr marL="0" indent="0"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Elaboration: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These components ensure that microorganisms remain viable and unaffected by external factors during transit.</a:t>
            </a:r>
          </a:p>
          <a:p>
            <a:pPr marL="0" indent="0"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3207</Words>
  <Application>Microsoft Office PowerPoint</Application>
  <PresentationFormat>Widescreen</PresentationFormat>
  <Paragraphs>121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Organic</vt:lpstr>
      <vt:lpstr>   CULTURE MEDIA(FSc MLT) </vt:lpstr>
      <vt:lpstr>Introduction to Culture Media</vt:lpstr>
      <vt:lpstr>Basic Culture Media</vt:lpstr>
      <vt:lpstr>Enriched Culture Media</vt:lpstr>
      <vt:lpstr> Selective Culture Media</vt:lpstr>
      <vt:lpstr> Indicator Culture Media</vt:lpstr>
      <vt:lpstr>Examples of Indicator Culture Media</vt:lpstr>
      <vt:lpstr>Transport Culture Media</vt:lpstr>
      <vt:lpstr>Components</vt:lpstr>
      <vt:lpstr>Examples</vt:lpstr>
      <vt:lpstr>Identification culture media</vt:lpstr>
      <vt:lpstr>Examples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</dc:title>
  <dc:creator>MAC</dc:creator>
  <cp:lastModifiedBy>Hafsa R</cp:lastModifiedBy>
  <cp:revision>71</cp:revision>
  <dcterms:created xsi:type="dcterms:W3CDTF">2025-09-15T17:01:00Z</dcterms:created>
  <dcterms:modified xsi:type="dcterms:W3CDTF">2025-11-05T13:04:25Z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6203C7EDD628405593F15C22F3C30817_13</vt:lpwstr>
  </property>
  <property fmtid="{D5CDD505-2E9C-101B-9397-08002B2CF9AE}" pid="3" name="KSOProductBuildVer">
    <vt:lpwstr>1033-12.2.0.23131</vt:lpwstr>
  </property>
</Properties>
</file>