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BEHAVIOURAL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RIT,OTT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428277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Mistakes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information abruptly or insensitively.</a:t>
            </a:r>
          </a:p>
          <a:p>
            <a:r>
              <a:rPr lang="en-US" dirty="0"/>
              <a:t>Using medical jargon.</a:t>
            </a:r>
          </a:p>
          <a:p>
            <a:r>
              <a:rPr lang="en-US" dirty="0"/>
              <a:t>Rushing the conversation.</a:t>
            </a:r>
          </a:p>
          <a:p>
            <a:r>
              <a:rPr lang="en-US" dirty="0"/>
              <a:t>Providing false hope or withholding truth.</a:t>
            </a:r>
          </a:p>
          <a:p>
            <a:r>
              <a:rPr lang="en-US" dirty="0"/>
              <a:t>Ignoring patient’s emotional cues.</a:t>
            </a:r>
          </a:p>
        </p:txBody>
      </p:sp>
    </p:spTree>
    <p:extLst>
      <p:ext uri="{BB962C8B-B14F-4D97-AF65-F5344CB8AC3E}">
        <p14:creationId xmlns:p14="http://schemas.microsoft.com/office/powerpoint/2010/main" val="124967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Healthcare Provider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 as </a:t>
            </a:r>
            <a:r>
              <a:rPr lang="en-US" b="1" dirty="0"/>
              <a:t>communicator, supporter, and guide</a:t>
            </a:r>
            <a:r>
              <a:rPr lang="en-US" dirty="0"/>
              <a:t>.</a:t>
            </a:r>
          </a:p>
          <a:p>
            <a:r>
              <a:rPr lang="en-US" dirty="0"/>
              <a:t>Balance </a:t>
            </a:r>
            <a:r>
              <a:rPr lang="en-US" b="1" dirty="0"/>
              <a:t>honesty with compassion</a:t>
            </a:r>
            <a:r>
              <a:rPr lang="en-US" dirty="0"/>
              <a:t>.</a:t>
            </a:r>
          </a:p>
          <a:p>
            <a:r>
              <a:rPr lang="en-US" dirty="0"/>
              <a:t>Facilitate </a:t>
            </a:r>
            <a:r>
              <a:rPr lang="en-US" b="1" dirty="0"/>
              <a:t>coping and adjustment</a:t>
            </a:r>
            <a:r>
              <a:rPr lang="en-US" dirty="0"/>
              <a:t>.</a:t>
            </a:r>
          </a:p>
          <a:p>
            <a:r>
              <a:rPr lang="en-US" dirty="0"/>
              <a:t>Coordinate with </a:t>
            </a:r>
            <a:r>
              <a:rPr lang="en-US" b="1" dirty="0"/>
              <a:t>psychologists, counsellors, and family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16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bad news = </a:t>
            </a:r>
            <a:r>
              <a:rPr lang="en-US" b="1" dirty="0" err="1"/>
              <a:t>Behavioural</a:t>
            </a:r>
            <a:r>
              <a:rPr lang="en-US" b="1" dirty="0"/>
              <a:t> communication skill</a:t>
            </a:r>
            <a:r>
              <a:rPr lang="en-US" dirty="0"/>
              <a:t>, not pharmacological treatment.</a:t>
            </a:r>
          </a:p>
          <a:p>
            <a:r>
              <a:rPr lang="en-US" dirty="0"/>
              <a:t>Aim: Deliver difficult information </a:t>
            </a:r>
            <a:r>
              <a:rPr lang="en-US" b="1" dirty="0"/>
              <a:t>honestly, empathetically, and supportively</a:t>
            </a:r>
            <a:r>
              <a:rPr lang="en-US" dirty="0"/>
              <a:t>.</a:t>
            </a:r>
          </a:p>
          <a:p>
            <a:r>
              <a:rPr lang="en-US" dirty="0"/>
              <a:t>Structured models (SPIKES/ABCDE) improve outcomes for both patient and provider.</a:t>
            </a:r>
          </a:p>
        </p:txBody>
      </p:sp>
    </p:spTree>
    <p:extLst>
      <p:ext uri="{BB962C8B-B14F-4D97-AF65-F5344CB8AC3E}">
        <p14:creationId xmlns:p14="http://schemas.microsoft.com/office/powerpoint/2010/main" val="418349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Questions&lt;/strong&gt; And Answers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" y="675861"/>
            <a:ext cx="10535479" cy="5573864"/>
          </a:xfrm>
        </p:spPr>
      </p:pic>
    </p:spTree>
    <p:extLst>
      <p:ext uri="{BB962C8B-B14F-4D97-AF65-F5344CB8AC3E}">
        <p14:creationId xmlns:p14="http://schemas.microsoft.com/office/powerpoint/2010/main" val="146041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Thank You&lt;/strong&gt; - Free of Charge Creative Commons Wooden Tile 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" y="636104"/>
            <a:ext cx="10575235" cy="5589767"/>
          </a:xfrm>
        </p:spPr>
      </p:pic>
    </p:spTree>
    <p:extLst>
      <p:ext uri="{BB962C8B-B14F-4D97-AF65-F5344CB8AC3E}">
        <p14:creationId xmlns:p14="http://schemas.microsoft.com/office/powerpoint/2010/main" val="143300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Breaking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Communicating information that may negatively affect a patient’s perception of their future.</a:t>
            </a:r>
          </a:p>
          <a:p>
            <a:r>
              <a:rPr lang="en-US" b="1" dirty="0"/>
              <a:t>Example</a:t>
            </a:r>
            <a:r>
              <a:rPr lang="en-US" dirty="0"/>
              <a:t>: diagnosis of terminal illness, poor prognosis, treatment failure.</a:t>
            </a:r>
          </a:p>
        </p:txBody>
      </p:sp>
    </p:spTree>
    <p:extLst>
      <p:ext uri="{BB962C8B-B14F-4D97-AF65-F5344CB8AC3E}">
        <p14:creationId xmlns:p14="http://schemas.microsoft.com/office/powerpoint/2010/main" val="11032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psychological impact on patient and family.</a:t>
            </a:r>
          </a:p>
          <a:p>
            <a:r>
              <a:rPr lang="en-US" dirty="0"/>
              <a:t>Influences coping, treatment adherence, and trust in healthcare provider.</a:t>
            </a:r>
          </a:p>
          <a:p>
            <a:r>
              <a:rPr lang="en-US" dirty="0"/>
              <a:t>Requires empathy, sensitivity, and communication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2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 news </a:t>
            </a:r>
            <a:r>
              <a:rPr lang="en-US" b="1" dirty="0"/>
              <a:t>truthfully yet compassionately</a:t>
            </a:r>
            <a:r>
              <a:rPr lang="en-US" dirty="0"/>
              <a:t>.</a:t>
            </a:r>
          </a:p>
          <a:p>
            <a:r>
              <a:rPr lang="en-US" dirty="0"/>
              <a:t>Support the patient emotionally.</a:t>
            </a:r>
          </a:p>
          <a:p>
            <a:r>
              <a:rPr lang="en-US" dirty="0"/>
              <a:t>Help patient and family </a:t>
            </a:r>
            <a:r>
              <a:rPr lang="en-US" b="1" dirty="0"/>
              <a:t>understand</a:t>
            </a:r>
            <a:r>
              <a:rPr lang="en-US" dirty="0"/>
              <a:t>, </a:t>
            </a:r>
            <a:r>
              <a:rPr lang="en-US" b="1" dirty="0"/>
              <a:t>accept</a:t>
            </a:r>
            <a:r>
              <a:rPr lang="en-US" dirty="0"/>
              <a:t>, and </a:t>
            </a:r>
            <a:r>
              <a:rPr lang="en-US" b="1" dirty="0"/>
              <a:t>plan next steps</a:t>
            </a:r>
            <a:r>
              <a:rPr lang="en-US" dirty="0"/>
              <a:t>.</a:t>
            </a:r>
          </a:p>
          <a:p>
            <a:r>
              <a:rPr lang="en-US" dirty="0"/>
              <a:t>Maintain </a:t>
            </a:r>
            <a:r>
              <a:rPr lang="en-US" b="1" dirty="0"/>
              <a:t>therapeutic relationship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75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Principles (Non-Pharmacological Approach)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b="1" dirty="0"/>
              <a:t>communication</a:t>
            </a:r>
            <a:r>
              <a:rPr lang="en-US" dirty="0"/>
              <a:t>, not medication.</a:t>
            </a:r>
          </a:p>
          <a:p>
            <a:r>
              <a:rPr lang="en-US" dirty="0"/>
              <a:t>Encourage </a:t>
            </a:r>
            <a:r>
              <a:rPr lang="en-US" b="1" dirty="0"/>
              <a:t>psychological adjustment</a:t>
            </a:r>
            <a:r>
              <a:rPr lang="en-US" dirty="0"/>
              <a:t>.</a:t>
            </a:r>
          </a:p>
          <a:p>
            <a:r>
              <a:rPr lang="en-US" dirty="0"/>
              <a:t>Promote </a:t>
            </a:r>
            <a:r>
              <a:rPr lang="en-US" b="1" dirty="0"/>
              <a:t>empathy, respect, and patient-centered care</a:t>
            </a:r>
            <a:r>
              <a:rPr lang="en-US" dirty="0"/>
              <a:t>.</a:t>
            </a:r>
          </a:p>
          <a:p>
            <a:r>
              <a:rPr lang="en-US" dirty="0"/>
              <a:t>Ensure </a:t>
            </a:r>
            <a:r>
              <a:rPr lang="en-US" b="1" dirty="0"/>
              <a:t>privacy and adequate time</a:t>
            </a:r>
            <a:r>
              <a:rPr lang="en-US" dirty="0"/>
              <a:t> for discussion.</a:t>
            </a:r>
          </a:p>
        </p:txBody>
      </p:sp>
    </p:spTree>
    <p:extLst>
      <p:ext uri="{BB962C8B-B14F-4D97-AF65-F5344CB8AC3E}">
        <p14:creationId xmlns:p14="http://schemas.microsoft.com/office/powerpoint/2010/main" val="333727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Models of Breaking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SPIKES Protocol</a:t>
            </a:r>
          </a:p>
          <a:p>
            <a:r>
              <a:rPr lang="en-US" b="1" dirty="0"/>
              <a:t>S</a:t>
            </a:r>
            <a:r>
              <a:rPr lang="en-US" dirty="0"/>
              <a:t> – </a:t>
            </a:r>
            <a:r>
              <a:rPr lang="en-US" i="1" dirty="0"/>
              <a:t>Setting up</a:t>
            </a:r>
            <a:r>
              <a:rPr lang="en-US" dirty="0"/>
              <a:t>: Ensure privacy, minimize interruptions.</a:t>
            </a:r>
          </a:p>
          <a:p>
            <a:r>
              <a:rPr lang="en-US" b="1" dirty="0"/>
              <a:t>P</a:t>
            </a:r>
            <a:r>
              <a:rPr lang="en-US" dirty="0"/>
              <a:t> – </a:t>
            </a:r>
            <a:r>
              <a:rPr lang="en-US" i="1" dirty="0"/>
              <a:t>Perception</a:t>
            </a:r>
            <a:r>
              <a:rPr lang="en-US" dirty="0"/>
              <a:t>: Assess what patient already knows.</a:t>
            </a:r>
          </a:p>
          <a:p>
            <a:r>
              <a:rPr lang="en-US" b="1" dirty="0"/>
              <a:t>I</a:t>
            </a:r>
            <a:r>
              <a:rPr lang="en-US" dirty="0"/>
              <a:t> – </a:t>
            </a:r>
            <a:r>
              <a:rPr lang="en-US" i="1" dirty="0"/>
              <a:t>Invitation</a:t>
            </a:r>
            <a:r>
              <a:rPr lang="en-US" dirty="0"/>
              <a:t>: Ask how much information they want.</a:t>
            </a:r>
          </a:p>
          <a:p>
            <a:r>
              <a:rPr lang="en-US" b="1" dirty="0"/>
              <a:t>K</a:t>
            </a:r>
            <a:r>
              <a:rPr lang="en-US" dirty="0"/>
              <a:t> – </a:t>
            </a:r>
            <a:r>
              <a:rPr lang="en-US" i="1" dirty="0"/>
              <a:t>Knowledge</a:t>
            </a:r>
            <a:r>
              <a:rPr lang="en-US" dirty="0"/>
              <a:t>: Give facts clearly and slowly, avoid jargon.</a:t>
            </a:r>
          </a:p>
          <a:p>
            <a:r>
              <a:rPr lang="en-US" b="1" dirty="0"/>
              <a:t>E</a:t>
            </a:r>
            <a:r>
              <a:rPr lang="en-US" dirty="0"/>
              <a:t> – </a:t>
            </a:r>
            <a:r>
              <a:rPr lang="en-US" i="1" dirty="0"/>
              <a:t>Emotions</a:t>
            </a:r>
            <a:r>
              <a:rPr lang="en-US" dirty="0"/>
              <a:t>: Address patient’s emotions with empathy.</a:t>
            </a:r>
          </a:p>
          <a:p>
            <a:r>
              <a:rPr lang="en-US" b="1" dirty="0"/>
              <a:t>S</a:t>
            </a:r>
            <a:r>
              <a:rPr lang="en-US" dirty="0"/>
              <a:t> – </a:t>
            </a:r>
            <a:r>
              <a:rPr lang="en-US" i="1" dirty="0"/>
              <a:t>Strategy &amp; Summary</a:t>
            </a:r>
            <a:r>
              <a:rPr lang="en-US" dirty="0"/>
              <a:t>: Discuss next steps, provide support.</a:t>
            </a:r>
          </a:p>
        </p:txBody>
      </p:sp>
    </p:spTree>
    <p:extLst>
      <p:ext uri="{BB962C8B-B14F-4D97-AF65-F5344CB8AC3E}">
        <p14:creationId xmlns:p14="http://schemas.microsoft.com/office/powerpoint/2010/main" val="281317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ABCDE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 – Advance preparation.</a:t>
            </a:r>
          </a:p>
          <a:p>
            <a:r>
              <a:rPr lang="en-US" b="1" dirty="0"/>
              <a:t>B</a:t>
            </a:r>
            <a:r>
              <a:rPr lang="en-US" dirty="0"/>
              <a:t> – Build relationship/environment.</a:t>
            </a:r>
          </a:p>
          <a:p>
            <a:r>
              <a:rPr lang="en-US" b="1" dirty="0"/>
              <a:t>C</a:t>
            </a:r>
            <a:r>
              <a:rPr lang="en-US" dirty="0"/>
              <a:t> – Communicate well (clear, honest).</a:t>
            </a:r>
          </a:p>
          <a:p>
            <a:r>
              <a:rPr lang="en-US" b="1" dirty="0"/>
              <a:t>D</a:t>
            </a:r>
            <a:r>
              <a:rPr lang="en-US" dirty="0"/>
              <a:t> – Deal with reactions (empathy, patience).</a:t>
            </a:r>
          </a:p>
          <a:p>
            <a:r>
              <a:rPr lang="en-US" b="1" dirty="0"/>
              <a:t>E</a:t>
            </a:r>
            <a:r>
              <a:rPr lang="en-US" dirty="0"/>
              <a:t> – Encourage and validate emotions.</a:t>
            </a:r>
          </a:p>
        </p:txBody>
      </p:sp>
    </p:spTree>
    <p:extLst>
      <p:ext uri="{BB962C8B-B14F-4D97-AF65-F5344CB8AC3E}">
        <p14:creationId xmlns:p14="http://schemas.microsoft.com/office/powerpoint/2010/main" val="249810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b="1" dirty="0"/>
              <a:t>simple, clear language</a:t>
            </a:r>
            <a:r>
              <a:rPr lang="en-US" dirty="0"/>
              <a:t>.</a:t>
            </a:r>
          </a:p>
          <a:p>
            <a:r>
              <a:rPr lang="en-US" dirty="0"/>
              <a:t>Maintain </a:t>
            </a:r>
            <a:r>
              <a:rPr lang="en-US" b="1" dirty="0"/>
              <a:t>eye contact and open posture</a:t>
            </a:r>
            <a:r>
              <a:rPr lang="en-US" dirty="0"/>
              <a:t>.</a:t>
            </a:r>
          </a:p>
          <a:p>
            <a:r>
              <a:rPr lang="en-US" dirty="0"/>
              <a:t>Allow </a:t>
            </a:r>
            <a:r>
              <a:rPr lang="en-US" b="1" dirty="0"/>
              <a:t>silence</a:t>
            </a:r>
            <a:r>
              <a:rPr lang="en-US" dirty="0"/>
              <a:t> for emotional response.</a:t>
            </a:r>
          </a:p>
          <a:p>
            <a:r>
              <a:rPr lang="en-US" dirty="0"/>
              <a:t>Use </a:t>
            </a:r>
            <a:r>
              <a:rPr lang="en-US" b="1" dirty="0"/>
              <a:t>open-ended questions</a:t>
            </a:r>
            <a:r>
              <a:rPr lang="en-US" dirty="0"/>
              <a:t>.</a:t>
            </a:r>
          </a:p>
          <a:p>
            <a:r>
              <a:rPr lang="en-US" dirty="0"/>
              <a:t>Offer </a:t>
            </a:r>
            <a:r>
              <a:rPr lang="en-US" b="1" dirty="0"/>
              <a:t>emotional and psychological support</a:t>
            </a:r>
            <a:r>
              <a:rPr lang="en-US" dirty="0"/>
              <a:t>.</a:t>
            </a:r>
          </a:p>
          <a:p>
            <a:r>
              <a:rPr lang="en-US" dirty="0"/>
              <a:t>Provide </a:t>
            </a:r>
            <a:r>
              <a:rPr lang="en-US" b="1" dirty="0"/>
              <a:t>follow-up opportunities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1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Ethical and Cultural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</a:t>
            </a:r>
            <a:r>
              <a:rPr lang="en-US" b="1" dirty="0"/>
              <a:t>autonomy</a:t>
            </a:r>
            <a:r>
              <a:rPr lang="en-US" dirty="0"/>
              <a:t> and </a:t>
            </a:r>
            <a:r>
              <a:rPr lang="en-US" b="1" dirty="0"/>
              <a:t>truth-telling</a:t>
            </a:r>
            <a:r>
              <a:rPr lang="en-US" dirty="0"/>
              <a:t>.</a:t>
            </a:r>
          </a:p>
          <a:p>
            <a:r>
              <a:rPr lang="en-US" dirty="0"/>
              <a:t>Maintain </a:t>
            </a:r>
            <a:r>
              <a:rPr lang="en-US" b="1" dirty="0"/>
              <a:t>confidentiality</a:t>
            </a:r>
            <a:r>
              <a:rPr lang="en-US" dirty="0"/>
              <a:t>.</a:t>
            </a:r>
          </a:p>
          <a:p>
            <a:r>
              <a:rPr lang="en-US" dirty="0"/>
              <a:t>Be aware of </a:t>
            </a:r>
            <a:r>
              <a:rPr lang="en-US" b="1" dirty="0"/>
              <a:t>cultural beliefs</a:t>
            </a:r>
            <a:r>
              <a:rPr lang="en-US" dirty="0"/>
              <a:t> about disclosure.</a:t>
            </a:r>
          </a:p>
          <a:p>
            <a:r>
              <a:rPr lang="en-US" dirty="0"/>
              <a:t>Ensure </a:t>
            </a:r>
            <a:r>
              <a:rPr lang="en-US" b="1" dirty="0"/>
              <a:t>informed consent</a:t>
            </a:r>
            <a:r>
              <a:rPr lang="en-US" dirty="0"/>
              <a:t> and involve family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1335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407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BEHAVIOURAL SCIENCES</vt:lpstr>
      <vt:lpstr>Breaking Bad News</vt:lpstr>
      <vt:lpstr>Importance</vt:lpstr>
      <vt:lpstr>Objectives</vt:lpstr>
      <vt:lpstr>Principles (Non-Pharmacological Approach)</vt:lpstr>
      <vt:lpstr>Models of Breaking Bad News</vt:lpstr>
      <vt:lpstr>ABCDE Model </vt:lpstr>
      <vt:lpstr>Key Communication Skills</vt:lpstr>
      <vt:lpstr>Ethical and Cultural Considerations</vt:lpstr>
      <vt:lpstr>Common Mistakes to Avoid</vt:lpstr>
      <vt:lpstr>Role of Healthcare Provider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Hafsa R</cp:lastModifiedBy>
  <cp:revision>3</cp:revision>
  <dcterms:created xsi:type="dcterms:W3CDTF">2025-11-04T10:33:15Z</dcterms:created>
  <dcterms:modified xsi:type="dcterms:W3CDTF">2025-11-05T12:21:03Z</dcterms:modified>
</cp:coreProperties>
</file>