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DPT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70212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Chronic irritation or trauma</a:t>
            </a:r>
            <a:r>
              <a:rPr lang="en-US" dirty="0"/>
              <a:t> to soft tissues.</a:t>
            </a:r>
          </a:p>
          <a:p>
            <a:r>
              <a:rPr lang="en-US" b="1" dirty="0"/>
              <a:t>Inflammation</a:t>
            </a:r>
            <a:r>
              <a:rPr lang="en-US" dirty="0"/>
              <a:t> or </a:t>
            </a:r>
            <a:r>
              <a:rPr lang="en-US" b="1" dirty="0"/>
              <a:t>hemorrhage</a:t>
            </a:r>
            <a:r>
              <a:rPr lang="en-US" dirty="0"/>
              <a:t> in muscles.</a:t>
            </a:r>
          </a:p>
          <a:p>
            <a:r>
              <a:rPr lang="en-US" b="1" dirty="0"/>
              <a:t>Genetic disorders</a:t>
            </a:r>
            <a:r>
              <a:rPr lang="en-US" dirty="0"/>
              <a:t> </a:t>
            </a:r>
          </a:p>
          <a:p>
            <a:r>
              <a:rPr lang="en-US" b="1" dirty="0"/>
              <a:t>Post-surgical or post-injury</a:t>
            </a:r>
            <a:r>
              <a:rPr lang="en-US" dirty="0"/>
              <a:t> bone formation</a:t>
            </a:r>
          </a:p>
        </p:txBody>
      </p:sp>
    </p:spTree>
    <p:extLst>
      <p:ext uri="{BB962C8B-B14F-4D97-AF65-F5344CB8AC3E}">
        <p14:creationId xmlns:p14="http://schemas.microsoft.com/office/powerpoint/2010/main" val="284750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Sites /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Riders bone</a:t>
            </a:r>
            <a:r>
              <a:rPr lang="en-US" dirty="0"/>
              <a:t> – in </a:t>
            </a:r>
            <a:r>
              <a:rPr lang="en-US" b="1" dirty="0"/>
              <a:t>adductor muscles of thigh</a:t>
            </a:r>
            <a:r>
              <a:rPr lang="en-US" dirty="0"/>
              <a:t> (seen in horse riders).</a:t>
            </a:r>
          </a:p>
          <a:p>
            <a:r>
              <a:rPr lang="en-US" b="1" dirty="0"/>
              <a:t>Hunter’s bone</a:t>
            </a:r>
            <a:r>
              <a:rPr lang="en-US" dirty="0"/>
              <a:t> – in </a:t>
            </a:r>
            <a:r>
              <a:rPr lang="en-US" b="1" dirty="0"/>
              <a:t>deltoid muscle</a:t>
            </a:r>
            <a:r>
              <a:rPr lang="en-US" dirty="0"/>
              <a:t> (seen in shooters).</a:t>
            </a:r>
          </a:p>
        </p:txBody>
      </p:sp>
    </p:spTree>
    <p:extLst>
      <p:ext uri="{BB962C8B-B14F-4D97-AF65-F5344CB8AC3E}">
        <p14:creationId xmlns:p14="http://schemas.microsoft.com/office/powerpoint/2010/main" val="151311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ank You &lt;strong&gt;Any Question&lt;/strong&gt; Images H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8" y="683812"/>
            <a:ext cx="10583185" cy="5510254"/>
          </a:xfrm>
        </p:spPr>
      </p:pic>
    </p:spTree>
    <p:extLst>
      <p:ext uri="{BB962C8B-B14F-4D97-AF65-F5344CB8AC3E}">
        <p14:creationId xmlns:p14="http://schemas.microsoft.com/office/powerpoint/2010/main" val="189265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Accessory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bones are not always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7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Sutural (</a:t>
            </a:r>
            <a:r>
              <a:rPr lang="en-US" b="1" dirty="0" err="1"/>
              <a:t>Wormian</a:t>
            </a:r>
            <a:r>
              <a:rPr lang="en-US" b="1" dirty="0"/>
              <a:t>) Bones</a:t>
            </a:r>
          </a:p>
          <a:p>
            <a:r>
              <a:rPr lang="en-US" b="1" dirty="0"/>
              <a:t>Supernumerary (True Accessory) Bones</a:t>
            </a:r>
          </a:p>
          <a:p>
            <a:r>
              <a:rPr lang="en-US" b="1" dirty="0" err="1"/>
              <a:t>Heterotropic</a:t>
            </a:r>
            <a:r>
              <a:rPr lang="en-US" b="1" dirty="0"/>
              <a:t> bone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448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Wormian</a:t>
            </a:r>
            <a:r>
              <a:rPr lang="en-US" b="1" dirty="0"/>
              <a:t>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</a:t>
            </a:r>
            <a:r>
              <a:rPr lang="en-US" b="1" dirty="0"/>
              <a:t>within cranial sutures</a:t>
            </a:r>
            <a:r>
              <a:rPr lang="en-US" dirty="0"/>
              <a:t> (especially lambdoid suture).</a:t>
            </a:r>
          </a:p>
          <a:p>
            <a:r>
              <a:rPr lang="en-US" dirty="0"/>
              <a:t>Formed by </a:t>
            </a:r>
            <a:r>
              <a:rPr lang="en-US" b="1" dirty="0"/>
              <a:t>extra ossification centers</a:t>
            </a:r>
            <a:r>
              <a:rPr lang="en-US" dirty="0"/>
              <a:t> in the skull.</a:t>
            </a:r>
          </a:p>
          <a:p>
            <a:r>
              <a:rPr lang="en-US" b="1" dirty="0"/>
              <a:t>Irregular and small</a:t>
            </a:r>
            <a:r>
              <a:rPr lang="en-US" dirty="0"/>
              <a:t> in shape.</a:t>
            </a:r>
          </a:p>
          <a:p>
            <a:r>
              <a:rPr lang="en-US" b="1" dirty="0"/>
              <a:t>Number and size vary</a:t>
            </a:r>
            <a:r>
              <a:rPr lang="en-US" dirty="0"/>
              <a:t> between individuals.</a:t>
            </a:r>
          </a:p>
          <a:p>
            <a:r>
              <a:rPr lang="en-US" b="1" dirty="0"/>
              <a:t>Clinical importance:</a:t>
            </a:r>
            <a:r>
              <a:rPr lang="en-US" dirty="0"/>
              <a:t> May be mistaken for skull fracture on X-ray.</a:t>
            </a:r>
          </a:p>
        </p:txBody>
      </p:sp>
    </p:spTree>
    <p:extLst>
      <p:ext uri="{BB962C8B-B14F-4D97-AF65-F5344CB8AC3E}">
        <p14:creationId xmlns:p14="http://schemas.microsoft.com/office/powerpoint/2010/main" val="15762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&lt;strong&gt;Bones&lt;/strong&gt; of the Skull | Human Anatomy and Physiology Lab (BSB 141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1" y="500932"/>
            <a:ext cx="10909190" cy="5693134"/>
          </a:xfrm>
        </p:spPr>
      </p:pic>
    </p:spTree>
    <p:extLst>
      <p:ext uri="{BB962C8B-B14F-4D97-AF65-F5344CB8AC3E}">
        <p14:creationId xmlns:p14="http://schemas.microsoft.com/office/powerpoint/2010/main" val="135284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Supernumerary (True Accessory) Bones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bones formed </a:t>
            </a:r>
            <a:r>
              <a:rPr lang="en-US" b="1" dirty="0"/>
              <a:t>in addition to normal skeleton</a:t>
            </a:r>
            <a:r>
              <a:rPr lang="en-US" dirty="0"/>
              <a:t>.</a:t>
            </a:r>
          </a:p>
          <a:p>
            <a:r>
              <a:rPr lang="en-US" dirty="0"/>
              <a:t>Arise from </a:t>
            </a:r>
            <a:r>
              <a:rPr lang="en-US" b="1" dirty="0"/>
              <a:t>failure of fusion</a:t>
            </a:r>
            <a:r>
              <a:rPr lang="en-US" dirty="0"/>
              <a:t> of ossification centers.</a:t>
            </a:r>
          </a:p>
          <a:p>
            <a:r>
              <a:rPr lang="en-US" dirty="0"/>
              <a:t>Usually found in </a:t>
            </a:r>
            <a:r>
              <a:rPr lang="en-US" b="1" dirty="0"/>
              <a:t>hands and feet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trigonum</a:t>
            </a:r>
            <a:r>
              <a:rPr lang="en-US" dirty="0"/>
              <a:t> – posterior to talus.</a:t>
            </a:r>
          </a:p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tibiale</a:t>
            </a:r>
            <a:r>
              <a:rPr lang="en-US" b="1" dirty="0"/>
              <a:t> </a:t>
            </a:r>
            <a:r>
              <a:rPr lang="en-US" b="1" dirty="0" err="1"/>
              <a:t>externum</a:t>
            </a:r>
            <a:r>
              <a:rPr lang="en-US" dirty="0"/>
              <a:t> – near navicular bone.</a:t>
            </a:r>
          </a:p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centrale</a:t>
            </a:r>
            <a:r>
              <a:rPr lang="en-US" b="1" dirty="0"/>
              <a:t> carpi</a:t>
            </a:r>
            <a:r>
              <a:rPr lang="en-US" dirty="0"/>
              <a:t> – between carpal bones.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8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&lt;strong&gt;Navicular bone&lt;/strong&gt; - wikido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" y="707666"/>
            <a:ext cx="10392355" cy="5462545"/>
          </a:xfrm>
        </p:spPr>
      </p:pic>
    </p:spTree>
    <p:extLst>
      <p:ext uri="{BB962C8B-B14F-4D97-AF65-F5344CB8AC3E}">
        <p14:creationId xmlns:p14="http://schemas.microsoft.com/office/powerpoint/2010/main" val="18952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Heterotopic Bones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Heterotopic bones are </a:t>
            </a:r>
            <a:r>
              <a:rPr lang="en-US" b="1" dirty="0"/>
              <a:t>bones developed in abnormal locations</a:t>
            </a:r>
            <a:r>
              <a:rPr lang="en-US" dirty="0"/>
              <a:t>.</a:t>
            </a:r>
          </a:p>
          <a:p>
            <a:r>
              <a:rPr lang="en-US" dirty="0"/>
              <a:t>Formed </a:t>
            </a:r>
            <a:r>
              <a:rPr lang="en-US" b="1" dirty="0"/>
              <a:t>within soft tissues</a:t>
            </a:r>
            <a:r>
              <a:rPr lang="en-US" dirty="0"/>
              <a:t> (muscles, tendons, or fascia) where bone is not normally present.</a:t>
            </a:r>
          </a:p>
          <a:p>
            <a:r>
              <a:rPr lang="en-US" dirty="0"/>
              <a:t>Result of </a:t>
            </a:r>
            <a:r>
              <a:rPr lang="en-US" b="1" dirty="0"/>
              <a:t>metaplasia</a:t>
            </a:r>
            <a:r>
              <a:rPr lang="en-US" dirty="0"/>
              <a:t> of connective tissue into bone.</a:t>
            </a:r>
          </a:p>
        </p:txBody>
      </p:sp>
    </p:spTree>
    <p:extLst>
      <p:ext uri="{BB962C8B-B14F-4D97-AF65-F5344CB8AC3E}">
        <p14:creationId xmlns:p14="http://schemas.microsoft.com/office/powerpoint/2010/main" val="120752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220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GENERAL ANATOMY</vt:lpstr>
      <vt:lpstr>Accessory Bones</vt:lpstr>
      <vt:lpstr>Sub Types </vt:lpstr>
      <vt:lpstr>Wormian bone</vt:lpstr>
      <vt:lpstr>PowerPoint Presentation</vt:lpstr>
      <vt:lpstr>Supernumerary (True Accessory) Bones</vt:lpstr>
      <vt:lpstr>Examples</vt:lpstr>
      <vt:lpstr>PowerPoint Presentation</vt:lpstr>
      <vt:lpstr>Heterotopic Bones </vt:lpstr>
      <vt:lpstr>Causes</vt:lpstr>
      <vt:lpstr>Sites / Examples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6</cp:revision>
  <dcterms:created xsi:type="dcterms:W3CDTF">2025-11-03T08:57:04Z</dcterms:created>
  <dcterms:modified xsi:type="dcterms:W3CDTF">2025-11-05T12:21:31Z</dcterms:modified>
</cp:coreProperties>
</file>