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BEHAVIOURAL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15230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Additional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light </a:t>
            </a:r>
            <a:r>
              <a:rPr lang="en-US" dirty="0" err="1"/>
              <a:t>humour</a:t>
            </a:r>
            <a:r>
              <a:rPr lang="en-US" dirty="0"/>
              <a:t> to reduce tension.</a:t>
            </a:r>
          </a:p>
          <a:p>
            <a:r>
              <a:rPr lang="en-US" dirty="0"/>
              <a:t>Reassure and perform thorough examinations.</a:t>
            </a:r>
          </a:p>
          <a:p>
            <a:r>
              <a:rPr lang="en-US" dirty="0"/>
              <a:t>Seek mental health input when required.</a:t>
            </a:r>
          </a:p>
          <a:p>
            <a:r>
              <a:rPr lang="en-US" dirty="0"/>
              <a:t>Involve </a:t>
            </a:r>
            <a:r>
              <a:rPr lang="en-US" b="1" dirty="0"/>
              <a:t>family or close friends</a:t>
            </a:r>
            <a:r>
              <a:rPr lang="en-US" dirty="0"/>
              <a:t> for support and understanding.</a:t>
            </a:r>
          </a:p>
          <a:p>
            <a:r>
              <a:rPr lang="en-US" dirty="0"/>
              <a:t>Aim for empathy, patience, and professionalism at all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Questions&lt;/strong&gt; - Wooden Tile Imag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3" y="648929"/>
            <a:ext cx="10550013" cy="5594555"/>
          </a:xfrm>
        </p:spPr>
      </p:pic>
    </p:spTree>
    <p:extLst>
      <p:ext uri="{BB962C8B-B14F-4D97-AF65-F5344CB8AC3E}">
        <p14:creationId xmlns:p14="http://schemas.microsoft.com/office/powerpoint/2010/main" val="184399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e stock photo of blue background, &lt;strong&gt;thank&lt;/strong&gt; &lt;strong&gt;you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" y="550607"/>
            <a:ext cx="10579510" cy="5781368"/>
          </a:xfrm>
        </p:spPr>
      </p:pic>
    </p:spTree>
    <p:extLst>
      <p:ext uri="{BB962C8B-B14F-4D97-AF65-F5344CB8AC3E}">
        <p14:creationId xmlns:p14="http://schemas.microsoft.com/office/powerpoint/2010/main" val="196973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Handling Difficult Patients and Their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Introduction:</a:t>
            </a:r>
          </a:p>
          <a:p>
            <a:r>
              <a:rPr lang="en-US" dirty="0"/>
              <a:t>Some patients and families are challenging to deal with.</a:t>
            </a:r>
          </a:p>
          <a:p>
            <a:r>
              <a:rPr lang="en-US" dirty="0"/>
              <a:t>They may test a doctor’s patience, professionalism, and communication skills.</a:t>
            </a:r>
          </a:p>
          <a:p>
            <a:r>
              <a:rPr lang="en-US" dirty="0"/>
              <a:t>Understanding </a:t>
            </a:r>
            <a:r>
              <a:rPr lang="en-US" dirty="0" err="1"/>
              <a:t>behaviour</a:t>
            </a:r>
            <a:r>
              <a:rPr lang="en-US" dirty="0"/>
              <a:t> through the </a:t>
            </a:r>
            <a:r>
              <a:rPr lang="en-US" b="1" dirty="0"/>
              <a:t>biopsychosocial model</a:t>
            </a:r>
            <a:r>
              <a:rPr lang="en-US" dirty="0"/>
              <a:t> is essential.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6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Difficult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long, meaningless, repetitive discussions.</a:t>
            </a:r>
          </a:p>
          <a:p>
            <a:r>
              <a:rPr lang="en-US" dirty="0"/>
              <a:t>Waste time or delay decisions.</a:t>
            </a:r>
          </a:p>
          <a:p>
            <a:r>
              <a:rPr lang="en-US" dirty="0"/>
              <a:t>Become too dependent or clingy.</a:t>
            </a:r>
          </a:p>
          <a:p>
            <a:r>
              <a:rPr lang="en-US" dirty="0"/>
              <a:t>Ask for undue </a:t>
            </a:r>
            <a:r>
              <a:rPr lang="en-US" dirty="0" err="1"/>
              <a:t>favours</a:t>
            </a:r>
            <a:r>
              <a:rPr lang="en-US" dirty="0"/>
              <a:t> or special treatment.</a:t>
            </a:r>
          </a:p>
          <a:p>
            <a:r>
              <a:rPr lang="en-US" dirty="0"/>
              <a:t>Make unprofessional or unrealistic demands.</a:t>
            </a:r>
          </a:p>
        </p:txBody>
      </p:sp>
    </p:spTree>
    <p:extLst>
      <p:ext uri="{BB962C8B-B14F-4D97-AF65-F5344CB8AC3E}">
        <p14:creationId xmlns:p14="http://schemas.microsoft.com/office/powerpoint/2010/main" val="172243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Challenging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manipulate the doctor.</a:t>
            </a:r>
          </a:p>
          <a:p>
            <a:r>
              <a:rPr lang="en-US" dirty="0"/>
              <a:t>Become angry when things don’t go their way.</a:t>
            </a:r>
          </a:p>
          <a:p>
            <a:r>
              <a:rPr lang="en-US" dirty="0"/>
              <a:t>Behave rudely or aggressively.</a:t>
            </a:r>
          </a:p>
          <a:p>
            <a:r>
              <a:rPr lang="en-US" dirty="0"/>
              <a:t>Refuse tests or treatment.</a:t>
            </a:r>
          </a:p>
          <a:p>
            <a:r>
              <a:rPr lang="en-US" dirty="0"/>
              <a:t>Present with medically unexplained symptoms (MUS)</a:t>
            </a:r>
          </a:p>
        </p:txBody>
      </p:sp>
    </p:spTree>
    <p:extLst>
      <p:ext uri="{BB962C8B-B14F-4D97-AF65-F5344CB8AC3E}">
        <p14:creationId xmlns:p14="http://schemas.microsoft.com/office/powerpoint/2010/main" val="244035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vague complaints or chronic pain.</a:t>
            </a:r>
          </a:p>
          <a:p>
            <a:r>
              <a:rPr lang="en-US" dirty="0"/>
              <a:t>Individuals with mental health or substance-use problems.</a:t>
            </a:r>
          </a:p>
          <a:p>
            <a:r>
              <a:rPr lang="en-US" dirty="0"/>
              <a:t>Obese, mute, or anxious patients.</a:t>
            </a:r>
          </a:p>
          <a:p>
            <a:r>
              <a:rPr lang="en-US" dirty="0"/>
              <a:t>Families under stress or denial</a:t>
            </a:r>
          </a:p>
        </p:txBody>
      </p:sp>
    </p:spTree>
    <p:extLst>
      <p:ext uri="{BB962C8B-B14F-4D97-AF65-F5344CB8AC3E}">
        <p14:creationId xmlns:p14="http://schemas.microsoft.com/office/powerpoint/2010/main" val="188600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Health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workload and time of day may affect patience.</a:t>
            </a:r>
          </a:p>
          <a:p>
            <a:r>
              <a:rPr lang="en-US" dirty="0"/>
              <a:t>Tired or stressed professionals become irritable easily.</a:t>
            </a:r>
          </a:p>
          <a:p>
            <a:r>
              <a:rPr lang="en-US" dirty="0"/>
              <a:t>Lack of training in communication worsens situations.</a:t>
            </a:r>
          </a:p>
          <a:p>
            <a:r>
              <a:rPr lang="en-US" dirty="0"/>
              <a:t>Professionals focused only on the </a:t>
            </a:r>
            <a:r>
              <a:rPr lang="en-US" b="1" dirty="0"/>
              <a:t>biomedical model</a:t>
            </a:r>
            <a:r>
              <a:rPr lang="en-US" dirty="0"/>
              <a:t> may ignore psychosocial issues</a:t>
            </a:r>
          </a:p>
        </p:txBody>
      </p:sp>
    </p:spTree>
    <p:extLst>
      <p:ext uri="{BB962C8B-B14F-4D97-AF65-F5344CB8AC3E}">
        <p14:creationId xmlns:p14="http://schemas.microsoft.com/office/powerpoint/2010/main" val="167927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apply the </a:t>
            </a:r>
            <a:r>
              <a:rPr lang="en-US" b="1" dirty="0"/>
              <a:t>biopsychosocial &amp; integrated healthcare models</a:t>
            </a:r>
            <a:r>
              <a:rPr lang="en-US" dirty="0"/>
              <a:t>.</a:t>
            </a:r>
          </a:p>
          <a:p>
            <a:r>
              <a:rPr lang="en-US" dirty="0"/>
              <a:t>Train in </a:t>
            </a:r>
            <a:r>
              <a:rPr lang="en-US" b="1" dirty="0"/>
              <a:t>communication and counselling skills</a:t>
            </a:r>
            <a:r>
              <a:rPr lang="en-US" dirty="0"/>
              <a:t>.</a:t>
            </a:r>
          </a:p>
          <a:p>
            <a:r>
              <a:rPr lang="en-US" dirty="0"/>
              <a:t>Form therapeutic relationships; observe seniors’ approaches.</a:t>
            </a:r>
          </a:p>
          <a:p>
            <a:r>
              <a:rPr lang="en-US" dirty="0"/>
              <a:t>Practice </a:t>
            </a:r>
            <a:r>
              <a:rPr lang="en-US" b="1" dirty="0"/>
              <a:t>relaxation techniques</a:t>
            </a:r>
            <a:r>
              <a:rPr lang="en-US" dirty="0"/>
              <a:t> to control frustration and anger.</a:t>
            </a:r>
          </a:p>
        </p:txBody>
      </p:sp>
    </p:spTree>
    <p:extLst>
      <p:ext uri="{BB962C8B-B14F-4D97-AF65-F5344CB8AC3E}">
        <p14:creationId xmlns:p14="http://schemas.microsoft.com/office/powerpoint/2010/main" val="275051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Communication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b="1" dirty="0"/>
              <a:t>tolerance, patience, active listening, and empathy</a:t>
            </a:r>
            <a:r>
              <a:rPr lang="en-US" dirty="0"/>
              <a:t>.</a:t>
            </a:r>
          </a:p>
          <a:p>
            <a:r>
              <a:rPr lang="en-US" dirty="0"/>
              <a:t>Avoid taking remarks as personal insults.</a:t>
            </a:r>
          </a:p>
          <a:p>
            <a:r>
              <a:rPr lang="en-US" dirty="0"/>
              <a:t>Allow patients/families to express anger — validate emotions.</a:t>
            </a:r>
          </a:p>
          <a:p>
            <a:r>
              <a:rPr lang="en-US" dirty="0"/>
              <a:t>Example: “I can understand your feelings; this must be frustrating for you.”</a:t>
            </a:r>
          </a:p>
        </p:txBody>
      </p:sp>
    </p:spTree>
    <p:extLst>
      <p:ext uri="{BB962C8B-B14F-4D97-AF65-F5344CB8AC3E}">
        <p14:creationId xmlns:p14="http://schemas.microsoft.com/office/powerpoint/2010/main" val="42445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a calm setting for discussion.</a:t>
            </a:r>
          </a:p>
          <a:p>
            <a:r>
              <a:rPr lang="en-US" dirty="0"/>
              <a:t>Use </a:t>
            </a:r>
            <a:r>
              <a:rPr lang="en-US" b="1" dirty="0"/>
              <a:t>open body language</a:t>
            </a:r>
            <a:r>
              <a:rPr lang="en-US" dirty="0"/>
              <a:t>, keep a </a:t>
            </a:r>
            <a:r>
              <a:rPr lang="en-US" b="1" dirty="0"/>
              <a:t>safe distance</a:t>
            </a:r>
            <a:r>
              <a:rPr lang="en-US" dirty="0"/>
              <a:t>, and stay composed.</a:t>
            </a:r>
          </a:p>
          <a:p>
            <a:r>
              <a:rPr lang="en-US" dirty="0"/>
              <a:t>Ask for assistance if aggression or threat appears.</a:t>
            </a:r>
          </a:p>
          <a:p>
            <a:r>
              <a:rPr lang="en-US" dirty="0"/>
              <a:t>Set </a:t>
            </a:r>
            <a:r>
              <a:rPr lang="en-US" b="1" dirty="0"/>
              <a:t>clear objectives and time limits</a:t>
            </a:r>
            <a:r>
              <a:rPr lang="en-US" dirty="0"/>
              <a:t> for consultations.</a:t>
            </a:r>
          </a:p>
          <a:p>
            <a:r>
              <a:rPr lang="en-US" dirty="0"/>
              <a:t>Refer to senior or mental health professionals if needed.</a:t>
            </a:r>
          </a:p>
        </p:txBody>
      </p:sp>
    </p:spTree>
    <p:extLst>
      <p:ext uri="{BB962C8B-B14F-4D97-AF65-F5344CB8AC3E}">
        <p14:creationId xmlns:p14="http://schemas.microsoft.com/office/powerpoint/2010/main" val="324570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371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BEHAVIOURAL SCIENCES</vt:lpstr>
      <vt:lpstr>Handling Difficult Patients and Their Families</vt:lpstr>
      <vt:lpstr>Characteristics of Difficult Patients</vt:lpstr>
      <vt:lpstr>More Challenging Behaviours</vt:lpstr>
      <vt:lpstr>Common Examples</vt:lpstr>
      <vt:lpstr>Factors in Health Professionals</vt:lpstr>
      <vt:lpstr>Management Principles</vt:lpstr>
      <vt:lpstr>Communication Approach</vt:lpstr>
      <vt:lpstr>Practical Steps</vt:lpstr>
      <vt:lpstr>Additional Tips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Hafsa R</cp:lastModifiedBy>
  <cp:revision>3</cp:revision>
  <dcterms:created xsi:type="dcterms:W3CDTF">2025-11-03T14:02:08Z</dcterms:created>
  <dcterms:modified xsi:type="dcterms:W3CDTF">2025-11-04T17:20:00Z</dcterms:modified>
</cp:coreProperties>
</file>